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notesSlides/notesSlide9.xml" ContentType="application/vnd.openxmlformats-officedocument.presentationml.notesSlide+xml"/>
  <Override PartName="/ppt/tags/tag28.xml" ContentType="application/vnd.openxmlformats-officedocument.presentationml.tags+xml"/>
  <Override PartName="/ppt/notesSlides/notesSlide10.xml" ContentType="application/vnd.openxmlformats-officedocument.presentationml.notesSlide+xml"/>
  <Override PartName="/ppt/tags/tag29.xml" ContentType="application/vnd.openxmlformats-officedocument.presentationml.tags+xml"/>
  <Override PartName="/ppt/notesSlides/notesSlide11.xml" ContentType="application/vnd.openxmlformats-officedocument.presentationml.notesSlide+xml"/>
  <Override PartName="/ppt/tags/tag30.xml" ContentType="application/vnd.openxmlformats-officedocument.presentationml.tags+xml"/>
  <Override PartName="/ppt/notesSlides/notesSlide12.xml" ContentType="application/vnd.openxmlformats-officedocument.presentationml.notesSlide+xml"/>
  <Override PartName="/ppt/tags/tag31.xml" ContentType="application/vnd.openxmlformats-officedocument.presentationml.tags+xml"/>
  <Override PartName="/ppt/notesSlides/notesSlide1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4.xml" ContentType="application/vnd.openxmlformats-officedocument.presentationml.notesSlide+xml"/>
  <Override PartName="/ppt/tags/tag34.xml" ContentType="application/vnd.openxmlformats-officedocument.presentationml.tags+xml"/>
  <Override PartName="/ppt/notesSlides/notesSlide15.xml" ContentType="application/vnd.openxmlformats-officedocument.presentationml.notesSlide+xml"/>
  <Override PartName="/ppt/tags/tag35.xml" ContentType="application/vnd.openxmlformats-officedocument.presentationml.tags+xml"/>
  <Override PartName="/ppt/notesSlides/notesSlide16.xml" ContentType="application/vnd.openxmlformats-officedocument.presentationml.notesSlide+xml"/>
  <Override PartName="/ppt/tags/tag36.xml" ContentType="application/vnd.openxmlformats-officedocument.presentationml.tags+xml"/>
  <Override PartName="/ppt/notesSlides/notesSlide17.xml" ContentType="application/vnd.openxmlformats-officedocument.presentationml.notesSlide+xml"/>
  <Override PartName="/ppt/tags/tag37.xml" ContentType="application/vnd.openxmlformats-officedocument.presentationml.tags+xml"/>
  <Override PartName="/ppt/notesSlides/notesSlide18.xml" ContentType="application/vnd.openxmlformats-officedocument.presentationml.notesSlide+xml"/>
  <Override PartName="/ppt/tags/tag38.xml" ContentType="application/vnd.openxmlformats-officedocument.presentationml.tags+xml"/>
  <Override PartName="/ppt/notesSlides/notesSlide19.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20.xml" ContentType="application/vnd.openxmlformats-officedocument.presentationml.notesSlide+xml"/>
  <Override PartName="/ppt/tags/tag41.xml" ContentType="application/vnd.openxmlformats-officedocument.presentationml.tags+xml"/>
  <Override PartName="/ppt/notesSlides/notesSlide21.xml" ContentType="application/vnd.openxmlformats-officedocument.presentationml.notesSlide+xml"/>
  <Override PartName="/ppt/tags/tag42.xml" ContentType="application/vnd.openxmlformats-officedocument.presentationml.tags+xml"/>
  <Override PartName="/ppt/notesSlides/notesSlide22.xml" ContentType="application/vnd.openxmlformats-officedocument.presentationml.notesSlide+xml"/>
  <Override PartName="/ppt/tags/tag4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4.xml" ContentType="application/vnd.openxmlformats-officedocument.presentationml.tags+xml"/>
  <Override PartName="/ppt/notesSlides/notesSlide27.xml" ContentType="application/vnd.openxmlformats-officedocument.presentationml.notesSlide+xml"/>
  <Override PartName="/ppt/tags/tag45.xml" ContentType="application/vnd.openxmlformats-officedocument.presentationml.tags+xml"/>
  <Override PartName="/ppt/notesSlides/notesSlide28.xml" ContentType="application/vnd.openxmlformats-officedocument.presentationml.notesSlide+xml"/>
  <Override PartName="/ppt/tags/tag46.xml" ContentType="application/vnd.openxmlformats-officedocument.presentationml.tags+xml"/>
  <Override PartName="/ppt/notesSlides/notesSlide2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30.xml" ContentType="application/vnd.openxmlformats-officedocument.presentationml.notesSlide+xml"/>
  <Override PartName="/ppt/tags/tag86.xml" ContentType="application/vnd.openxmlformats-officedocument.presentationml.tags+xml"/>
  <Override PartName="/ppt/notesSlides/notesSlide31.xml" ContentType="application/vnd.openxmlformats-officedocument.presentationml.notesSlide+xml"/>
  <Override PartName="/ppt/tags/tag87.xml" ContentType="application/vnd.openxmlformats-officedocument.presentationml.tags+xml"/>
  <Override PartName="/ppt/notesSlides/notesSlide32.xml" ContentType="application/vnd.openxmlformats-officedocument.presentationml.notesSlide+xml"/>
  <Override PartName="/ppt/tags/tag88.xml" ContentType="application/vnd.openxmlformats-officedocument.presentationml.tags+xml"/>
  <Override PartName="/ppt/notesSlides/notesSlide33.xml" ContentType="application/vnd.openxmlformats-officedocument.presentationml.notesSlide+xml"/>
  <Override PartName="/ppt/tags/tag89.xml" ContentType="application/vnd.openxmlformats-officedocument.presentationml.tags+xml"/>
  <Override PartName="/ppt/notesSlides/notesSlide34.xml" ContentType="application/vnd.openxmlformats-officedocument.presentationml.notesSlide+xml"/>
  <Override PartName="/ppt/tags/tag90.xml" ContentType="application/vnd.openxmlformats-officedocument.presentationml.tags+xml"/>
  <Override PartName="/ppt/notesSlides/notesSlide35.xml" ContentType="application/vnd.openxmlformats-officedocument.presentationml.notesSlide+xml"/>
  <Override PartName="/ppt/tags/tag91.xml" ContentType="application/vnd.openxmlformats-officedocument.presentationml.tags+xml"/>
  <Override PartName="/ppt/notesSlides/notesSlide36.xml" ContentType="application/vnd.openxmlformats-officedocument.presentationml.notesSlide+xml"/>
  <Override PartName="/ppt/tags/tag92.xml" ContentType="application/vnd.openxmlformats-officedocument.presentationml.tags+xml"/>
  <Override PartName="/ppt/notesSlides/notesSlide37.xml" ContentType="application/vnd.openxmlformats-officedocument.presentationml.notesSlide+xml"/>
  <Override PartName="/ppt/tags/tag93.xml" ContentType="application/vnd.openxmlformats-officedocument.presentationml.tags+xml"/>
  <Override PartName="/ppt/notesSlides/notesSlide38.xml" ContentType="application/vnd.openxmlformats-officedocument.presentationml.notesSlide+xml"/>
  <Override PartName="/ppt/tags/tag94.xml" ContentType="application/vnd.openxmlformats-officedocument.presentationml.tags+xml"/>
  <Override PartName="/ppt/notesSlides/notesSlide39.xml" ContentType="application/vnd.openxmlformats-officedocument.presentationml.notesSlide+xml"/>
  <Override PartName="/ppt/tags/tag95.xml" ContentType="application/vnd.openxmlformats-officedocument.presentationml.tags+xml"/>
  <Override PartName="/ppt/notesSlides/notesSlide40.xml" ContentType="application/vnd.openxmlformats-officedocument.presentationml.notesSlide+xml"/>
  <Override PartName="/ppt/tags/tag96.xml" ContentType="application/vnd.openxmlformats-officedocument.presentationml.tags+xml"/>
  <Override PartName="/ppt/notesSlides/notesSlide4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42.xml" ContentType="application/vnd.openxmlformats-officedocument.presentationml.notesSlide+xml"/>
  <Override PartName="/ppt/tags/tag99.xml" ContentType="application/vnd.openxmlformats-officedocument.presentationml.tags+xml"/>
  <Override PartName="/ppt/notesSlides/notesSlide43.xml" ContentType="application/vnd.openxmlformats-officedocument.presentationml.notesSlide+xml"/>
  <Override PartName="/ppt/tags/tag100.xml" ContentType="application/vnd.openxmlformats-officedocument.presentationml.tags+xml"/>
  <Override PartName="/ppt/notesSlides/notesSlide44.xml" ContentType="application/vnd.openxmlformats-officedocument.presentationml.notesSlide+xml"/>
  <Override PartName="/ppt/tags/tag101.xml" ContentType="application/vnd.openxmlformats-officedocument.presentationml.tags+xml"/>
  <Override PartName="/ppt/notesSlides/notesSlide45.xml" ContentType="application/vnd.openxmlformats-officedocument.presentationml.notesSlide+xml"/>
  <Override PartName="/ppt/tags/tag102.xml" ContentType="application/vnd.openxmlformats-officedocument.presentationml.tags+xml"/>
  <Override PartName="/ppt/notesSlides/notesSlide46.xml" ContentType="application/vnd.openxmlformats-officedocument.presentationml.notesSlide+xml"/>
  <Override PartName="/ppt/tags/tag103.xml" ContentType="application/vnd.openxmlformats-officedocument.presentationml.tags+xml"/>
  <Override PartName="/ppt/notesSlides/notesSlide47.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48.xml" ContentType="application/vnd.openxmlformats-officedocument.presentationml.notesSlide+xml"/>
  <Override PartName="/ppt/tags/tag106.xml" ContentType="application/vnd.openxmlformats-officedocument.presentationml.tags+xml"/>
  <Override PartName="/ppt/notesSlides/notesSlide49.xml" ContentType="application/vnd.openxmlformats-officedocument.presentationml.notesSlide+xml"/>
  <Override PartName="/ppt/tags/tag107.xml" ContentType="application/vnd.openxmlformats-officedocument.presentationml.tags+xml"/>
  <Override PartName="/ppt/notesSlides/notesSlide50.xml" ContentType="application/vnd.openxmlformats-officedocument.presentationml.notesSlide+xml"/>
  <Override PartName="/ppt/tags/tag108.xml" ContentType="application/vnd.openxmlformats-officedocument.presentationml.tags+xml"/>
  <Override PartName="/ppt/notesSlides/notesSlide51.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52.xml" ContentType="application/vnd.openxmlformats-officedocument.presentationml.notesSlide+xml"/>
  <Override PartName="/ppt/tags/tag111.xml" ContentType="application/vnd.openxmlformats-officedocument.presentationml.tags+xml"/>
  <Override PartName="/ppt/notesSlides/notesSlide53.xml" ContentType="application/vnd.openxmlformats-officedocument.presentationml.notesSlide+xml"/>
  <Override PartName="/ppt/tags/tag112.xml" ContentType="application/vnd.openxmlformats-officedocument.presentationml.tags+xml"/>
  <Override PartName="/ppt/notesSlides/notesSlide54.xml" ContentType="application/vnd.openxmlformats-officedocument.presentationml.notesSlide+xml"/>
  <Override PartName="/ppt/tags/tag113.xml" ContentType="application/vnd.openxmlformats-officedocument.presentationml.tags+xml"/>
  <Override PartName="/ppt/notesSlides/notesSlide55.xml" ContentType="application/vnd.openxmlformats-officedocument.presentationml.notesSlide+xml"/>
  <Override PartName="/ppt/tags/tag114.xml" ContentType="application/vnd.openxmlformats-officedocument.presentationml.tags+xml"/>
  <Override PartName="/ppt/notesSlides/notesSlide56.xml" ContentType="application/vnd.openxmlformats-officedocument.presentationml.notesSlide+xml"/>
  <Override PartName="/ppt/tags/tag115.xml" ContentType="application/vnd.openxmlformats-officedocument.presentationml.tags+xml"/>
  <Override PartName="/ppt/notesSlides/notesSlide57.xml" ContentType="application/vnd.openxmlformats-officedocument.presentationml.notesSlide+xml"/>
  <Override PartName="/ppt/tags/tag116.xml" ContentType="application/vnd.openxmlformats-officedocument.presentationml.tags+xml"/>
  <Override PartName="/ppt/notesSlides/notesSlide58.xml" ContentType="application/vnd.openxmlformats-officedocument.presentationml.notesSlide+xml"/>
  <Override PartName="/ppt/tags/tag117.xml" ContentType="application/vnd.openxmlformats-officedocument.presentationml.tags+xml"/>
  <Override PartName="/ppt/notesSlides/notesSlide59.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60.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61.xml" ContentType="application/vnd.openxmlformats-officedocument.presentationml.notesSlide+xml"/>
  <Override PartName="/ppt/tags/tag136.xml" ContentType="application/vnd.openxmlformats-officedocument.presentationml.tags+xml"/>
  <Override PartName="/ppt/notesSlides/notesSlide62.xml" ContentType="application/vnd.openxmlformats-officedocument.presentationml.notesSlide+xml"/>
  <Override PartName="/ppt/tags/tag137.xml" ContentType="application/vnd.openxmlformats-officedocument.presentationml.tags+xml"/>
  <Override PartName="/ppt/notesSlides/notesSlide63.xml" ContentType="application/vnd.openxmlformats-officedocument.presentationml.notesSlide+xml"/>
  <Override PartName="/ppt/tags/tag138.xml" ContentType="application/vnd.openxmlformats-officedocument.presentationml.tags+xml"/>
  <Override PartName="/ppt/notesSlides/notesSlide64.xml" ContentType="application/vnd.openxmlformats-officedocument.presentationml.notesSlide+xml"/>
  <Override PartName="/ppt/tags/tag139.xml" ContentType="application/vnd.openxmlformats-officedocument.presentationml.tags+xml"/>
  <Override PartName="/ppt/notesSlides/notesSlide65.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notesSlides/notesSlide66.xml" ContentType="application/vnd.openxmlformats-officedocument.presentationml.notesSlide+xml"/>
  <Override PartName="/ppt/tags/tag142.xml" ContentType="application/vnd.openxmlformats-officedocument.presentationml.tags+xml"/>
  <Override PartName="/ppt/notesSlides/notesSlide67.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68.xml" ContentType="application/vnd.openxmlformats-officedocument.presentationml.notesSlide+xml"/>
  <Override PartName="/ppt/tags/tag146.xml" ContentType="application/vnd.openxmlformats-officedocument.presentationml.tags+xml"/>
  <Override PartName="/ppt/notesSlides/notesSlide69.xml" ContentType="application/vnd.openxmlformats-officedocument.presentationml.notesSlide+xml"/>
  <Override PartName="/ppt/tags/tag147.xml" ContentType="application/vnd.openxmlformats-officedocument.presentationml.tags+xml"/>
  <Override PartName="/ppt/notesSlides/notesSlide70.xml" ContentType="application/vnd.openxmlformats-officedocument.presentationml.notesSlide+xml"/>
  <Override PartName="/ppt/tags/tag148.xml" ContentType="application/vnd.openxmlformats-officedocument.presentationml.tags+xml"/>
  <Override PartName="/ppt/notesSlides/notesSlide71.xml" ContentType="application/vnd.openxmlformats-officedocument.presentationml.notesSlide+xml"/>
  <Override PartName="/ppt/tags/tag149.xml" ContentType="application/vnd.openxmlformats-officedocument.presentationml.tags+xml"/>
  <Override PartName="/ppt/notesSlides/notesSlide72.xml" ContentType="application/vnd.openxmlformats-officedocument.presentationml.notesSlide+xml"/>
  <Override PartName="/ppt/tags/tag150.xml" ContentType="application/vnd.openxmlformats-officedocument.presentationml.tags+xml"/>
  <Override PartName="/ppt/notesSlides/notesSlide73.xml" ContentType="application/vnd.openxmlformats-officedocument.presentationml.notesSlide+xml"/>
  <Override PartName="/ppt/tags/tag151.xml" ContentType="application/vnd.openxmlformats-officedocument.presentationml.tags+xml"/>
  <Override PartName="/ppt/notesSlides/notesSlide74.xml" ContentType="application/vnd.openxmlformats-officedocument.presentationml.notesSlide+xml"/>
  <Override PartName="/ppt/tags/tag152.xml" ContentType="application/vnd.openxmlformats-officedocument.presentationml.tags+xml"/>
  <Override PartName="/ppt/notesSlides/notesSlide75.xml" ContentType="application/vnd.openxmlformats-officedocument.presentationml.notesSlide+xml"/>
  <Override PartName="/ppt/tags/tag153.xml" ContentType="application/vnd.openxmlformats-officedocument.presentationml.tags+xml"/>
  <Override PartName="/ppt/notesSlides/notesSlide76.xml" ContentType="application/vnd.openxmlformats-officedocument.presentationml.notesSlide+xml"/>
  <Override PartName="/ppt/tags/tag154.xml" ContentType="application/vnd.openxmlformats-officedocument.presentationml.tags+xml"/>
  <Override PartName="/ppt/notesSlides/notesSlide77.xml" ContentType="application/vnd.openxmlformats-officedocument.presentationml.notesSlide+xml"/>
  <Override PartName="/ppt/tags/tag155.xml" ContentType="application/vnd.openxmlformats-officedocument.presentationml.tags+xml"/>
  <Override PartName="/ppt/notesSlides/notesSlide78.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79.xml" ContentType="application/vnd.openxmlformats-officedocument.presentationml.notesSlide+xml"/>
  <Override PartName="/ppt/tags/tag172.xml" ContentType="application/vnd.openxmlformats-officedocument.presentationml.tags+xml"/>
  <Override PartName="/ppt/notesSlides/notesSlide80.xml" ContentType="application/vnd.openxmlformats-officedocument.presentationml.notesSlide+xml"/>
  <Override PartName="/ppt/tags/tag173.xml" ContentType="application/vnd.openxmlformats-officedocument.presentationml.tags+xml"/>
  <Override PartName="/ppt/notesSlides/notesSlide81.xml" ContentType="application/vnd.openxmlformats-officedocument.presentationml.notesSlide+xml"/>
  <Override PartName="/ppt/tags/tag174.xml" ContentType="application/vnd.openxmlformats-officedocument.presentationml.tags+xml"/>
  <Override PartName="/ppt/notesSlides/notesSlide82.xml" ContentType="application/vnd.openxmlformats-officedocument.presentationml.notesSlide+xml"/>
  <Override PartName="/ppt/tags/tag175.xml" ContentType="application/vnd.openxmlformats-officedocument.presentationml.tags+xml"/>
  <Override PartName="/ppt/notesSlides/notesSlide83.xml" ContentType="application/vnd.openxmlformats-officedocument.presentationml.notesSlide+xml"/>
  <Override PartName="/ppt/tags/tag176.xml" ContentType="application/vnd.openxmlformats-officedocument.presentationml.tags+xml"/>
  <Override PartName="/ppt/notesSlides/notesSlide84.xml" ContentType="application/vnd.openxmlformats-officedocument.presentationml.notesSlide+xml"/>
  <Override PartName="/ppt/tags/tag177.xml" ContentType="application/vnd.openxmlformats-officedocument.presentationml.tags+xml"/>
  <Override PartName="/ppt/notesSlides/notesSlide85.xml" ContentType="application/vnd.openxmlformats-officedocument.presentationml.notesSlide+xml"/>
  <Override PartName="/ppt/tags/tag178.xml" ContentType="application/vnd.openxmlformats-officedocument.presentationml.tags+xml"/>
  <Override PartName="/ppt/notesSlides/notesSlide86.xml" ContentType="application/vnd.openxmlformats-officedocument.presentationml.notesSlide+xml"/>
  <Override PartName="/ppt/tags/tag179.xml" ContentType="application/vnd.openxmlformats-officedocument.presentationml.tags+xml"/>
  <Override PartName="/ppt/notesSlides/notesSlide87.xml" ContentType="application/vnd.openxmlformats-officedocument.presentationml.notesSlide+xml"/>
  <Override PartName="/ppt/tags/tag180.xml" ContentType="application/vnd.openxmlformats-officedocument.presentationml.tags+xml"/>
  <Override PartName="/ppt/notesSlides/notesSlide88.xml" ContentType="application/vnd.openxmlformats-officedocument.presentationml.notesSlide+xml"/>
  <Override PartName="/ppt/tags/tag181.xml" ContentType="application/vnd.openxmlformats-officedocument.presentationml.tags+xml"/>
  <Override PartName="/ppt/notesSlides/notesSlide89.xml" ContentType="application/vnd.openxmlformats-officedocument.presentationml.notesSlide+xml"/>
  <Override PartName="/ppt/tags/tag182.xml" ContentType="application/vnd.openxmlformats-officedocument.presentationml.tags+xml"/>
  <Override PartName="/ppt/notesSlides/notesSlide90.xml" ContentType="application/vnd.openxmlformats-officedocument.presentationml.notesSlide+xml"/>
  <Override PartName="/ppt/tags/tag183.xml" ContentType="application/vnd.openxmlformats-officedocument.presentationml.tags+xml"/>
  <Override PartName="/ppt/notesSlides/notesSlide91.xml" ContentType="application/vnd.openxmlformats-officedocument.presentationml.notesSlide+xml"/>
  <Override PartName="/ppt/tags/tag184.xml" ContentType="application/vnd.openxmlformats-officedocument.presentationml.tags+xml"/>
  <Override PartName="/ppt/notesSlides/notesSlide92.xml" ContentType="application/vnd.openxmlformats-officedocument.presentationml.notesSlide+xml"/>
  <Override PartName="/ppt/tags/tag185.xml" ContentType="application/vnd.openxmlformats-officedocument.presentationml.tags+xml"/>
  <Override PartName="/ppt/notesSlides/notesSlide93.xml" ContentType="application/vnd.openxmlformats-officedocument.presentationml.notesSlide+xml"/>
  <Override PartName="/ppt/tags/tag186.xml" ContentType="application/vnd.openxmlformats-officedocument.presentationml.tags+xml"/>
  <Override PartName="/ppt/notesSlides/notesSlide94.xml" ContentType="application/vnd.openxmlformats-officedocument.presentationml.notesSlide+xml"/>
  <Override PartName="/ppt/tags/tag187.xml" ContentType="application/vnd.openxmlformats-officedocument.presentationml.tags+xml"/>
  <Override PartName="/ppt/notesSlides/notesSlide95.xml" ContentType="application/vnd.openxmlformats-officedocument.presentationml.notesSlide+xml"/>
  <Override PartName="/ppt/tags/tag188.xml" ContentType="application/vnd.openxmlformats-officedocument.presentationml.tags+xml"/>
  <Override PartName="/ppt/notesSlides/notesSlide96.xml" ContentType="application/vnd.openxmlformats-officedocument.presentationml.notesSlide+xml"/>
  <Override PartName="/ppt/tags/tag189.xml" ContentType="application/vnd.openxmlformats-officedocument.presentationml.tags+xml"/>
  <Override PartName="/ppt/notesSlides/notesSlide97.xml" ContentType="application/vnd.openxmlformats-officedocument.presentationml.notesSlide+xml"/>
  <Override PartName="/ppt/tags/tag190.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tags/tag191.xml" ContentType="application/vnd.openxmlformats-officedocument.presentationml.tags+xml"/>
  <Override PartName="/ppt/notesSlides/notesSlide100.xml" ContentType="application/vnd.openxmlformats-officedocument.presentationml.notesSlide+xml"/>
  <Override PartName="/ppt/tags/tag192.xml" ContentType="application/vnd.openxmlformats-officedocument.presentationml.tags+xml"/>
  <Override PartName="/ppt/notesSlides/notesSlide101.xml" ContentType="application/vnd.openxmlformats-officedocument.presentationml.notesSlide+xml"/>
  <Override PartName="/ppt/tags/tag193.xml" ContentType="application/vnd.openxmlformats-officedocument.presentationml.tags+xml"/>
  <Override PartName="/ppt/notesSlides/notesSlide102.xml" ContentType="application/vnd.openxmlformats-officedocument.presentationml.notesSlide+xml"/>
  <Override PartName="/ppt/tags/tag194.xml" ContentType="application/vnd.openxmlformats-officedocument.presentationml.tags+xml"/>
  <Override PartName="/ppt/notesSlides/notesSlide103.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notesSlides/notesSlide104.xml" ContentType="application/vnd.openxmlformats-officedocument.presentationml.notesSlide+xml"/>
  <Override PartName="/ppt/tags/tag197.xml" ContentType="application/vnd.openxmlformats-officedocument.presentationml.tags+xml"/>
  <Override PartName="/ppt/notesSlides/notesSlide105.xml" ContentType="application/vnd.openxmlformats-officedocument.presentationml.notesSlide+xml"/>
  <Override PartName="/ppt/tags/tag198.xml" ContentType="application/vnd.openxmlformats-officedocument.presentationml.tags+xml"/>
  <Override PartName="/ppt/notesSlides/notesSlide106.xml" ContentType="application/vnd.openxmlformats-officedocument.presentationml.notesSlide+xml"/>
  <Override PartName="/ppt/tags/tag199.xml" ContentType="application/vnd.openxmlformats-officedocument.presentationml.tags+xml"/>
  <Override PartName="/ppt/notesSlides/notesSlide107.xml" ContentType="application/vnd.openxmlformats-officedocument.presentationml.notesSlide+xml"/>
  <Override PartName="/ppt/tags/tag200.xml" ContentType="application/vnd.openxmlformats-officedocument.presentationml.tags+xml"/>
  <Override PartName="/ppt/notesSlides/notesSlide108.xml" ContentType="application/vnd.openxmlformats-officedocument.presentationml.notesSlide+xml"/>
  <Override PartName="/ppt/tags/tag201.xml" ContentType="application/vnd.openxmlformats-officedocument.presentationml.tags+xml"/>
  <Override PartName="/ppt/notesSlides/notesSlide109.xml" ContentType="application/vnd.openxmlformats-officedocument.presentationml.notesSlide+xml"/>
  <Override PartName="/ppt/tags/tag202.xml" ContentType="application/vnd.openxmlformats-officedocument.presentationml.tags+xml"/>
  <Override PartName="/ppt/notesSlides/notesSlide110.xml" ContentType="application/vnd.openxmlformats-officedocument.presentationml.notesSlide+xml"/>
  <Override PartName="/ppt/tags/tag203.xml" ContentType="application/vnd.openxmlformats-officedocument.presentationml.tags+xml"/>
  <Override PartName="/ppt/notesSlides/notesSlide111.xml" ContentType="application/vnd.openxmlformats-officedocument.presentationml.notesSlide+xml"/>
  <Override PartName="/ppt/tags/tag204.xml" ContentType="application/vnd.openxmlformats-officedocument.presentationml.tags+xml"/>
  <Override PartName="/ppt/notesSlides/notesSlide112.xml" ContentType="application/vnd.openxmlformats-officedocument.presentationml.notesSlide+xml"/>
  <Override PartName="/ppt/tags/tag205.xml" ContentType="application/vnd.openxmlformats-officedocument.presentationml.tags+xml"/>
  <Override PartName="/ppt/notesSlides/notesSlide113.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notesSlides/notesSlide114.xml" ContentType="application/vnd.openxmlformats-officedocument.presentationml.notesSlide+xml"/>
  <Override PartName="/ppt/tags/tag208.xml" ContentType="application/vnd.openxmlformats-officedocument.presentationml.tags+xml"/>
  <Override PartName="/ppt/notesSlides/notesSlide115.xml" ContentType="application/vnd.openxmlformats-officedocument.presentationml.notesSlide+xml"/>
  <Override PartName="/ppt/tags/tag209.xml" ContentType="application/vnd.openxmlformats-officedocument.presentationml.tags+xml"/>
  <Override PartName="/ppt/notesSlides/notesSlide116.xml" ContentType="application/vnd.openxmlformats-officedocument.presentationml.notesSlide+xml"/>
  <Override PartName="/ppt/tags/tag210.xml" ContentType="application/vnd.openxmlformats-officedocument.presentationml.tags+xml"/>
  <Override PartName="/ppt/notesSlides/notesSlide117.xml" ContentType="application/vnd.openxmlformats-officedocument.presentationml.notesSlide+xml"/>
  <Override PartName="/ppt/tags/tag211.xml" ContentType="application/vnd.openxmlformats-officedocument.presentationml.tags+xml"/>
  <Override PartName="/ppt/notesSlides/notesSlide118.xml" ContentType="application/vnd.openxmlformats-officedocument.presentationml.notesSlide+xml"/>
  <Override PartName="/ppt/tags/tag212.xml" ContentType="application/vnd.openxmlformats-officedocument.presentationml.tags+xml"/>
  <Override PartName="/ppt/notesSlides/notesSlide119.xml" ContentType="application/vnd.openxmlformats-officedocument.presentationml.notesSlide+xml"/>
  <Override PartName="/ppt/tags/tag213.xml" ContentType="application/vnd.openxmlformats-officedocument.presentationml.tags+xml"/>
  <Override PartName="/ppt/tags/tag214.xml" ContentType="application/vnd.openxmlformats-officedocument.presentationml.tags+xml"/>
  <Override PartName="/ppt/notesSlides/notesSlide120.xml" ContentType="application/vnd.openxmlformats-officedocument.presentationml.notesSlide+xml"/>
  <Override PartName="/ppt/tags/tag215.xml" ContentType="application/vnd.openxmlformats-officedocument.presentationml.tags+xml"/>
  <Override PartName="/ppt/tags/tag216.xml" ContentType="application/vnd.openxmlformats-officedocument.presentationml.tags+xml"/>
  <Override PartName="/ppt/notesSlides/notesSlide121.xml" ContentType="application/vnd.openxmlformats-officedocument.presentationml.notesSlide+xml"/>
  <Override PartName="/ppt/tags/tag217.xml" ContentType="application/vnd.openxmlformats-officedocument.presentationml.tags+xml"/>
  <Override PartName="/ppt/notesSlides/notesSlide122.xml" ContentType="application/vnd.openxmlformats-officedocument.presentationml.notesSlide+xml"/>
  <Override PartName="/ppt/tags/tag218.xml" ContentType="application/vnd.openxmlformats-officedocument.presentationml.tags+xml"/>
  <Override PartName="/ppt/notesSlides/notesSlide123.xml" ContentType="application/vnd.openxmlformats-officedocument.presentationml.notesSlide+xml"/>
  <Override PartName="/ppt/tags/tag219.xml" ContentType="application/vnd.openxmlformats-officedocument.presentationml.tags+xml"/>
  <Override PartName="/ppt/notesSlides/notesSlide124.xml" ContentType="application/vnd.openxmlformats-officedocument.presentationml.notesSlide+xml"/>
  <Override PartName="/ppt/tags/tag220.xml" ContentType="application/vnd.openxmlformats-officedocument.presentationml.tags+xml"/>
  <Override PartName="/ppt/tags/tag221.xml" ContentType="application/vnd.openxmlformats-officedocument.presentationml.tags+xml"/>
  <Override PartName="/ppt/notesSlides/notesSlide125.xml" ContentType="application/vnd.openxmlformats-officedocument.presentationml.notesSlide+xml"/>
  <Override PartName="/ppt/tags/tag222.xml" ContentType="application/vnd.openxmlformats-officedocument.presentationml.tags+xml"/>
  <Override PartName="/ppt/notesSlides/notesSlide126.xml" ContentType="application/vnd.openxmlformats-officedocument.presentationml.notesSlide+xml"/>
  <Override PartName="/ppt/tags/tag223.xml" ContentType="application/vnd.openxmlformats-officedocument.presentationml.tags+xml"/>
  <Override PartName="/ppt/notesSlides/notesSlide127.xml" ContentType="application/vnd.openxmlformats-officedocument.presentationml.notesSlide+xml"/>
  <Override PartName="/ppt/tags/tag224.xml" ContentType="application/vnd.openxmlformats-officedocument.presentationml.tags+xml"/>
  <Override PartName="/ppt/notesSlides/notesSlide128.xml" ContentType="application/vnd.openxmlformats-officedocument.presentationml.notesSlide+xml"/>
  <Override PartName="/ppt/tags/tag225.xml" ContentType="application/vnd.openxmlformats-officedocument.presentationml.tags+xml"/>
  <Override PartName="/ppt/tags/tag226.xml" ContentType="application/vnd.openxmlformats-officedocument.presentationml.tags+xml"/>
  <Override PartName="/ppt/notesSlides/notesSlide129.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notesSlides/notesSlide130.xml" ContentType="application/vnd.openxmlformats-officedocument.presentationml.notesSlide+xml"/>
  <Override PartName="/ppt/tags/tag229.xml" ContentType="application/vnd.openxmlformats-officedocument.presentationml.tags+xml"/>
  <Override PartName="/ppt/notesSlides/notesSlide131.xml" ContentType="application/vnd.openxmlformats-officedocument.presentationml.notesSlide+xml"/>
  <Override PartName="/ppt/tags/tag230.xml" ContentType="application/vnd.openxmlformats-officedocument.presentationml.tags+xml"/>
  <Override PartName="/ppt/notesSlides/notesSlide132.xml" ContentType="application/vnd.openxmlformats-officedocument.presentationml.notesSlide+xml"/>
  <Override PartName="/ppt/tags/tag231.xml" ContentType="application/vnd.openxmlformats-officedocument.presentationml.tags+xml"/>
  <Override PartName="/ppt/notesSlides/notesSlide133.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notesSlides/notesSlide134.xml" ContentType="application/vnd.openxmlformats-officedocument.presentationml.notesSlide+xml"/>
  <Override PartName="/ppt/tags/tag234.xml" ContentType="application/vnd.openxmlformats-officedocument.presentationml.tags+xml"/>
  <Override PartName="/ppt/tags/tag235.xml" ContentType="application/vnd.openxmlformats-officedocument.presentationml.tags+xml"/>
  <Override PartName="/ppt/notesSlides/notesSlide135.xml" ContentType="application/vnd.openxmlformats-officedocument.presentationml.notesSlide+xml"/>
  <Override PartName="/ppt/tags/tag236.xml" ContentType="application/vnd.openxmlformats-officedocument.presentationml.tags+xml"/>
  <Override PartName="/ppt/notesSlides/notesSlide136.xml" ContentType="application/vnd.openxmlformats-officedocument.presentationml.notesSlide+xml"/>
  <Override PartName="/ppt/tags/tag237.xml" ContentType="application/vnd.openxmlformats-officedocument.presentationml.tags+xml"/>
  <Override PartName="/ppt/notesSlides/notesSlide137.xml" ContentType="application/vnd.openxmlformats-officedocument.presentationml.notesSlide+xml"/>
  <Override PartName="/ppt/tags/tag238.xml" ContentType="application/vnd.openxmlformats-officedocument.presentationml.tags+xml"/>
  <Override PartName="/ppt/notesSlides/notesSlide138.xml" ContentType="application/vnd.openxmlformats-officedocument.presentationml.notesSlide+xml"/>
  <Override PartName="/ppt/tags/tag239.xml" ContentType="application/vnd.openxmlformats-officedocument.presentationml.tags+xml"/>
  <Override PartName="/ppt/notesSlides/notesSlide139.xml" ContentType="application/vnd.openxmlformats-officedocument.presentationml.notesSlide+xml"/>
  <Override PartName="/ppt/tags/tag240.xml" ContentType="application/vnd.openxmlformats-officedocument.presentationml.tags+xml"/>
  <Override PartName="/ppt/notesSlides/notesSlide140.xml" ContentType="application/vnd.openxmlformats-officedocument.presentationml.notesSlide+xml"/>
  <Override PartName="/ppt/tags/tag241.xml" ContentType="application/vnd.openxmlformats-officedocument.presentationml.tags+xml"/>
  <Override PartName="/ppt/notesSlides/notesSlide141.xml" ContentType="application/vnd.openxmlformats-officedocument.presentationml.notesSlide+xml"/>
  <Override PartName="/ppt/tags/tag242.xml" ContentType="application/vnd.openxmlformats-officedocument.presentationml.tags+xml"/>
  <Override PartName="/ppt/notesSlides/notesSlide142.xml" ContentType="application/vnd.openxmlformats-officedocument.presentationml.notesSlide+xml"/>
  <Override PartName="/ppt/tags/tag243.xml" ContentType="application/vnd.openxmlformats-officedocument.presentationml.tags+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7" r:id="rId1"/>
  </p:sldMasterIdLst>
  <p:notesMasterIdLst>
    <p:notesMasterId r:id="rId145"/>
  </p:notesMasterIdLst>
  <p:handoutMasterIdLst>
    <p:handoutMasterId r:id="rId146"/>
  </p:handoutMasterIdLst>
  <p:sldIdLst>
    <p:sldId id="537" r:id="rId2"/>
    <p:sldId id="261" r:id="rId3"/>
    <p:sldId id="293" r:id="rId4"/>
    <p:sldId id="1087" r:id="rId5"/>
    <p:sldId id="1088" r:id="rId6"/>
    <p:sldId id="266" r:id="rId7"/>
    <p:sldId id="1083" r:id="rId8"/>
    <p:sldId id="1084" r:id="rId9"/>
    <p:sldId id="1085" r:id="rId10"/>
    <p:sldId id="1086" r:id="rId11"/>
    <p:sldId id="272" r:id="rId12"/>
    <p:sldId id="273" r:id="rId13"/>
    <p:sldId id="274" r:id="rId14"/>
    <p:sldId id="275" r:id="rId15"/>
    <p:sldId id="276" r:id="rId16"/>
    <p:sldId id="278" r:id="rId17"/>
    <p:sldId id="279" r:id="rId18"/>
    <p:sldId id="280" r:id="rId19"/>
    <p:sldId id="540" r:id="rId20"/>
    <p:sldId id="296" r:id="rId21"/>
    <p:sldId id="297" r:id="rId22"/>
    <p:sldId id="1089" r:id="rId23"/>
    <p:sldId id="1090" r:id="rId24"/>
    <p:sldId id="1092" r:id="rId25"/>
    <p:sldId id="1094" r:id="rId26"/>
    <p:sldId id="1095" r:id="rId27"/>
    <p:sldId id="284" r:id="rId28"/>
    <p:sldId id="298" r:id="rId29"/>
    <p:sldId id="299" r:id="rId30"/>
    <p:sldId id="300" r:id="rId31"/>
    <p:sldId id="301" r:id="rId32"/>
    <p:sldId id="1096" r:id="rId33"/>
    <p:sldId id="310" r:id="rId34"/>
    <p:sldId id="311" r:id="rId35"/>
    <p:sldId id="312" r:id="rId36"/>
    <p:sldId id="313" r:id="rId37"/>
    <p:sldId id="314" r:id="rId38"/>
    <p:sldId id="315" r:id="rId39"/>
    <p:sldId id="316" r:id="rId40"/>
    <p:sldId id="302" r:id="rId41"/>
    <p:sldId id="541" r:id="rId42"/>
    <p:sldId id="318" r:id="rId43"/>
    <p:sldId id="319" r:id="rId44"/>
    <p:sldId id="320" r:id="rId45"/>
    <p:sldId id="321" r:id="rId46"/>
    <p:sldId id="322" r:id="rId47"/>
    <p:sldId id="551" r:id="rId48"/>
    <p:sldId id="334" r:id="rId49"/>
    <p:sldId id="335" r:id="rId50"/>
    <p:sldId id="336" r:id="rId51"/>
    <p:sldId id="337" r:id="rId52"/>
    <p:sldId id="338" r:id="rId53"/>
    <p:sldId id="339" r:id="rId54"/>
    <p:sldId id="340" r:id="rId55"/>
    <p:sldId id="341" r:id="rId56"/>
    <p:sldId id="342" r:id="rId57"/>
    <p:sldId id="343" r:id="rId58"/>
    <p:sldId id="344" r:id="rId59"/>
    <p:sldId id="552" r:id="rId60"/>
    <p:sldId id="346" r:id="rId61"/>
    <p:sldId id="347" r:id="rId62"/>
    <p:sldId id="348" r:id="rId63"/>
    <p:sldId id="349" r:id="rId64"/>
    <p:sldId id="350" r:id="rId65"/>
    <p:sldId id="351" r:id="rId66"/>
    <p:sldId id="352" r:id="rId67"/>
    <p:sldId id="524" r:id="rId68"/>
    <p:sldId id="525" r:id="rId69"/>
    <p:sldId id="526" r:id="rId70"/>
    <p:sldId id="527" r:id="rId71"/>
    <p:sldId id="528" r:id="rId72"/>
    <p:sldId id="529" r:id="rId73"/>
    <p:sldId id="530" r:id="rId74"/>
    <p:sldId id="531" r:id="rId75"/>
    <p:sldId id="535" r:id="rId76"/>
    <p:sldId id="536" r:id="rId77"/>
    <p:sldId id="353" r:id="rId78"/>
    <p:sldId id="354" r:id="rId79"/>
    <p:sldId id="355" r:id="rId80"/>
    <p:sldId id="356" r:id="rId81"/>
    <p:sldId id="357" r:id="rId82"/>
    <p:sldId id="358" r:id="rId83"/>
    <p:sldId id="359" r:id="rId84"/>
    <p:sldId id="360" r:id="rId85"/>
    <p:sldId id="361" r:id="rId86"/>
    <p:sldId id="362" r:id="rId87"/>
    <p:sldId id="363" r:id="rId88"/>
    <p:sldId id="364" r:id="rId89"/>
    <p:sldId id="365" r:id="rId90"/>
    <p:sldId id="366" r:id="rId91"/>
    <p:sldId id="1099" r:id="rId92"/>
    <p:sldId id="368" r:id="rId93"/>
    <p:sldId id="369" r:id="rId94"/>
    <p:sldId id="370" r:id="rId95"/>
    <p:sldId id="371" r:id="rId96"/>
    <p:sldId id="372" r:id="rId97"/>
    <p:sldId id="373" r:id="rId98"/>
    <p:sldId id="374" r:id="rId99"/>
    <p:sldId id="553" r:id="rId100"/>
    <p:sldId id="376" r:id="rId101"/>
    <p:sldId id="1101" r:id="rId102"/>
    <p:sldId id="378" r:id="rId103"/>
    <p:sldId id="379" r:id="rId104"/>
    <p:sldId id="380" r:id="rId105"/>
    <p:sldId id="381" r:id="rId106"/>
    <p:sldId id="382" r:id="rId107"/>
    <p:sldId id="383" r:id="rId108"/>
    <p:sldId id="384" r:id="rId109"/>
    <p:sldId id="385" r:id="rId110"/>
    <p:sldId id="386" r:id="rId111"/>
    <p:sldId id="387" r:id="rId112"/>
    <p:sldId id="388" r:id="rId113"/>
    <p:sldId id="389" r:id="rId114"/>
    <p:sldId id="390" r:id="rId115"/>
    <p:sldId id="391" r:id="rId116"/>
    <p:sldId id="392" r:id="rId117"/>
    <p:sldId id="393" r:id="rId118"/>
    <p:sldId id="394" r:id="rId119"/>
    <p:sldId id="395" r:id="rId120"/>
    <p:sldId id="396" r:id="rId121"/>
    <p:sldId id="397" r:id="rId122"/>
    <p:sldId id="1102" r:id="rId123"/>
    <p:sldId id="407" r:id="rId124"/>
    <p:sldId id="408" r:id="rId125"/>
    <p:sldId id="409" r:id="rId126"/>
    <p:sldId id="410" r:id="rId127"/>
    <p:sldId id="1104" r:id="rId128"/>
    <p:sldId id="411" r:id="rId129"/>
    <p:sldId id="1105" r:id="rId130"/>
    <p:sldId id="413" r:id="rId131"/>
    <p:sldId id="414" r:id="rId132"/>
    <p:sldId id="415" r:id="rId133"/>
    <p:sldId id="416" r:id="rId134"/>
    <p:sldId id="417" r:id="rId135"/>
    <p:sldId id="418" r:id="rId136"/>
    <p:sldId id="419" r:id="rId137"/>
    <p:sldId id="420" r:id="rId138"/>
    <p:sldId id="421" r:id="rId139"/>
    <p:sldId id="422" r:id="rId140"/>
    <p:sldId id="1106" r:id="rId141"/>
    <p:sldId id="1107" r:id="rId142"/>
    <p:sldId id="428" r:id="rId143"/>
    <p:sldId id="465" r:id="rId144"/>
  </p:sldIdLst>
  <p:sldSz cx="12192000" cy="6858000"/>
  <p:notesSz cx="7315200" cy="9601200"/>
  <p:custDataLst>
    <p:tags r:id="rId147"/>
  </p:custDataLst>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1: Introduction and History of AWS" id="{73198447-77BA-1F44-BDDE-9A0BEEB59F9B}">
          <p14:sldIdLst>
            <p14:sldId id="537"/>
            <p14:sldId id="261"/>
            <p14:sldId id="293"/>
            <p14:sldId id="1087"/>
            <p14:sldId id="1088"/>
            <p14:sldId id="266"/>
            <p14:sldId id="1083"/>
            <p14:sldId id="1084"/>
            <p14:sldId id="1085"/>
            <p14:sldId id="1086"/>
            <p14:sldId id="272"/>
            <p14:sldId id="273"/>
            <p14:sldId id="274"/>
            <p14:sldId id="275"/>
            <p14:sldId id="276"/>
            <p14:sldId id="278"/>
            <p14:sldId id="279"/>
            <p14:sldId id="280"/>
            <p14:sldId id="540"/>
            <p14:sldId id="296"/>
            <p14:sldId id="297"/>
            <p14:sldId id="1089"/>
            <p14:sldId id="1090"/>
            <p14:sldId id="1092"/>
            <p14:sldId id="1094"/>
            <p14:sldId id="1095"/>
            <p14:sldId id="284"/>
            <p14:sldId id="298"/>
            <p14:sldId id="299"/>
            <p14:sldId id="300"/>
            <p14:sldId id="301"/>
            <p14:sldId id="1096"/>
            <p14:sldId id="310"/>
            <p14:sldId id="311"/>
            <p14:sldId id="312"/>
            <p14:sldId id="313"/>
            <p14:sldId id="314"/>
            <p14:sldId id="315"/>
            <p14:sldId id="316"/>
            <p14:sldId id="302"/>
            <p14:sldId id="541"/>
            <p14:sldId id="318"/>
            <p14:sldId id="319"/>
            <p14:sldId id="320"/>
            <p14:sldId id="321"/>
            <p14:sldId id="322"/>
            <p14:sldId id="551"/>
            <p14:sldId id="334"/>
            <p14:sldId id="335"/>
            <p14:sldId id="336"/>
            <p14:sldId id="337"/>
            <p14:sldId id="338"/>
            <p14:sldId id="339"/>
            <p14:sldId id="340"/>
            <p14:sldId id="341"/>
            <p14:sldId id="342"/>
            <p14:sldId id="343"/>
            <p14:sldId id="344"/>
            <p14:sldId id="552"/>
            <p14:sldId id="346"/>
            <p14:sldId id="347"/>
            <p14:sldId id="348"/>
            <p14:sldId id="349"/>
            <p14:sldId id="350"/>
            <p14:sldId id="351"/>
            <p14:sldId id="352"/>
            <p14:sldId id="524"/>
            <p14:sldId id="525"/>
            <p14:sldId id="526"/>
            <p14:sldId id="527"/>
            <p14:sldId id="528"/>
            <p14:sldId id="529"/>
            <p14:sldId id="530"/>
            <p14:sldId id="531"/>
            <p14:sldId id="535"/>
            <p14:sldId id="536"/>
            <p14:sldId id="353"/>
            <p14:sldId id="354"/>
            <p14:sldId id="355"/>
            <p14:sldId id="356"/>
            <p14:sldId id="357"/>
            <p14:sldId id="358"/>
            <p14:sldId id="359"/>
            <p14:sldId id="360"/>
            <p14:sldId id="361"/>
            <p14:sldId id="362"/>
            <p14:sldId id="363"/>
            <p14:sldId id="364"/>
            <p14:sldId id="365"/>
            <p14:sldId id="366"/>
            <p14:sldId id="1099"/>
            <p14:sldId id="368"/>
            <p14:sldId id="369"/>
            <p14:sldId id="370"/>
            <p14:sldId id="371"/>
            <p14:sldId id="372"/>
            <p14:sldId id="373"/>
            <p14:sldId id="374"/>
            <p14:sldId id="553"/>
            <p14:sldId id="376"/>
            <p14:sldId id="1101"/>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1102"/>
            <p14:sldId id="407"/>
            <p14:sldId id="408"/>
            <p14:sldId id="409"/>
            <p14:sldId id="410"/>
            <p14:sldId id="1104"/>
            <p14:sldId id="411"/>
            <p14:sldId id="1105"/>
            <p14:sldId id="413"/>
            <p14:sldId id="414"/>
            <p14:sldId id="415"/>
            <p14:sldId id="416"/>
            <p14:sldId id="417"/>
            <p14:sldId id="418"/>
            <p14:sldId id="419"/>
            <p14:sldId id="420"/>
            <p14:sldId id="421"/>
            <p14:sldId id="422"/>
            <p14:sldId id="1106"/>
            <p14:sldId id="1107"/>
            <p14:sldId id="428"/>
            <p14:sldId id="4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000000"/>
    <a:srgbClr val="007D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27" autoAdjust="0"/>
    <p:restoredTop sz="71361" autoAdjust="0"/>
  </p:normalViewPr>
  <p:slideViewPr>
    <p:cSldViewPr snapToGrid="0" snapToObjects="1">
      <p:cViewPr varScale="1">
        <p:scale>
          <a:sx n="89" d="100"/>
          <a:sy n="89" d="100"/>
        </p:scale>
        <p:origin x="1880" y="176"/>
      </p:cViewPr>
      <p:guideLst/>
    </p:cSldViewPr>
  </p:slideViewPr>
  <p:notesTextViewPr>
    <p:cViewPr>
      <p:scale>
        <a:sx n="3" d="2"/>
        <a:sy n="3" d="2"/>
      </p:scale>
      <p:origin x="0" y="0"/>
    </p:cViewPr>
  </p:notesTextViewPr>
  <p:notesViewPr>
    <p:cSldViewPr snapToGrid="0" snapToObjects="1">
      <p:cViewPr varScale="1">
        <p:scale>
          <a:sx n="92" d="100"/>
          <a:sy n="92" d="100"/>
        </p:scale>
        <p:origin x="4288" y="19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A8A625-CFE8-4C0C-B8FC-834900C8B82E}" type="doc">
      <dgm:prSet loTypeId="urn:microsoft.com/office/officeart/2005/8/layout/hProcess11" loCatId="process" qsTypeId="urn:microsoft.com/office/officeart/2005/8/quickstyle/simple1" qsCatId="simple" csTypeId="urn:microsoft.com/office/officeart/2005/8/colors/accent1_3" csCatId="accent1" phldr="1"/>
      <dgm:spPr/>
      <dgm:t>
        <a:bodyPr rtlCol="0"/>
        <a:lstStyle/>
        <a:p>
          <a:pPr rtl="0"/>
          <a:endParaRPr lang="en-US"/>
        </a:p>
      </dgm:t>
    </dgm:pt>
    <dgm:pt modelId="{8C2B831E-7CB4-4213-8778-D7F53ACE73E5}">
      <dgm:prSet phldrT="[Text]" custT="1"/>
      <dgm:spPr/>
      <dgm:t>
        <a:bodyPr rtlCol="0"/>
        <a:lstStyle/>
        <a:p>
          <a:pPr rtl="0"/>
          <a:r>
            <a:rPr lang="ko-kr" sz="1000" b="1" i="0" baseline="0" dirty="0">
              <a:latin typeface="Amazon Ember Light" panose="020B0403020204020204" pitchFamily="34" charset="0"/>
              <a:ea typeface="Malgun Gothic" panose="020B0503020000020004" pitchFamily="34" charset="-127"/>
              <a:cs typeface="Amazon Ember Light" panose="020B0403020204020204" pitchFamily="34" charset="0"/>
            </a:rPr>
            <a:t>1994</a:t>
          </a:r>
          <a:r>
            <a:rPr lang="ko-kr" sz="1000" b="0" i="0" baseline="0" dirty="0">
              <a:latin typeface="Amazon Ember Light" panose="020B0403020204020204" pitchFamily="34" charset="0"/>
              <a:ea typeface="Malgun Gothic" panose="020B0503020000020004" pitchFamily="34" charset="-127"/>
              <a:cs typeface="Amazon Ember Light" panose="020B0403020204020204" pitchFamily="34" charset="0"/>
            </a:rPr>
            <a:t>: Jeff Bezos가 회사 설립.</a:t>
          </a:r>
        </a:p>
      </dgm:t>
    </dgm:pt>
    <dgm:pt modelId="{A6AC3761-13C7-4C9E-9270-E5A6D1F4E1F6}" type="parTrans" cxnId="{098A8ABB-EC54-4E7B-A92D-48D5A9C9A4B3}">
      <dgm:prSet/>
      <dgm:spPr/>
      <dgm:t>
        <a:bodyPr rtlCol="0"/>
        <a:lstStyle/>
        <a:p>
          <a:pPr rtl="0"/>
          <a:endParaRPr lang="en-US" sz="20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97CD2038-FE11-47E4-9A07-BF33C02939B5}" type="sibTrans" cxnId="{098A8ABB-EC54-4E7B-A92D-48D5A9C9A4B3}">
      <dgm:prSet/>
      <dgm:spPr/>
      <dgm:t>
        <a:bodyPr rtlCol="0"/>
        <a:lstStyle/>
        <a:p>
          <a:pPr rtl="0"/>
          <a:endParaRPr lang="en-US" sz="20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B09AC72B-2938-48F7-B860-584F2AE1F7EE}">
      <dgm:prSet phldrT="[Text]" custT="1"/>
      <dgm:spPr/>
      <dgm:t>
        <a:bodyPr rtlCol="0"/>
        <a:lstStyle/>
        <a:p>
          <a:pPr rtl="0"/>
          <a:r>
            <a:rPr lang="ko-kr" sz="1000" b="1" i="0" kern="1200" baseline="0" dirty="0">
              <a:solidFill>
                <a:prstClr val="black">
                  <a:hueOff val="0"/>
                  <a:satOff val="0"/>
                  <a:lumOff val="0"/>
                  <a:alphaOff val="0"/>
                </a:prstClr>
              </a:solidFill>
              <a:latin typeface="Amazon Ember Light" panose="020B0403020204020204" pitchFamily="34" charset="0"/>
              <a:ea typeface="Malgun Gothic" panose="020B0503020000020004" pitchFamily="34" charset="-127"/>
              <a:cs typeface="Amazon Ember Light" panose="020B0403020204020204" pitchFamily="34" charset="0"/>
            </a:rPr>
            <a:t>1995</a:t>
          </a:r>
          <a:r>
            <a:rPr lang="ko-kr" sz="1000" b="0" i="0" kern="1200" baseline="0" dirty="0">
              <a:latin typeface="Amazon Ember Light" panose="020B0403020204020204" pitchFamily="34" charset="0"/>
              <a:ea typeface="Malgun Gothic" panose="020B0503020000020004" pitchFamily="34" charset="-127"/>
              <a:cs typeface="Amazon Ember Light" panose="020B0403020204020204" pitchFamily="34" charset="0"/>
            </a:rPr>
            <a:t>: Amazon.com에서 온라인 서점 시작.</a:t>
          </a:r>
        </a:p>
      </dgm:t>
    </dgm:pt>
    <dgm:pt modelId="{4EAA1CCF-75E9-4888-BF49-FC2647DF1492}" type="parTrans" cxnId="{C769D832-243F-4338-9D4D-C2D6CB6EE80A}">
      <dgm:prSet/>
      <dgm:spPr/>
      <dgm:t>
        <a:bodyPr rtlCol="0"/>
        <a:lstStyle/>
        <a:p>
          <a:pPr rtl="0"/>
          <a:endParaRPr lang="en-US" sz="20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5CCFFF47-579D-484E-AFC2-BB1E98BC6A64}" type="sibTrans" cxnId="{C769D832-243F-4338-9D4D-C2D6CB6EE80A}">
      <dgm:prSet/>
      <dgm:spPr/>
      <dgm:t>
        <a:bodyPr rtlCol="0"/>
        <a:lstStyle/>
        <a:p>
          <a:pPr rtl="0"/>
          <a:endParaRPr lang="en-US" sz="20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F06AE220-A9FC-4231-A476-8C7CC9C31835}">
      <dgm:prSet phldrT="[Text]" custT="1"/>
      <dgm:spPr/>
      <dgm:t>
        <a:bodyPr rtlCol="0"/>
        <a:lstStyle/>
        <a:p>
          <a:pPr rtl="0"/>
          <a:r>
            <a:rPr lang="ko-kr" sz="1000" b="1" i="0" kern="1200" baseline="0">
              <a:solidFill>
                <a:prstClr val="black">
                  <a:hueOff val="0"/>
                  <a:satOff val="0"/>
                  <a:lumOff val="0"/>
                  <a:alphaOff val="0"/>
                </a:prstClr>
              </a:solidFill>
              <a:latin typeface="Amazon Ember Light" panose="020B0403020204020204" pitchFamily="34" charset="0"/>
              <a:ea typeface="Malgun Gothic" panose="020B0503020000020004" pitchFamily="34" charset="-127"/>
              <a:cs typeface="Amazon Ember Light" panose="020B0403020204020204" pitchFamily="34" charset="0"/>
            </a:rPr>
            <a:t>2005</a:t>
          </a:r>
          <a:r>
            <a:rPr lang="ko-kr" sz="1000" b="0" i="0" kern="1200" baseline="0">
              <a:latin typeface="Amazon Ember Light" panose="020B0403020204020204" pitchFamily="34" charset="0"/>
              <a:ea typeface="Malgun Gothic" panose="020B0503020000020004" pitchFamily="34" charset="-127"/>
              <a:cs typeface="Amazon Ember Light" panose="020B0403020204020204" pitchFamily="34" charset="0"/>
            </a:rPr>
            <a:t>: Amazon Publishing 시작.</a:t>
          </a:r>
        </a:p>
      </dgm:t>
    </dgm:pt>
    <dgm:pt modelId="{EB79026E-9428-4D0A-97EB-1AFCE52016E4}" type="parTrans" cxnId="{9DB29303-4EF1-45D8-807B-FF9AC2AA41DA}">
      <dgm:prSet/>
      <dgm:spPr/>
      <dgm:t>
        <a:bodyPr rtlCol="0"/>
        <a:lstStyle/>
        <a:p>
          <a:pPr rtl="0"/>
          <a:endParaRPr lang="en-US" sz="20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0E582E42-91AD-4523-8DCE-EE6CF31E29EF}" type="sibTrans" cxnId="{9DB29303-4EF1-45D8-807B-FF9AC2AA41DA}">
      <dgm:prSet/>
      <dgm:spPr/>
      <dgm:t>
        <a:bodyPr rtlCol="0"/>
        <a:lstStyle/>
        <a:p>
          <a:pPr rtl="0"/>
          <a:endParaRPr lang="en-US" sz="20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410A80CB-E000-4F2D-A2DE-EBF7BC7682BA}">
      <dgm:prSet phldrT="[Text]" custT="1"/>
      <dgm:spPr/>
      <dgm:t>
        <a:bodyPr rtlCol="0"/>
        <a:lstStyle/>
        <a:p>
          <a:pPr rtl="0"/>
          <a:r>
            <a:rPr lang="ko-kr" sz="1000" b="1" i="0" kern="1200" baseline="0" dirty="0">
              <a:solidFill>
                <a:prstClr val="black">
                  <a:hueOff val="0"/>
                  <a:satOff val="0"/>
                  <a:lumOff val="0"/>
                  <a:alphaOff val="0"/>
                </a:prstClr>
              </a:solidFill>
              <a:latin typeface="Amazon Ember Light" panose="020B0403020204020204" pitchFamily="34" charset="0"/>
              <a:ea typeface="Malgun Gothic" panose="020B0503020000020004" pitchFamily="34" charset="-127"/>
              <a:cs typeface="Amazon Ember Light" panose="020B0403020204020204" pitchFamily="34" charset="0"/>
            </a:rPr>
            <a:t>2006</a:t>
          </a:r>
          <a:r>
            <a:rPr lang="ko-kr" sz="1000" b="0" i="0" kern="1200" baseline="0" dirty="0">
              <a:latin typeface="Amazon Ember Light" panose="020B0403020204020204" pitchFamily="34" charset="0"/>
              <a:ea typeface="Malgun Gothic" panose="020B0503020000020004" pitchFamily="34" charset="-127"/>
              <a:cs typeface="Amazon Ember Light" panose="020B0403020204020204" pitchFamily="34" charset="0"/>
            </a:rPr>
            <a:t>: </a:t>
          </a:r>
          <a:r>
            <a:rPr lang="ko-kr" sz="1000" b="0" i="0" u="none" kern="1200" baseline="0" dirty="0">
              <a:solidFill>
                <a:srgbClr val="000000"/>
              </a:solidFill>
              <a:latin typeface="Amazon Ember Light" panose="020B0403020204020204" pitchFamily="34" charset="0"/>
              <a:ea typeface="Malgun Gothic" panose="020B0503020000020004" pitchFamily="34" charset="-127"/>
              <a:cs typeface="Amazon Ember Light" panose="020B0403020204020204" pitchFamily="34" charset="0"/>
            </a:rPr>
            <a:t>Amazon Web Services</a:t>
          </a:r>
          <a:r>
            <a:rPr lang="ko-kr" sz="1000" b="0" i="0" kern="1200" baseline="0" dirty="0">
              <a:latin typeface="Amazon Ember Light" panose="020B0403020204020204" pitchFamily="34" charset="0"/>
              <a:ea typeface="Malgun Gothic" panose="020B0503020000020004" pitchFamily="34" charset="-127"/>
              <a:cs typeface="Amazon Ember Light" panose="020B0403020204020204" pitchFamily="34" charset="0"/>
            </a:rPr>
            <a:t> (AWS) 시작.</a:t>
          </a:r>
        </a:p>
      </dgm:t>
    </dgm:pt>
    <dgm:pt modelId="{801DCE82-D064-43C1-A087-3F9E3CE2CB03}" type="parTrans" cxnId="{019094D2-456B-4D2E-A31D-F63C56F653CF}">
      <dgm:prSet/>
      <dgm:spPr/>
      <dgm:t>
        <a:bodyPr rtlCol="0"/>
        <a:lstStyle/>
        <a:p>
          <a:pPr rtl="0"/>
          <a:endParaRPr lang="en-US" sz="20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673B1F2D-5804-4078-9486-CBA5F3492A78}" type="sibTrans" cxnId="{019094D2-456B-4D2E-A31D-F63C56F653CF}">
      <dgm:prSet/>
      <dgm:spPr/>
      <dgm:t>
        <a:bodyPr rtlCol="0"/>
        <a:lstStyle/>
        <a:p>
          <a:pPr rtl="0"/>
          <a:endParaRPr lang="en-US" sz="20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5A3A0E62-A865-4A0D-A7E8-29F6404D3AA1}">
      <dgm:prSet phldrT="[Text]" custT="1"/>
      <dgm:spPr/>
      <dgm:t>
        <a:bodyPr rtlCol="0"/>
        <a:lstStyle/>
        <a:p>
          <a:pPr rtl="0"/>
          <a:r>
            <a:rPr lang="ko-kr" sz="1000" b="1" i="0" kern="1200" baseline="0">
              <a:solidFill>
                <a:prstClr val="black">
                  <a:hueOff val="0"/>
                  <a:satOff val="0"/>
                  <a:lumOff val="0"/>
                  <a:alphaOff val="0"/>
                </a:prstClr>
              </a:solidFill>
              <a:latin typeface="Amazon Ember Light" panose="020B0403020204020204" pitchFamily="34" charset="0"/>
              <a:ea typeface="Malgun Gothic" panose="020B0503020000020004" pitchFamily="34" charset="-127"/>
              <a:cs typeface="Amazon Ember Light" panose="020B0403020204020204" pitchFamily="34" charset="0"/>
            </a:rPr>
            <a:t>2007</a:t>
          </a:r>
          <a:r>
            <a:rPr lang="ko-kr" sz="1000" b="0" i="0" kern="1200" baseline="0">
              <a:latin typeface="Amazon Ember Light" panose="020B0403020204020204" pitchFamily="34" charset="0"/>
              <a:ea typeface="Malgun Gothic" panose="020B0503020000020004" pitchFamily="34" charset="-127"/>
              <a:cs typeface="Amazon Ember Light" panose="020B0403020204020204" pitchFamily="34" charset="0"/>
            </a:rPr>
            <a:t>: Kindle 시작.</a:t>
          </a:r>
        </a:p>
      </dgm:t>
    </dgm:pt>
    <dgm:pt modelId="{F2AFCD30-89D9-45A4-B8FB-61CD44CC5175}" type="parTrans" cxnId="{7D30FAB7-8959-44AD-9CF9-12AD6A3B8168}">
      <dgm:prSet/>
      <dgm:spPr/>
      <dgm:t>
        <a:bodyPr rtlCol="0"/>
        <a:lstStyle/>
        <a:p>
          <a:pPr rtl="0"/>
          <a:endParaRPr lang="en-US" sz="20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4907F2B3-9577-49A6-B2B9-222B6DED2419}" type="sibTrans" cxnId="{7D30FAB7-8959-44AD-9CF9-12AD6A3B8168}">
      <dgm:prSet/>
      <dgm:spPr/>
      <dgm:t>
        <a:bodyPr rtlCol="0"/>
        <a:lstStyle/>
        <a:p>
          <a:pPr rtl="0"/>
          <a:endParaRPr lang="en-US" sz="20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9BACB628-E936-4219-83B6-44F5146E32AB}">
      <dgm:prSet phldrT="[Text]" custT="1"/>
      <dgm:spPr/>
      <dgm:t>
        <a:bodyPr rtlCol="0"/>
        <a:lstStyle/>
        <a:p>
          <a:pPr rtl="0"/>
          <a:r>
            <a:rPr lang="ko-kr" sz="1000" b="1" i="0" kern="1200" baseline="0" dirty="0">
              <a:solidFill>
                <a:prstClr val="black">
                  <a:hueOff val="0"/>
                  <a:satOff val="0"/>
                  <a:lumOff val="0"/>
                  <a:alphaOff val="0"/>
                </a:prstClr>
              </a:solidFill>
              <a:latin typeface="Amazon Ember Light" panose="020B0403020204020204" pitchFamily="34" charset="0"/>
              <a:ea typeface="Malgun Gothic" panose="020B0503020000020004" pitchFamily="34" charset="-127"/>
              <a:cs typeface="Amazon Ember Light" panose="020B0403020204020204" pitchFamily="34" charset="0"/>
            </a:rPr>
            <a:t>2011</a:t>
          </a:r>
          <a:r>
            <a:rPr lang="ko-kr" sz="1000" b="0" i="0" kern="1200" baseline="0" dirty="0">
              <a:latin typeface="Amazon Ember Light" panose="020B0403020204020204" pitchFamily="34" charset="0"/>
              <a:ea typeface="Malgun Gothic" panose="020B0503020000020004" pitchFamily="34" charset="-127"/>
              <a:cs typeface="Amazon Ember Light" panose="020B0403020204020204" pitchFamily="34" charset="0"/>
            </a:rPr>
            <a:t>: Amazon Fresh 시작.</a:t>
          </a:r>
        </a:p>
      </dgm:t>
    </dgm:pt>
    <dgm:pt modelId="{D589BC2F-0CA5-4B39-95FB-8914AAD77270}" type="parTrans" cxnId="{D83B5740-889E-4EA8-810C-6B4A9F2B3D8E}">
      <dgm:prSet/>
      <dgm:spPr/>
      <dgm:t>
        <a:bodyPr rtlCol="0"/>
        <a:lstStyle/>
        <a:p>
          <a:pPr rtl="0"/>
          <a:endParaRPr lang="en-US" sz="20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4C72AB71-87F3-4B70-BF04-365D6E065404}" type="sibTrans" cxnId="{D83B5740-889E-4EA8-810C-6B4A9F2B3D8E}">
      <dgm:prSet/>
      <dgm:spPr/>
      <dgm:t>
        <a:bodyPr rtlCol="0"/>
        <a:lstStyle/>
        <a:p>
          <a:pPr rtl="0"/>
          <a:endParaRPr lang="en-US" sz="20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EFDC53AE-EEB5-4355-B978-E13BE80D3B7C}">
      <dgm:prSet phldrT="[Text]" custT="1"/>
      <dgm:spPr/>
      <dgm:t>
        <a:bodyPr rtlCol="0"/>
        <a:lstStyle/>
        <a:p>
          <a:pPr rtl="0"/>
          <a:r>
            <a:rPr lang="ko-kr" sz="1000" b="1" i="0" kern="1200" baseline="0">
              <a:solidFill>
                <a:prstClr val="black">
                  <a:hueOff val="0"/>
                  <a:satOff val="0"/>
                  <a:lumOff val="0"/>
                  <a:alphaOff val="0"/>
                </a:prstClr>
              </a:solidFill>
              <a:latin typeface="Amazon Ember Light" panose="020B0403020204020204" pitchFamily="34" charset="0"/>
              <a:ea typeface="Malgun Gothic" panose="020B0503020000020004" pitchFamily="34" charset="-127"/>
              <a:cs typeface="Amazon Ember Light" panose="020B0403020204020204" pitchFamily="34" charset="0"/>
            </a:rPr>
            <a:t>2012</a:t>
          </a:r>
          <a:r>
            <a:rPr lang="ko-kr" sz="1000" b="0" i="0" kern="1200" baseline="0">
              <a:latin typeface="Amazon Ember Light" panose="020B0403020204020204" pitchFamily="34" charset="0"/>
              <a:ea typeface="Malgun Gothic" panose="020B0503020000020004" pitchFamily="34" charset="-127"/>
              <a:cs typeface="Amazon Ember Light" panose="020B0403020204020204" pitchFamily="34" charset="0"/>
            </a:rPr>
            <a:t>: Amazon Game Studios 시작.</a:t>
          </a:r>
        </a:p>
      </dgm:t>
    </dgm:pt>
    <dgm:pt modelId="{26F2B41B-7CD1-4FA5-A46D-4AD0475868EA}" type="parTrans" cxnId="{34D90086-A3A6-4F15-B71D-6A62B8DDD257}">
      <dgm:prSet/>
      <dgm:spPr/>
      <dgm:t>
        <a:bodyPr rtlCol="0"/>
        <a:lstStyle/>
        <a:p>
          <a:pPr rtl="0"/>
          <a:endParaRPr lang="en-US" sz="20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5C9D1544-33AA-4BA6-A170-393D71B4BE55}" type="sibTrans" cxnId="{34D90086-A3A6-4F15-B71D-6A62B8DDD257}">
      <dgm:prSet/>
      <dgm:spPr/>
      <dgm:t>
        <a:bodyPr rtlCol="0"/>
        <a:lstStyle/>
        <a:p>
          <a:pPr rtl="0"/>
          <a:endParaRPr lang="en-US" sz="20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8CB22F00-BB39-4572-AA4E-C59C45DB373E}">
      <dgm:prSet phldrT="[Text]" custT="1"/>
      <dgm:spPr/>
      <dgm:t>
        <a:bodyPr rtlCol="0"/>
        <a:lstStyle/>
        <a:p>
          <a:pPr rtl="0"/>
          <a:r>
            <a:rPr lang="ko-kr" sz="1000" b="1" i="0" kern="1200" baseline="0" dirty="0">
              <a:solidFill>
                <a:prstClr val="black">
                  <a:hueOff val="0"/>
                  <a:satOff val="0"/>
                  <a:lumOff val="0"/>
                  <a:alphaOff val="0"/>
                </a:prstClr>
              </a:solidFill>
              <a:latin typeface="Amazon Ember Light" panose="020B0403020204020204" pitchFamily="34" charset="0"/>
              <a:ea typeface="Malgun Gothic" panose="020B0503020000020004" pitchFamily="34" charset="-127"/>
              <a:cs typeface="Amazon Ember Light" panose="020B0403020204020204" pitchFamily="34" charset="0"/>
            </a:rPr>
            <a:t>2013</a:t>
          </a:r>
          <a:r>
            <a:rPr lang="ko-kr" sz="1000" b="0" i="0" kern="1200" baseline="0" dirty="0">
              <a:latin typeface="Amazon Ember Light" panose="020B0403020204020204" pitchFamily="34" charset="0"/>
              <a:ea typeface="Malgun Gothic" panose="020B0503020000020004" pitchFamily="34" charset="-127"/>
              <a:cs typeface="Amazon Ember Light" panose="020B0403020204020204" pitchFamily="34" charset="0"/>
            </a:rPr>
            <a:t>: Amazon Art 시작.</a:t>
          </a:r>
        </a:p>
      </dgm:t>
    </dgm:pt>
    <dgm:pt modelId="{CA45AB8D-D964-43D0-A333-3E074B3582FB}" type="parTrans" cxnId="{5A569CB2-EB7B-4735-952C-5CC4AF0785EC}">
      <dgm:prSet/>
      <dgm:spPr/>
      <dgm:t>
        <a:bodyPr rtlCol="0"/>
        <a:lstStyle/>
        <a:p>
          <a:pPr rtl="0"/>
          <a:endParaRPr lang="en-US" sz="20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E2EBD1B3-B514-4598-8EE0-0A8AA035E921}" type="sibTrans" cxnId="{5A569CB2-EB7B-4735-952C-5CC4AF0785EC}">
      <dgm:prSet/>
      <dgm:spPr/>
      <dgm:t>
        <a:bodyPr rtlCol="0"/>
        <a:lstStyle/>
        <a:p>
          <a:pPr rtl="0"/>
          <a:endParaRPr lang="en-US" sz="20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551CCC85-4503-415D-8F79-408662A81AE1}">
      <dgm:prSet phldrT="[Text]" custT="1"/>
      <dgm:spPr/>
      <dgm:t>
        <a:bodyPr rtlCol="0"/>
        <a:lstStyle/>
        <a:p>
          <a:pPr rtl="0"/>
          <a:r>
            <a:rPr lang="ko-kr" sz="1000" b="1" i="0" kern="1200" baseline="0">
              <a:solidFill>
                <a:prstClr val="black">
                  <a:hueOff val="0"/>
                  <a:satOff val="0"/>
                  <a:lumOff val="0"/>
                  <a:alphaOff val="0"/>
                </a:prstClr>
              </a:solidFill>
              <a:latin typeface="Amazon Ember Light" panose="020B0403020204020204" pitchFamily="34" charset="0"/>
              <a:ea typeface="Malgun Gothic" panose="020B0503020000020004" pitchFamily="34" charset="-127"/>
              <a:cs typeface="Amazon Ember Light" panose="020B0403020204020204" pitchFamily="34" charset="0"/>
            </a:rPr>
            <a:t>2014</a:t>
          </a:r>
          <a:r>
            <a:rPr lang="ko-kr" sz="1000" b="0" i="0" kern="1200" baseline="0">
              <a:latin typeface="Amazon Ember Light" panose="020B0403020204020204" pitchFamily="34" charset="0"/>
              <a:ea typeface="Malgun Gothic" panose="020B0503020000020004" pitchFamily="34" charset="-127"/>
              <a:cs typeface="Amazon Ember Light" panose="020B0403020204020204" pitchFamily="34" charset="0"/>
            </a:rPr>
            <a:t>: Amazon Prime Now 시작.</a:t>
          </a:r>
        </a:p>
      </dgm:t>
    </dgm:pt>
    <dgm:pt modelId="{98C3C72B-D7E8-4BC7-A509-29AD8A27F07F}" type="parTrans" cxnId="{2161193D-6747-4EB7-8265-62E48566108F}">
      <dgm:prSet/>
      <dgm:spPr/>
      <dgm:t>
        <a:bodyPr rtlCol="0"/>
        <a:lstStyle/>
        <a:p>
          <a:pPr rtl="0"/>
          <a:endParaRPr lang="en-US" sz="20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D33D5381-48B1-4B82-93A9-8A7B70E071EB}" type="sibTrans" cxnId="{2161193D-6747-4EB7-8265-62E48566108F}">
      <dgm:prSet/>
      <dgm:spPr/>
      <dgm:t>
        <a:bodyPr rtlCol="0"/>
        <a:lstStyle/>
        <a:p>
          <a:pPr rtl="0"/>
          <a:endParaRPr lang="en-US" sz="20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78EBB9A6-8CA6-4058-970B-B83A75D082A7}">
      <dgm:prSet phldrT="[Text]" custT="1"/>
      <dgm:spPr/>
      <dgm:t>
        <a:bodyPr rtlCol="0"/>
        <a:lstStyle/>
        <a:p>
          <a:pPr rtl="0"/>
          <a:r>
            <a:rPr lang="ko-kr" sz="1000" b="1" i="0" kern="1200" baseline="0">
              <a:solidFill>
                <a:prstClr val="black">
                  <a:hueOff val="0"/>
                  <a:satOff val="0"/>
                  <a:lumOff val="0"/>
                  <a:alphaOff val="0"/>
                </a:prstClr>
              </a:solidFill>
              <a:latin typeface="Amazon Ember Light" panose="020B0403020204020204" pitchFamily="34" charset="0"/>
              <a:ea typeface="Malgun Gothic" panose="020B0503020000020004" pitchFamily="34" charset="-127"/>
              <a:cs typeface="Amazon Ember Light" panose="020B0403020204020204" pitchFamily="34" charset="0"/>
            </a:rPr>
            <a:t>2015</a:t>
          </a:r>
          <a:r>
            <a:rPr lang="ko-kr" sz="1000" b="0" i="0" kern="1200" baseline="0">
              <a:latin typeface="Amazon Ember Light" panose="020B0403020204020204" pitchFamily="34" charset="0"/>
              <a:ea typeface="Malgun Gothic" panose="020B0503020000020004" pitchFamily="34" charset="-127"/>
              <a:cs typeface="Amazon Ember Light" panose="020B0403020204020204" pitchFamily="34" charset="0"/>
            </a:rPr>
            <a:t>: Amazon Home Services 및 Amazon Echo 시작.</a:t>
          </a:r>
        </a:p>
      </dgm:t>
    </dgm:pt>
    <dgm:pt modelId="{755EC1F2-9DB9-41E5-9EC8-826133EB5494}" type="parTrans" cxnId="{A5575D15-F286-4416-8793-0375EF78AC32}">
      <dgm:prSet/>
      <dgm:spPr/>
      <dgm:t>
        <a:bodyPr rtlCol="0"/>
        <a:lstStyle/>
        <a:p>
          <a:pPr rtl="0"/>
          <a:endParaRPr lang="en-US" sz="20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EFE8F1D1-6116-4EE0-9546-2811421020D1}" type="sibTrans" cxnId="{A5575D15-F286-4416-8793-0375EF78AC32}">
      <dgm:prSet/>
      <dgm:spPr/>
      <dgm:t>
        <a:bodyPr rtlCol="0"/>
        <a:lstStyle/>
        <a:p>
          <a:pPr rtl="0"/>
          <a:endParaRPr lang="en-US" sz="20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54B9DBD6-08F4-4034-BDAD-EA472365B3A1}" type="pres">
      <dgm:prSet presAssocID="{07A8A625-CFE8-4C0C-B8FC-834900C8B82E}" presName="Name0" presStyleCnt="0">
        <dgm:presLayoutVars>
          <dgm:dir/>
          <dgm:resizeHandles val="exact"/>
        </dgm:presLayoutVars>
      </dgm:prSet>
      <dgm:spPr/>
    </dgm:pt>
    <dgm:pt modelId="{BB335A3D-A7BE-4EE7-8619-CDF90C1C9191}" type="pres">
      <dgm:prSet presAssocID="{07A8A625-CFE8-4C0C-B8FC-834900C8B82E}" presName="arrow" presStyleLbl="bgShp" presStyleIdx="0" presStyleCnt="1"/>
      <dgm:spPr/>
    </dgm:pt>
    <dgm:pt modelId="{4BA2DA45-68E3-4335-B966-856DFDB6BEBA}" type="pres">
      <dgm:prSet presAssocID="{07A8A625-CFE8-4C0C-B8FC-834900C8B82E}" presName="points" presStyleCnt="0"/>
      <dgm:spPr/>
    </dgm:pt>
    <dgm:pt modelId="{7079016B-D4CC-46DC-9D9A-52128ABF7F9D}" type="pres">
      <dgm:prSet presAssocID="{8C2B831E-7CB4-4213-8778-D7F53ACE73E5}" presName="compositeA" presStyleCnt="0"/>
      <dgm:spPr/>
    </dgm:pt>
    <dgm:pt modelId="{76D0CFAD-2EF2-4D8C-B9C2-DDC6A79E84E5}" type="pres">
      <dgm:prSet presAssocID="{8C2B831E-7CB4-4213-8778-D7F53ACE73E5}" presName="textA" presStyleLbl="revTx" presStyleIdx="0" presStyleCnt="10" custScaleX="160243">
        <dgm:presLayoutVars>
          <dgm:bulletEnabled val="1"/>
        </dgm:presLayoutVars>
      </dgm:prSet>
      <dgm:spPr/>
    </dgm:pt>
    <dgm:pt modelId="{E622EC8D-DADB-4093-9C4A-F8853253DA75}" type="pres">
      <dgm:prSet presAssocID="{8C2B831E-7CB4-4213-8778-D7F53ACE73E5}" presName="circleA" presStyleLbl="node1" presStyleIdx="0" presStyleCnt="10"/>
      <dgm:spPr/>
    </dgm:pt>
    <dgm:pt modelId="{8CBFCF03-F010-465E-9456-BBF2F0D74D16}" type="pres">
      <dgm:prSet presAssocID="{8C2B831E-7CB4-4213-8778-D7F53ACE73E5}" presName="spaceA" presStyleCnt="0"/>
      <dgm:spPr/>
    </dgm:pt>
    <dgm:pt modelId="{CB33AEEE-5A5B-4A4F-8537-A3803528B2A2}" type="pres">
      <dgm:prSet presAssocID="{97CD2038-FE11-47E4-9A07-BF33C02939B5}" presName="space" presStyleCnt="0"/>
      <dgm:spPr/>
    </dgm:pt>
    <dgm:pt modelId="{F1B5034B-86BE-4FFF-8DA2-3902DC618A63}" type="pres">
      <dgm:prSet presAssocID="{B09AC72B-2938-48F7-B860-584F2AE1F7EE}" presName="compositeB" presStyleCnt="0"/>
      <dgm:spPr/>
    </dgm:pt>
    <dgm:pt modelId="{AF646916-6C9B-4E8E-BEFD-15A792EF6D57}" type="pres">
      <dgm:prSet presAssocID="{B09AC72B-2938-48F7-B860-584F2AE1F7EE}" presName="textB" presStyleLbl="revTx" presStyleIdx="1" presStyleCnt="10" custScaleX="132942">
        <dgm:presLayoutVars>
          <dgm:bulletEnabled val="1"/>
        </dgm:presLayoutVars>
      </dgm:prSet>
      <dgm:spPr/>
    </dgm:pt>
    <dgm:pt modelId="{F6437158-E9EE-4442-B0A1-2AF7A08AE628}" type="pres">
      <dgm:prSet presAssocID="{B09AC72B-2938-48F7-B860-584F2AE1F7EE}" presName="circleB" presStyleLbl="node1" presStyleIdx="1" presStyleCnt="10"/>
      <dgm:spPr/>
    </dgm:pt>
    <dgm:pt modelId="{54089D5E-E39B-49F9-8BA6-18B10C7AF586}" type="pres">
      <dgm:prSet presAssocID="{B09AC72B-2938-48F7-B860-584F2AE1F7EE}" presName="spaceB" presStyleCnt="0"/>
      <dgm:spPr/>
    </dgm:pt>
    <dgm:pt modelId="{41BCEF4F-AF3C-4E30-8A1D-3573872B10CC}" type="pres">
      <dgm:prSet presAssocID="{5CCFFF47-579D-484E-AFC2-BB1E98BC6A64}" presName="space" presStyleCnt="0"/>
      <dgm:spPr/>
    </dgm:pt>
    <dgm:pt modelId="{E2186314-5942-4371-A4F8-B73661553FAC}" type="pres">
      <dgm:prSet presAssocID="{F06AE220-A9FC-4231-A476-8C7CC9C31835}" presName="compositeA" presStyleCnt="0"/>
      <dgm:spPr/>
    </dgm:pt>
    <dgm:pt modelId="{BE112B6D-5C32-424C-B0E7-B72B49A5D90C}" type="pres">
      <dgm:prSet presAssocID="{F06AE220-A9FC-4231-A476-8C7CC9C31835}" presName="textA" presStyleLbl="revTx" presStyleIdx="2" presStyleCnt="10">
        <dgm:presLayoutVars>
          <dgm:bulletEnabled val="1"/>
        </dgm:presLayoutVars>
      </dgm:prSet>
      <dgm:spPr/>
    </dgm:pt>
    <dgm:pt modelId="{EBF6BFA4-3E53-45BB-94CE-CB6DB4728A2B}" type="pres">
      <dgm:prSet presAssocID="{F06AE220-A9FC-4231-A476-8C7CC9C31835}" presName="circleA" presStyleLbl="node1" presStyleIdx="2" presStyleCnt="10"/>
      <dgm:spPr/>
    </dgm:pt>
    <dgm:pt modelId="{091FFAE7-EBC9-4E0E-9980-291409588A8D}" type="pres">
      <dgm:prSet presAssocID="{F06AE220-A9FC-4231-A476-8C7CC9C31835}" presName="spaceA" presStyleCnt="0"/>
      <dgm:spPr/>
    </dgm:pt>
    <dgm:pt modelId="{9B2C48AC-8748-420D-88C4-58A502FE089B}" type="pres">
      <dgm:prSet presAssocID="{0E582E42-91AD-4523-8DCE-EE6CF31E29EF}" presName="space" presStyleCnt="0"/>
      <dgm:spPr/>
    </dgm:pt>
    <dgm:pt modelId="{8768DC20-179E-47C0-A4ED-392E20438FD8}" type="pres">
      <dgm:prSet presAssocID="{410A80CB-E000-4F2D-A2DE-EBF7BC7682BA}" presName="compositeB" presStyleCnt="0"/>
      <dgm:spPr/>
    </dgm:pt>
    <dgm:pt modelId="{9D341B44-B437-41B6-9C97-91EA113B0BF1}" type="pres">
      <dgm:prSet presAssocID="{410A80CB-E000-4F2D-A2DE-EBF7BC7682BA}" presName="textB" presStyleLbl="revTx" presStyleIdx="3" presStyleCnt="10">
        <dgm:presLayoutVars>
          <dgm:bulletEnabled val="1"/>
        </dgm:presLayoutVars>
      </dgm:prSet>
      <dgm:spPr/>
    </dgm:pt>
    <dgm:pt modelId="{5CE29206-1312-44D5-8662-1008D81F2E69}" type="pres">
      <dgm:prSet presAssocID="{410A80CB-E000-4F2D-A2DE-EBF7BC7682BA}" presName="circleB" presStyleLbl="node1" presStyleIdx="3" presStyleCnt="10"/>
      <dgm:spPr/>
    </dgm:pt>
    <dgm:pt modelId="{7D59A7E0-5D6F-47BC-97D2-9414E2F3AD98}" type="pres">
      <dgm:prSet presAssocID="{410A80CB-E000-4F2D-A2DE-EBF7BC7682BA}" presName="spaceB" presStyleCnt="0"/>
      <dgm:spPr/>
    </dgm:pt>
    <dgm:pt modelId="{B490E2BA-FCF6-4253-BCE2-F20D92808E65}" type="pres">
      <dgm:prSet presAssocID="{673B1F2D-5804-4078-9486-CBA5F3492A78}" presName="space" presStyleCnt="0"/>
      <dgm:spPr/>
    </dgm:pt>
    <dgm:pt modelId="{297B4C81-0361-4B78-8FF5-F1F13D62585A}" type="pres">
      <dgm:prSet presAssocID="{5A3A0E62-A865-4A0D-A7E8-29F6404D3AA1}" presName="compositeA" presStyleCnt="0"/>
      <dgm:spPr/>
    </dgm:pt>
    <dgm:pt modelId="{3D7097DD-EDD7-41DC-9062-E6DA3DC9A411}" type="pres">
      <dgm:prSet presAssocID="{5A3A0E62-A865-4A0D-A7E8-29F6404D3AA1}" presName="textA" presStyleLbl="revTx" presStyleIdx="4" presStyleCnt="10">
        <dgm:presLayoutVars>
          <dgm:bulletEnabled val="1"/>
        </dgm:presLayoutVars>
      </dgm:prSet>
      <dgm:spPr/>
    </dgm:pt>
    <dgm:pt modelId="{76AE727D-756D-43BC-9F2E-CC60F826BFCB}" type="pres">
      <dgm:prSet presAssocID="{5A3A0E62-A865-4A0D-A7E8-29F6404D3AA1}" presName="circleA" presStyleLbl="node1" presStyleIdx="4" presStyleCnt="10"/>
      <dgm:spPr/>
    </dgm:pt>
    <dgm:pt modelId="{05513E82-99B3-4438-8E94-3AA94BC0E1EA}" type="pres">
      <dgm:prSet presAssocID="{5A3A0E62-A865-4A0D-A7E8-29F6404D3AA1}" presName="spaceA" presStyleCnt="0"/>
      <dgm:spPr/>
    </dgm:pt>
    <dgm:pt modelId="{61A28777-6DC3-4A5A-9A24-020187B8F54F}" type="pres">
      <dgm:prSet presAssocID="{4907F2B3-9577-49A6-B2B9-222B6DED2419}" presName="space" presStyleCnt="0"/>
      <dgm:spPr/>
    </dgm:pt>
    <dgm:pt modelId="{4BE19BC1-3134-4867-868D-2B7EC47F4199}" type="pres">
      <dgm:prSet presAssocID="{9BACB628-E936-4219-83B6-44F5146E32AB}" presName="compositeB" presStyleCnt="0"/>
      <dgm:spPr/>
    </dgm:pt>
    <dgm:pt modelId="{E8A72EFF-007F-40D4-AFBE-B517FCB1E3B8}" type="pres">
      <dgm:prSet presAssocID="{9BACB628-E936-4219-83B6-44F5146E32AB}" presName="textB" presStyleLbl="revTx" presStyleIdx="5" presStyleCnt="10">
        <dgm:presLayoutVars>
          <dgm:bulletEnabled val="1"/>
        </dgm:presLayoutVars>
      </dgm:prSet>
      <dgm:spPr/>
    </dgm:pt>
    <dgm:pt modelId="{936B3AF8-D92D-4F6C-B354-ACB91E702880}" type="pres">
      <dgm:prSet presAssocID="{9BACB628-E936-4219-83B6-44F5146E32AB}" presName="circleB" presStyleLbl="node1" presStyleIdx="5" presStyleCnt="10"/>
      <dgm:spPr/>
    </dgm:pt>
    <dgm:pt modelId="{9790225A-3A22-417B-81CC-FA41DF0E1F03}" type="pres">
      <dgm:prSet presAssocID="{9BACB628-E936-4219-83B6-44F5146E32AB}" presName="spaceB" presStyleCnt="0"/>
      <dgm:spPr/>
    </dgm:pt>
    <dgm:pt modelId="{8A8AF1A9-1986-4655-9AF5-DDD5B4923BFD}" type="pres">
      <dgm:prSet presAssocID="{4C72AB71-87F3-4B70-BF04-365D6E065404}" presName="space" presStyleCnt="0"/>
      <dgm:spPr/>
    </dgm:pt>
    <dgm:pt modelId="{FAB8AA03-CE7E-41D7-A4A7-08B0D34A1E40}" type="pres">
      <dgm:prSet presAssocID="{EFDC53AE-EEB5-4355-B978-E13BE80D3B7C}" presName="compositeA" presStyleCnt="0"/>
      <dgm:spPr/>
    </dgm:pt>
    <dgm:pt modelId="{8CA70A1D-50E7-40EF-ACF8-61681C51AAC0}" type="pres">
      <dgm:prSet presAssocID="{EFDC53AE-EEB5-4355-B978-E13BE80D3B7C}" presName="textA" presStyleLbl="revTx" presStyleIdx="6" presStyleCnt="10" custScaleX="138478">
        <dgm:presLayoutVars>
          <dgm:bulletEnabled val="1"/>
        </dgm:presLayoutVars>
      </dgm:prSet>
      <dgm:spPr/>
    </dgm:pt>
    <dgm:pt modelId="{F10EA66E-608C-4561-8912-8DC63BAF7032}" type="pres">
      <dgm:prSet presAssocID="{EFDC53AE-EEB5-4355-B978-E13BE80D3B7C}" presName="circleA" presStyleLbl="node1" presStyleIdx="6" presStyleCnt="10"/>
      <dgm:spPr/>
    </dgm:pt>
    <dgm:pt modelId="{1AD5253B-0929-47C7-8FA4-4A0929BC1DE1}" type="pres">
      <dgm:prSet presAssocID="{EFDC53AE-EEB5-4355-B978-E13BE80D3B7C}" presName="spaceA" presStyleCnt="0"/>
      <dgm:spPr/>
    </dgm:pt>
    <dgm:pt modelId="{91848F58-BA24-4E2A-AF0A-8CA2B51439FC}" type="pres">
      <dgm:prSet presAssocID="{5C9D1544-33AA-4BA6-A170-393D71B4BE55}" presName="space" presStyleCnt="0"/>
      <dgm:spPr/>
    </dgm:pt>
    <dgm:pt modelId="{8FDD4CD2-4B81-4191-BA80-CAA49A075C63}" type="pres">
      <dgm:prSet presAssocID="{8CB22F00-BB39-4572-AA4E-C59C45DB373E}" presName="compositeB" presStyleCnt="0"/>
      <dgm:spPr/>
    </dgm:pt>
    <dgm:pt modelId="{CA369FE5-6239-47B9-B945-1B49F30F78D4}" type="pres">
      <dgm:prSet presAssocID="{8CB22F00-BB39-4572-AA4E-C59C45DB373E}" presName="textB" presStyleLbl="revTx" presStyleIdx="7" presStyleCnt="10">
        <dgm:presLayoutVars>
          <dgm:bulletEnabled val="1"/>
        </dgm:presLayoutVars>
      </dgm:prSet>
      <dgm:spPr/>
    </dgm:pt>
    <dgm:pt modelId="{AD9F7C5C-48FE-41E9-878D-DA7DF7771023}" type="pres">
      <dgm:prSet presAssocID="{8CB22F00-BB39-4572-AA4E-C59C45DB373E}" presName="circleB" presStyleLbl="node1" presStyleIdx="7" presStyleCnt="10"/>
      <dgm:spPr/>
    </dgm:pt>
    <dgm:pt modelId="{E006E42B-3720-4ADD-9702-0FD4BE58D2BB}" type="pres">
      <dgm:prSet presAssocID="{8CB22F00-BB39-4572-AA4E-C59C45DB373E}" presName="spaceB" presStyleCnt="0"/>
      <dgm:spPr/>
    </dgm:pt>
    <dgm:pt modelId="{9A615A3B-F68E-4816-A2BB-3A32F8C9259E}" type="pres">
      <dgm:prSet presAssocID="{E2EBD1B3-B514-4598-8EE0-0A8AA035E921}" presName="space" presStyleCnt="0"/>
      <dgm:spPr/>
    </dgm:pt>
    <dgm:pt modelId="{51D2DB1B-6DA6-486D-AE96-850962FD621A}" type="pres">
      <dgm:prSet presAssocID="{551CCC85-4503-415D-8F79-408662A81AE1}" presName="compositeA" presStyleCnt="0"/>
      <dgm:spPr/>
    </dgm:pt>
    <dgm:pt modelId="{B8948703-0643-4F44-A0AB-BC9E7486775F}" type="pres">
      <dgm:prSet presAssocID="{551CCC85-4503-415D-8F79-408662A81AE1}" presName="textA" presStyleLbl="revTx" presStyleIdx="8" presStyleCnt="10">
        <dgm:presLayoutVars>
          <dgm:bulletEnabled val="1"/>
        </dgm:presLayoutVars>
      </dgm:prSet>
      <dgm:spPr/>
    </dgm:pt>
    <dgm:pt modelId="{79374DC1-82AF-4C06-91E4-46F753250074}" type="pres">
      <dgm:prSet presAssocID="{551CCC85-4503-415D-8F79-408662A81AE1}" presName="circleA" presStyleLbl="node1" presStyleIdx="8" presStyleCnt="10"/>
      <dgm:spPr/>
    </dgm:pt>
    <dgm:pt modelId="{9B1B1694-6EB7-474C-845D-5E6021C8A3F4}" type="pres">
      <dgm:prSet presAssocID="{551CCC85-4503-415D-8F79-408662A81AE1}" presName="spaceA" presStyleCnt="0"/>
      <dgm:spPr/>
    </dgm:pt>
    <dgm:pt modelId="{FF1A931A-4A86-4CAD-B968-C93F8B54C019}" type="pres">
      <dgm:prSet presAssocID="{D33D5381-48B1-4B82-93A9-8A7B70E071EB}" presName="space" presStyleCnt="0"/>
      <dgm:spPr/>
    </dgm:pt>
    <dgm:pt modelId="{D8A2D910-DA0D-44B1-A200-9FFD18DF5EA0}" type="pres">
      <dgm:prSet presAssocID="{78EBB9A6-8CA6-4058-970B-B83A75D082A7}" presName="compositeB" presStyleCnt="0"/>
      <dgm:spPr/>
    </dgm:pt>
    <dgm:pt modelId="{47A478E6-12A1-4F7F-BF94-864E09FDF635}" type="pres">
      <dgm:prSet presAssocID="{78EBB9A6-8CA6-4058-970B-B83A75D082A7}" presName="textB" presStyleLbl="revTx" presStyleIdx="9" presStyleCnt="10" custScaleX="125956">
        <dgm:presLayoutVars>
          <dgm:bulletEnabled val="1"/>
        </dgm:presLayoutVars>
      </dgm:prSet>
      <dgm:spPr/>
    </dgm:pt>
    <dgm:pt modelId="{7BC43A28-671B-44BD-A7E2-FA9C6A7F6772}" type="pres">
      <dgm:prSet presAssocID="{78EBB9A6-8CA6-4058-970B-B83A75D082A7}" presName="circleB" presStyleLbl="node1" presStyleIdx="9" presStyleCnt="10"/>
      <dgm:spPr/>
    </dgm:pt>
    <dgm:pt modelId="{246D41A9-34C8-4978-8AB7-783FF9A08395}" type="pres">
      <dgm:prSet presAssocID="{78EBB9A6-8CA6-4058-970B-B83A75D082A7}" presName="spaceB" presStyleCnt="0"/>
      <dgm:spPr/>
    </dgm:pt>
  </dgm:ptLst>
  <dgm:cxnLst>
    <dgm:cxn modelId="{81E02201-F2C4-4EA1-ACB0-FFDA5E41EA9D}" type="presOf" srcId="{8CB22F00-BB39-4572-AA4E-C59C45DB373E}" destId="{CA369FE5-6239-47B9-B945-1B49F30F78D4}" srcOrd="0" destOrd="0" presId="urn:microsoft.com/office/officeart/2005/8/layout/hProcess11"/>
    <dgm:cxn modelId="{9DB29303-4EF1-45D8-807B-FF9AC2AA41DA}" srcId="{07A8A625-CFE8-4C0C-B8FC-834900C8B82E}" destId="{F06AE220-A9FC-4231-A476-8C7CC9C31835}" srcOrd="2" destOrd="0" parTransId="{EB79026E-9428-4D0A-97EB-1AFCE52016E4}" sibTransId="{0E582E42-91AD-4523-8DCE-EE6CF31E29EF}"/>
    <dgm:cxn modelId="{1B0A2D12-5CC7-47A8-BE67-3114E8FFB78D}" type="presOf" srcId="{9BACB628-E936-4219-83B6-44F5146E32AB}" destId="{E8A72EFF-007F-40D4-AFBE-B517FCB1E3B8}" srcOrd="0" destOrd="0" presId="urn:microsoft.com/office/officeart/2005/8/layout/hProcess11"/>
    <dgm:cxn modelId="{A5575D15-F286-4416-8793-0375EF78AC32}" srcId="{07A8A625-CFE8-4C0C-B8FC-834900C8B82E}" destId="{78EBB9A6-8CA6-4058-970B-B83A75D082A7}" srcOrd="9" destOrd="0" parTransId="{755EC1F2-9DB9-41E5-9EC8-826133EB5494}" sibTransId="{EFE8F1D1-6116-4EE0-9546-2811421020D1}"/>
    <dgm:cxn modelId="{9C8DEB2E-167A-41DF-BE40-D3AA49BBF2BE}" type="presOf" srcId="{F06AE220-A9FC-4231-A476-8C7CC9C31835}" destId="{BE112B6D-5C32-424C-B0E7-B72B49A5D90C}" srcOrd="0" destOrd="0" presId="urn:microsoft.com/office/officeart/2005/8/layout/hProcess11"/>
    <dgm:cxn modelId="{C769D832-243F-4338-9D4D-C2D6CB6EE80A}" srcId="{07A8A625-CFE8-4C0C-B8FC-834900C8B82E}" destId="{B09AC72B-2938-48F7-B860-584F2AE1F7EE}" srcOrd="1" destOrd="0" parTransId="{4EAA1CCF-75E9-4888-BF49-FC2647DF1492}" sibTransId="{5CCFFF47-579D-484E-AFC2-BB1E98BC6A64}"/>
    <dgm:cxn modelId="{2161193D-6747-4EB7-8265-62E48566108F}" srcId="{07A8A625-CFE8-4C0C-B8FC-834900C8B82E}" destId="{551CCC85-4503-415D-8F79-408662A81AE1}" srcOrd="8" destOrd="0" parTransId="{98C3C72B-D7E8-4BC7-A509-29AD8A27F07F}" sibTransId="{D33D5381-48B1-4B82-93A9-8A7B70E071EB}"/>
    <dgm:cxn modelId="{D83B5740-889E-4EA8-810C-6B4A9F2B3D8E}" srcId="{07A8A625-CFE8-4C0C-B8FC-834900C8B82E}" destId="{9BACB628-E936-4219-83B6-44F5146E32AB}" srcOrd="5" destOrd="0" parTransId="{D589BC2F-0CA5-4B39-95FB-8914AAD77270}" sibTransId="{4C72AB71-87F3-4B70-BF04-365D6E065404}"/>
    <dgm:cxn modelId="{55DF287B-533D-4BC4-B8EA-B7DDA835B342}" type="presOf" srcId="{551CCC85-4503-415D-8F79-408662A81AE1}" destId="{B8948703-0643-4F44-A0AB-BC9E7486775F}" srcOrd="0" destOrd="0" presId="urn:microsoft.com/office/officeart/2005/8/layout/hProcess11"/>
    <dgm:cxn modelId="{34D90086-A3A6-4F15-B71D-6A62B8DDD257}" srcId="{07A8A625-CFE8-4C0C-B8FC-834900C8B82E}" destId="{EFDC53AE-EEB5-4355-B978-E13BE80D3B7C}" srcOrd="6" destOrd="0" parTransId="{26F2B41B-7CD1-4FA5-A46D-4AD0475868EA}" sibTransId="{5C9D1544-33AA-4BA6-A170-393D71B4BE55}"/>
    <dgm:cxn modelId="{34337D97-05E9-4F15-B462-EA9B8DB3ACD2}" type="presOf" srcId="{07A8A625-CFE8-4C0C-B8FC-834900C8B82E}" destId="{54B9DBD6-08F4-4034-BDAD-EA472365B3A1}" srcOrd="0" destOrd="0" presId="urn:microsoft.com/office/officeart/2005/8/layout/hProcess11"/>
    <dgm:cxn modelId="{5A569CB2-EB7B-4735-952C-5CC4AF0785EC}" srcId="{07A8A625-CFE8-4C0C-B8FC-834900C8B82E}" destId="{8CB22F00-BB39-4572-AA4E-C59C45DB373E}" srcOrd="7" destOrd="0" parTransId="{CA45AB8D-D964-43D0-A333-3E074B3582FB}" sibTransId="{E2EBD1B3-B514-4598-8EE0-0A8AA035E921}"/>
    <dgm:cxn modelId="{C51899B7-5959-45A7-A50B-9EE11C90CA83}" type="presOf" srcId="{8C2B831E-7CB4-4213-8778-D7F53ACE73E5}" destId="{76D0CFAD-2EF2-4D8C-B9C2-DDC6A79E84E5}" srcOrd="0" destOrd="0" presId="urn:microsoft.com/office/officeart/2005/8/layout/hProcess11"/>
    <dgm:cxn modelId="{7D30FAB7-8959-44AD-9CF9-12AD6A3B8168}" srcId="{07A8A625-CFE8-4C0C-B8FC-834900C8B82E}" destId="{5A3A0E62-A865-4A0D-A7E8-29F6404D3AA1}" srcOrd="4" destOrd="0" parTransId="{F2AFCD30-89D9-45A4-B8FB-61CD44CC5175}" sibTransId="{4907F2B3-9577-49A6-B2B9-222B6DED2419}"/>
    <dgm:cxn modelId="{098A8ABB-EC54-4E7B-A92D-48D5A9C9A4B3}" srcId="{07A8A625-CFE8-4C0C-B8FC-834900C8B82E}" destId="{8C2B831E-7CB4-4213-8778-D7F53ACE73E5}" srcOrd="0" destOrd="0" parTransId="{A6AC3761-13C7-4C9E-9270-E5A6D1F4E1F6}" sibTransId="{97CD2038-FE11-47E4-9A07-BF33C02939B5}"/>
    <dgm:cxn modelId="{440218C6-F605-44B4-95DB-F863527173B8}" type="presOf" srcId="{78EBB9A6-8CA6-4058-970B-B83A75D082A7}" destId="{47A478E6-12A1-4F7F-BF94-864E09FDF635}" srcOrd="0" destOrd="0" presId="urn:microsoft.com/office/officeart/2005/8/layout/hProcess11"/>
    <dgm:cxn modelId="{E6C342CC-C9D5-4474-B5A0-E61FBD3CF8E2}" type="presOf" srcId="{EFDC53AE-EEB5-4355-B978-E13BE80D3B7C}" destId="{8CA70A1D-50E7-40EF-ACF8-61681C51AAC0}" srcOrd="0" destOrd="0" presId="urn:microsoft.com/office/officeart/2005/8/layout/hProcess11"/>
    <dgm:cxn modelId="{019094D2-456B-4D2E-A31D-F63C56F653CF}" srcId="{07A8A625-CFE8-4C0C-B8FC-834900C8B82E}" destId="{410A80CB-E000-4F2D-A2DE-EBF7BC7682BA}" srcOrd="3" destOrd="0" parTransId="{801DCE82-D064-43C1-A087-3F9E3CE2CB03}" sibTransId="{673B1F2D-5804-4078-9486-CBA5F3492A78}"/>
    <dgm:cxn modelId="{D9502CD5-E42B-4560-99A7-AA035717C405}" type="presOf" srcId="{B09AC72B-2938-48F7-B860-584F2AE1F7EE}" destId="{AF646916-6C9B-4E8E-BEFD-15A792EF6D57}" srcOrd="0" destOrd="0" presId="urn:microsoft.com/office/officeart/2005/8/layout/hProcess11"/>
    <dgm:cxn modelId="{8ABB2AEF-5EFD-497D-BC25-35AC0CA781D5}" type="presOf" srcId="{5A3A0E62-A865-4A0D-A7E8-29F6404D3AA1}" destId="{3D7097DD-EDD7-41DC-9062-E6DA3DC9A411}" srcOrd="0" destOrd="0" presId="urn:microsoft.com/office/officeart/2005/8/layout/hProcess11"/>
    <dgm:cxn modelId="{431E21F4-571A-46A2-82D5-3F4BCDCB3616}" type="presOf" srcId="{410A80CB-E000-4F2D-A2DE-EBF7BC7682BA}" destId="{9D341B44-B437-41B6-9C97-91EA113B0BF1}" srcOrd="0" destOrd="0" presId="urn:microsoft.com/office/officeart/2005/8/layout/hProcess11"/>
    <dgm:cxn modelId="{DF6B6525-4727-4D17-BF14-0EB6DD5FED2B}" type="presParOf" srcId="{54B9DBD6-08F4-4034-BDAD-EA472365B3A1}" destId="{BB335A3D-A7BE-4EE7-8619-CDF90C1C9191}" srcOrd="0" destOrd="0" presId="urn:microsoft.com/office/officeart/2005/8/layout/hProcess11"/>
    <dgm:cxn modelId="{A1D83181-436B-49F2-9CA0-6F5EFA02B3BA}" type="presParOf" srcId="{54B9DBD6-08F4-4034-BDAD-EA472365B3A1}" destId="{4BA2DA45-68E3-4335-B966-856DFDB6BEBA}" srcOrd="1" destOrd="0" presId="urn:microsoft.com/office/officeart/2005/8/layout/hProcess11"/>
    <dgm:cxn modelId="{77726EC4-348D-4D46-A544-F326E352EFA8}" type="presParOf" srcId="{4BA2DA45-68E3-4335-B966-856DFDB6BEBA}" destId="{7079016B-D4CC-46DC-9D9A-52128ABF7F9D}" srcOrd="0" destOrd="0" presId="urn:microsoft.com/office/officeart/2005/8/layout/hProcess11"/>
    <dgm:cxn modelId="{1B8E009D-5A47-4007-92C6-6F50BAFE8BD3}" type="presParOf" srcId="{7079016B-D4CC-46DC-9D9A-52128ABF7F9D}" destId="{76D0CFAD-2EF2-4D8C-B9C2-DDC6A79E84E5}" srcOrd="0" destOrd="0" presId="urn:microsoft.com/office/officeart/2005/8/layout/hProcess11"/>
    <dgm:cxn modelId="{17AD7A2F-050D-4E1A-B259-150EBEBE133A}" type="presParOf" srcId="{7079016B-D4CC-46DC-9D9A-52128ABF7F9D}" destId="{E622EC8D-DADB-4093-9C4A-F8853253DA75}" srcOrd="1" destOrd="0" presId="urn:microsoft.com/office/officeart/2005/8/layout/hProcess11"/>
    <dgm:cxn modelId="{88166B75-575F-4F84-87E8-D5595CCFC5A3}" type="presParOf" srcId="{7079016B-D4CC-46DC-9D9A-52128ABF7F9D}" destId="{8CBFCF03-F010-465E-9456-BBF2F0D74D16}" srcOrd="2" destOrd="0" presId="urn:microsoft.com/office/officeart/2005/8/layout/hProcess11"/>
    <dgm:cxn modelId="{2B996C3E-84BC-4E8B-B06F-2833D5665736}" type="presParOf" srcId="{4BA2DA45-68E3-4335-B966-856DFDB6BEBA}" destId="{CB33AEEE-5A5B-4A4F-8537-A3803528B2A2}" srcOrd="1" destOrd="0" presId="urn:microsoft.com/office/officeart/2005/8/layout/hProcess11"/>
    <dgm:cxn modelId="{EC68D736-8827-4BFE-AC55-43092E16A044}" type="presParOf" srcId="{4BA2DA45-68E3-4335-B966-856DFDB6BEBA}" destId="{F1B5034B-86BE-4FFF-8DA2-3902DC618A63}" srcOrd="2" destOrd="0" presId="urn:microsoft.com/office/officeart/2005/8/layout/hProcess11"/>
    <dgm:cxn modelId="{F983C1FE-637D-4CA2-AC13-5E3F8BAF1B13}" type="presParOf" srcId="{F1B5034B-86BE-4FFF-8DA2-3902DC618A63}" destId="{AF646916-6C9B-4E8E-BEFD-15A792EF6D57}" srcOrd="0" destOrd="0" presId="urn:microsoft.com/office/officeart/2005/8/layout/hProcess11"/>
    <dgm:cxn modelId="{B5D9683B-9317-4BE3-9240-38A92EDC7252}" type="presParOf" srcId="{F1B5034B-86BE-4FFF-8DA2-3902DC618A63}" destId="{F6437158-E9EE-4442-B0A1-2AF7A08AE628}" srcOrd="1" destOrd="0" presId="urn:microsoft.com/office/officeart/2005/8/layout/hProcess11"/>
    <dgm:cxn modelId="{C73034D3-83EE-4228-BBF9-228C22594FCE}" type="presParOf" srcId="{F1B5034B-86BE-4FFF-8DA2-3902DC618A63}" destId="{54089D5E-E39B-49F9-8BA6-18B10C7AF586}" srcOrd="2" destOrd="0" presId="urn:microsoft.com/office/officeart/2005/8/layout/hProcess11"/>
    <dgm:cxn modelId="{C27A671E-1C02-4358-AFB6-6E4489642FA8}" type="presParOf" srcId="{4BA2DA45-68E3-4335-B966-856DFDB6BEBA}" destId="{41BCEF4F-AF3C-4E30-8A1D-3573872B10CC}" srcOrd="3" destOrd="0" presId="urn:microsoft.com/office/officeart/2005/8/layout/hProcess11"/>
    <dgm:cxn modelId="{696D788F-318A-45B3-A7A5-2714EEDC18F6}" type="presParOf" srcId="{4BA2DA45-68E3-4335-B966-856DFDB6BEBA}" destId="{E2186314-5942-4371-A4F8-B73661553FAC}" srcOrd="4" destOrd="0" presId="urn:microsoft.com/office/officeart/2005/8/layout/hProcess11"/>
    <dgm:cxn modelId="{553B23D0-51C9-4FC8-B048-87AD3078BDF8}" type="presParOf" srcId="{E2186314-5942-4371-A4F8-B73661553FAC}" destId="{BE112B6D-5C32-424C-B0E7-B72B49A5D90C}" srcOrd="0" destOrd="0" presId="urn:microsoft.com/office/officeart/2005/8/layout/hProcess11"/>
    <dgm:cxn modelId="{C68FF738-E082-462A-916B-5573410ED592}" type="presParOf" srcId="{E2186314-5942-4371-A4F8-B73661553FAC}" destId="{EBF6BFA4-3E53-45BB-94CE-CB6DB4728A2B}" srcOrd="1" destOrd="0" presId="urn:microsoft.com/office/officeart/2005/8/layout/hProcess11"/>
    <dgm:cxn modelId="{52566FF1-0FA9-471F-96F5-4C4416340F9D}" type="presParOf" srcId="{E2186314-5942-4371-A4F8-B73661553FAC}" destId="{091FFAE7-EBC9-4E0E-9980-291409588A8D}" srcOrd="2" destOrd="0" presId="urn:microsoft.com/office/officeart/2005/8/layout/hProcess11"/>
    <dgm:cxn modelId="{83C21805-160C-441E-A43F-552AD7402D8C}" type="presParOf" srcId="{4BA2DA45-68E3-4335-B966-856DFDB6BEBA}" destId="{9B2C48AC-8748-420D-88C4-58A502FE089B}" srcOrd="5" destOrd="0" presId="urn:microsoft.com/office/officeart/2005/8/layout/hProcess11"/>
    <dgm:cxn modelId="{8F369885-AF5F-4B12-975D-1C9C2894FD14}" type="presParOf" srcId="{4BA2DA45-68E3-4335-B966-856DFDB6BEBA}" destId="{8768DC20-179E-47C0-A4ED-392E20438FD8}" srcOrd="6" destOrd="0" presId="urn:microsoft.com/office/officeart/2005/8/layout/hProcess11"/>
    <dgm:cxn modelId="{1A26BD7E-47F9-4DFF-9781-6C1A3A33D571}" type="presParOf" srcId="{8768DC20-179E-47C0-A4ED-392E20438FD8}" destId="{9D341B44-B437-41B6-9C97-91EA113B0BF1}" srcOrd="0" destOrd="0" presId="urn:microsoft.com/office/officeart/2005/8/layout/hProcess11"/>
    <dgm:cxn modelId="{FC81C11A-623F-4C76-871C-0936698A7714}" type="presParOf" srcId="{8768DC20-179E-47C0-A4ED-392E20438FD8}" destId="{5CE29206-1312-44D5-8662-1008D81F2E69}" srcOrd="1" destOrd="0" presId="urn:microsoft.com/office/officeart/2005/8/layout/hProcess11"/>
    <dgm:cxn modelId="{6C3D072E-23E7-4580-A9CD-1ABC130BD117}" type="presParOf" srcId="{8768DC20-179E-47C0-A4ED-392E20438FD8}" destId="{7D59A7E0-5D6F-47BC-97D2-9414E2F3AD98}" srcOrd="2" destOrd="0" presId="urn:microsoft.com/office/officeart/2005/8/layout/hProcess11"/>
    <dgm:cxn modelId="{2EF0AE9C-1BAA-4DE9-8B26-77B933292288}" type="presParOf" srcId="{4BA2DA45-68E3-4335-B966-856DFDB6BEBA}" destId="{B490E2BA-FCF6-4253-BCE2-F20D92808E65}" srcOrd="7" destOrd="0" presId="urn:microsoft.com/office/officeart/2005/8/layout/hProcess11"/>
    <dgm:cxn modelId="{3F90A507-60D2-4F99-9286-CC790D8E0E18}" type="presParOf" srcId="{4BA2DA45-68E3-4335-B966-856DFDB6BEBA}" destId="{297B4C81-0361-4B78-8FF5-F1F13D62585A}" srcOrd="8" destOrd="0" presId="urn:microsoft.com/office/officeart/2005/8/layout/hProcess11"/>
    <dgm:cxn modelId="{715A7F06-C1B8-43B1-BE3C-B076148D1775}" type="presParOf" srcId="{297B4C81-0361-4B78-8FF5-F1F13D62585A}" destId="{3D7097DD-EDD7-41DC-9062-E6DA3DC9A411}" srcOrd="0" destOrd="0" presId="urn:microsoft.com/office/officeart/2005/8/layout/hProcess11"/>
    <dgm:cxn modelId="{85CC3A53-B614-4FBA-B2A4-4AAD93CEC68E}" type="presParOf" srcId="{297B4C81-0361-4B78-8FF5-F1F13D62585A}" destId="{76AE727D-756D-43BC-9F2E-CC60F826BFCB}" srcOrd="1" destOrd="0" presId="urn:microsoft.com/office/officeart/2005/8/layout/hProcess11"/>
    <dgm:cxn modelId="{3AC9F2F8-B8F8-4025-94EB-5295A44562FD}" type="presParOf" srcId="{297B4C81-0361-4B78-8FF5-F1F13D62585A}" destId="{05513E82-99B3-4438-8E94-3AA94BC0E1EA}" srcOrd="2" destOrd="0" presId="urn:microsoft.com/office/officeart/2005/8/layout/hProcess11"/>
    <dgm:cxn modelId="{EE642276-FE00-4C36-B451-9BD04DB6BAAC}" type="presParOf" srcId="{4BA2DA45-68E3-4335-B966-856DFDB6BEBA}" destId="{61A28777-6DC3-4A5A-9A24-020187B8F54F}" srcOrd="9" destOrd="0" presId="urn:microsoft.com/office/officeart/2005/8/layout/hProcess11"/>
    <dgm:cxn modelId="{269D8EDA-A6E4-4825-95F3-6AC912C25801}" type="presParOf" srcId="{4BA2DA45-68E3-4335-B966-856DFDB6BEBA}" destId="{4BE19BC1-3134-4867-868D-2B7EC47F4199}" srcOrd="10" destOrd="0" presId="urn:microsoft.com/office/officeart/2005/8/layout/hProcess11"/>
    <dgm:cxn modelId="{F8555450-00D8-4D7F-916D-C5E9A1E1BDB6}" type="presParOf" srcId="{4BE19BC1-3134-4867-868D-2B7EC47F4199}" destId="{E8A72EFF-007F-40D4-AFBE-B517FCB1E3B8}" srcOrd="0" destOrd="0" presId="urn:microsoft.com/office/officeart/2005/8/layout/hProcess11"/>
    <dgm:cxn modelId="{41F81EA2-FA16-47E8-8A61-A0685909DAFF}" type="presParOf" srcId="{4BE19BC1-3134-4867-868D-2B7EC47F4199}" destId="{936B3AF8-D92D-4F6C-B354-ACB91E702880}" srcOrd="1" destOrd="0" presId="urn:microsoft.com/office/officeart/2005/8/layout/hProcess11"/>
    <dgm:cxn modelId="{207D9C15-5F4F-490D-8DAB-6B7044D00460}" type="presParOf" srcId="{4BE19BC1-3134-4867-868D-2B7EC47F4199}" destId="{9790225A-3A22-417B-81CC-FA41DF0E1F03}" srcOrd="2" destOrd="0" presId="urn:microsoft.com/office/officeart/2005/8/layout/hProcess11"/>
    <dgm:cxn modelId="{75EA9735-4B4B-4119-B3E1-EA350139E039}" type="presParOf" srcId="{4BA2DA45-68E3-4335-B966-856DFDB6BEBA}" destId="{8A8AF1A9-1986-4655-9AF5-DDD5B4923BFD}" srcOrd="11" destOrd="0" presId="urn:microsoft.com/office/officeart/2005/8/layout/hProcess11"/>
    <dgm:cxn modelId="{B9B9FC57-FE01-49FB-A960-2325BD19CDAC}" type="presParOf" srcId="{4BA2DA45-68E3-4335-B966-856DFDB6BEBA}" destId="{FAB8AA03-CE7E-41D7-A4A7-08B0D34A1E40}" srcOrd="12" destOrd="0" presId="urn:microsoft.com/office/officeart/2005/8/layout/hProcess11"/>
    <dgm:cxn modelId="{95291ADC-FD9E-437B-8F39-492E2D804C93}" type="presParOf" srcId="{FAB8AA03-CE7E-41D7-A4A7-08B0D34A1E40}" destId="{8CA70A1D-50E7-40EF-ACF8-61681C51AAC0}" srcOrd="0" destOrd="0" presId="urn:microsoft.com/office/officeart/2005/8/layout/hProcess11"/>
    <dgm:cxn modelId="{208EEF87-8702-4AA4-8B75-4C4B2EAC590C}" type="presParOf" srcId="{FAB8AA03-CE7E-41D7-A4A7-08B0D34A1E40}" destId="{F10EA66E-608C-4561-8912-8DC63BAF7032}" srcOrd="1" destOrd="0" presId="urn:microsoft.com/office/officeart/2005/8/layout/hProcess11"/>
    <dgm:cxn modelId="{F71BF1FD-8A8E-419C-AFE5-27A634A07EEE}" type="presParOf" srcId="{FAB8AA03-CE7E-41D7-A4A7-08B0D34A1E40}" destId="{1AD5253B-0929-47C7-8FA4-4A0929BC1DE1}" srcOrd="2" destOrd="0" presId="urn:microsoft.com/office/officeart/2005/8/layout/hProcess11"/>
    <dgm:cxn modelId="{91B7C4E0-9B1C-4375-888B-9C85DEB17D8B}" type="presParOf" srcId="{4BA2DA45-68E3-4335-B966-856DFDB6BEBA}" destId="{91848F58-BA24-4E2A-AF0A-8CA2B51439FC}" srcOrd="13" destOrd="0" presId="urn:microsoft.com/office/officeart/2005/8/layout/hProcess11"/>
    <dgm:cxn modelId="{D508B1F1-26C1-4CDF-BB21-2BC73D3665A7}" type="presParOf" srcId="{4BA2DA45-68E3-4335-B966-856DFDB6BEBA}" destId="{8FDD4CD2-4B81-4191-BA80-CAA49A075C63}" srcOrd="14" destOrd="0" presId="urn:microsoft.com/office/officeart/2005/8/layout/hProcess11"/>
    <dgm:cxn modelId="{1293D3E6-E5DD-448E-97DA-C44F14D24B84}" type="presParOf" srcId="{8FDD4CD2-4B81-4191-BA80-CAA49A075C63}" destId="{CA369FE5-6239-47B9-B945-1B49F30F78D4}" srcOrd="0" destOrd="0" presId="urn:microsoft.com/office/officeart/2005/8/layout/hProcess11"/>
    <dgm:cxn modelId="{808A7123-1A82-4B9C-98DC-9A968BD6DF6C}" type="presParOf" srcId="{8FDD4CD2-4B81-4191-BA80-CAA49A075C63}" destId="{AD9F7C5C-48FE-41E9-878D-DA7DF7771023}" srcOrd="1" destOrd="0" presId="urn:microsoft.com/office/officeart/2005/8/layout/hProcess11"/>
    <dgm:cxn modelId="{9EBA0193-8F80-4EC0-96CE-10A2C8493084}" type="presParOf" srcId="{8FDD4CD2-4B81-4191-BA80-CAA49A075C63}" destId="{E006E42B-3720-4ADD-9702-0FD4BE58D2BB}" srcOrd="2" destOrd="0" presId="urn:microsoft.com/office/officeart/2005/8/layout/hProcess11"/>
    <dgm:cxn modelId="{356E3BF6-212F-4D3A-AC4D-D5078C13205A}" type="presParOf" srcId="{4BA2DA45-68E3-4335-B966-856DFDB6BEBA}" destId="{9A615A3B-F68E-4816-A2BB-3A32F8C9259E}" srcOrd="15" destOrd="0" presId="urn:microsoft.com/office/officeart/2005/8/layout/hProcess11"/>
    <dgm:cxn modelId="{6FAC7769-3CDF-4304-96C9-7614C736288E}" type="presParOf" srcId="{4BA2DA45-68E3-4335-B966-856DFDB6BEBA}" destId="{51D2DB1B-6DA6-486D-AE96-850962FD621A}" srcOrd="16" destOrd="0" presId="urn:microsoft.com/office/officeart/2005/8/layout/hProcess11"/>
    <dgm:cxn modelId="{3BAA8A83-5989-4BBA-A25F-F19921141803}" type="presParOf" srcId="{51D2DB1B-6DA6-486D-AE96-850962FD621A}" destId="{B8948703-0643-4F44-A0AB-BC9E7486775F}" srcOrd="0" destOrd="0" presId="urn:microsoft.com/office/officeart/2005/8/layout/hProcess11"/>
    <dgm:cxn modelId="{74C98F50-6BB2-4C2A-88F9-ED85D79F0E5C}" type="presParOf" srcId="{51D2DB1B-6DA6-486D-AE96-850962FD621A}" destId="{79374DC1-82AF-4C06-91E4-46F753250074}" srcOrd="1" destOrd="0" presId="urn:microsoft.com/office/officeart/2005/8/layout/hProcess11"/>
    <dgm:cxn modelId="{BACDE59F-3CEB-4413-AD13-5E95F9FFBD86}" type="presParOf" srcId="{51D2DB1B-6DA6-486D-AE96-850962FD621A}" destId="{9B1B1694-6EB7-474C-845D-5E6021C8A3F4}" srcOrd="2" destOrd="0" presId="urn:microsoft.com/office/officeart/2005/8/layout/hProcess11"/>
    <dgm:cxn modelId="{0CDA2195-4465-4A41-8570-85C4537836AA}" type="presParOf" srcId="{4BA2DA45-68E3-4335-B966-856DFDB6BEBA}" destId="{FF1A931A-4A86-4CAD-B968-C93F8B54C019}" srcOrd="17" destOrd="0" presId="urn:microsoft.com/office/officeart/2005/8/layout/hProcess11"/>
    <dgm:cxn modelId="{5E55F25E-68B2-48D2-808D-224E5B37B185}" type="presParOf" srcId="{4BA2DA45-68E3-4335-B966-856DFDB6BEBA}" destId="{D8A2D910-DA0D-44B1-A200-9FFD18DF5EA0}" srcOrd="18" destOrd="0" presId="urn:microsoft.com/office/officeart/2005/8/layout/hProcess11"/>
    <dgm:cxn modelId="{834E734E-8953-4E2F-B43E-E30F185061B9}" type="presParOf" srcId="{D8A2D910-DA0D-44B1-A200-9FFD18DF5EA0}" destId="{47A478E6-12A1-4F7F-BF94-864E09FDF635}" srcOrd="0" destOrd="0" presId="urn:microsoft.com/office/officeart/2005/8/layout/hProcess11"/>
    <dgm:cxn modelId="{83DA6039-75FE-4C85-9A3E-0B5177D7840A}" type="presParOf" srcId="{D8A2D910-DA0D-44B1-A200-9FFD18DF5EA0}" destId="{7BC43A28-671B-44BD-A7E2-FA9C6A7F6772}" srcOrd="1" destOrd="0" presId="urn:microsoft.com/office/officeart/2005/8/layout/hProcess11"/>
    <dgm:cxn modelId="{4940616B-105F-4E94-9475-A596C4DD018B}" type="presParOf" srcId="{D8A2D910-DA0D-44B1-A200-9FFD18DF5EA0}" destId="{246D41A9-34C8-4978-8AB7-783FF9A08395}"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35A3D-A7BE-4EE7-8619-CDF90C1C9191}">
      <dsp:nvSpPr>
        <dsp:cNvPr id="0" name=""/>
        <dsp:cNvSpPr/>
      </dsp:nvSpPr>
      <dsp:spPr>
        <a:xfrm>
          <a:off x="0" y="1625600"/>
          <a:ext cx="11746323" cy="216746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D0CFAD-2EF2-4D8C-B9C2-DDC6A79E84E5}">
      <dsp:nvSpPr>
        <dsp:cNvPr id="0" name=""/>
        <dsp:cNvSpPr/>
      </dsp:nvSpPr>
      <dsp:spPr>
        <a:xfrm>
          <a:off x="1396" y="0"/>
          <a:ext cx="140825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rtlCol="0" anchor="b" anchorCtr="0">
          <a:noAutofit/>
        </a:bodyPr>
        <a:lstStyle/>
        <a:p>
          <a:pPr marL="0" lvl="0" indent="0" algn="ctr" defTabSz="444500" rtl="0">
            <a:lnSpc>
              <a:spcPct val="90000"/>
            </a:lnSpc>
            <a:spcBef>
              <a:spcPct val="0"/>
            </a:spcBef>
            <a:spcAft>
              <a:spcPct val="35000"/>
            </a:spcAft>
            <a:buNone/>
          </a:pPr>
          <a:r>
            <a:rPr lang="ko-kr" sz="1000" b="1" i="0" kern="1200" baseline="0" dirty="0">
              <a:latin typeface="Amazon Ember Light" panose="020B0403020204020204" pitchFamily="34" charset="0"/>
              <a:ea typeface="Malgun Gothic" panose="020B0503020000020004" pitchFamily="34" charset="-127"/>
              <a:cs typeface="Amazon Ember Light" panose="020B0403020204020204" pitchFamily="34" charset="0"/>
            </a:rPr>
            <a:t>1994</a:t>
          </a:r>
          <a:r>
            <a:rPr lang="ko-kr" sz="1000" b="0" i="0" kern="1200" baseline="0" dirty="0">
              <a:latin typeface="Amazon Ember Light" panose="020B0403020204020204" pitchFamily="34" charset="0"/>
              <a:ea typeface="Malgun Gothic" panose="020B0503020000020004" pitchFamily="34" charset="-127"/>
              <a:cs typeface="Amazon Ember Light" panose="020B0403020204020204" pitchFamily="34" charset="0"/>
            </a:rPr>
            <a:t>: Jeff Bezos가 회사 설립.</a:t>
          </a:r>
        </a:p>
      </dsp:txBody>
      <dsp:txXfrm>
        <a:off x="1396" y="0"/>
        <a:ext cx="1408252" cy="2167466"/>
      </dsp:txXfrm>
    </dsp:sp>
    <dsp:sp modelId="{E622EC8D-DADB-4093-9C4A-F8853253DA75}">
      <dsp:nvSpPr>
        <dsp:cNvPr id="0" name=""/>
        <dsp:cNvSpPr/>
      </dsp:nvSpPr>
      <dsp:spPr>
        <a:xfrm>
          <a:off x="434589" y="2438400"/>
          <a:ext cx="541866" cy="541866"/>
        </a:xfrm>
        <a:prstGeom prst="ellips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646916-6C9B-4E8E-BEFD-15A792EF6D57}">
      <dsp:nvSpPr>
        <dsp:cNvPr id="0" name=""/>
        <dsp:cNvSpPr/>
      </dsp:nvSpPr>
      <dsp:spPr>
        <a:xfrm>
          <a:off x="1453590" y="3251200"/>
          <a:ext cx="1168325"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rtlCol="0" anchor="t" anchorCtr="0">
          <a:noAutofit/>
        </a:bodyPr>
        <a:lstStyle/>
        <a:p>
          <a:pPr marL="0" lvl="0" indent="0" algn="ctr" defTabSz="444500" rtl="0">
            <a:lnSpc>
              <a:spcPct val="90000"/>
            </a:lnSpc>
            <a:spcBef>
              <a:spcPct val="0"/>
            </a:spcBef>
            <a:spcAft>
              <a:spcPct val="35000"/>
            </a:spcAft>
            <a:buNone/>
          </a:pPr>
          <a:r>
            <a:rPr lang="ko-kr" sz="1000" b="1" i="0" kern="1200" baseline="0" dirty="0">
              <a:solidFill>
                <a:prstClr val="black">
                  <a:hueOff val="0"/>
                  <a:satOff val="0"/>
                  <a:lumOff val="0"/>
                  <a:alphaOff val="0"/>
                </a:prstClr>
              </a:solidFill>
              <a:latin typeface="Amazon Ember Light" panose="020B0403020204020204" pitchFamily="34" charset="0"/>
              <a:ea typeface="Malgun Gothic" panose="020B0503020000020004" pitchFamily="34" charset="-127"/>
              <a:cs typeface="Amazon Ember Light" panose="020B0403020204020204" pitchFamily="34" charset="0"/>
            </a:rPr>
            <a:t>1995</a:t>
          </a:r>
          <a:r>
            <a:rPr lang="ko-kr" sz="1000" b="0" i="0" kern="1200" baseline="0" dirty="0">
              <a:latin typeface="Amazon Ember Light" panose="020B0403020204020204" pitchFamily="34" charset="0"/>
              <a:ea typeface="Malgun Gothic" panose="020B0503020000020004" pitchFamily="34" charset="-127"/>
              <a:cs typeface="Amazon Ember Light" panose="020B0403020204020204" pitchFamily="34" charset="0"/>
            </a:rPr>
            <a:t>: Amazon.com에서 온라인 서점 시작.</a:t>
          </a:r>
        </a:p>
      </dsp:txBody>
      <dsp:txXfrm>
        <a:off x="1453590" y="3251200"/>
        <a:ext cx="1168325" cy="2167466"/>
      </dsp:txXfrm>
    </dsp:sp>
    <dsp:sp modelId="{F6437158-E9EE-4442-B0A1-2AF7A08AE628}">
      <dsp:nvSpPr>
        <dsp:cNvPr id="0" name=""/>
        <dsp:cNvSpPr/>
      </dsp:nvSpPr>
      <dsp:spPr>
        <a:xfrm>
          <a:off x="1766820" y="2438400"/>
          <a:ext cx="541866" cy="541866"/>
        </a:xfrm>
        <a:prstGeom prst="ellipse">
          <a:avLst/>
        </a:prstGeom>
        <a:solidFill>
          <a:schemeClr val="accent1">
            <a:shade val="80000"/>
            <a:hueOff val="38809"/>
            <a:satOff val="-695"/>
            <a:lumOff val="29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112B6D-5C32-424C-B0E7-B72B49A5D90C}">
      <dsp:nvSpPr>
        <dsp:cNvPr id="0" name=""/>
        <dsp:cNvSpPr/>
      </dsp:nvSpPr>
      <dsp:spPr>
        <a:xfrm>
          <a:off x="2665857" y="0"/>
          <a:ext cx="878823"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rtlCol="0" anchor="b" anchorCtr="0">
          <a:noAutofit/>
        </a:bodyPr>
        <a:lstStyle/>
        <a:p>
          <a:pPr marL="0" lvl="0" indent="0" algn="ctr" defTabSz="444500" rtl="0">
            <a:lnSpc>
              <a:spcPct val="90000"/>
            </a:lnSpc>
            <a:spcBef>
              <a:spcPct val="0"/>
            </a:spcBef>
            <a:spcAft>
              <a:spcPct val="35000"/>
            </a:spcAft>
            <a:buNone/>
          </a:pPr>
          <a:r>
            <a:rPr lang="ko-kr" sz="1000" b="1" i="0" kern="1200" baseline="0">
              <a:solidFill>
                <a:prstClr val="black">
                  <a:hueOff val="0"/>
                  <a:satOff val="0"/>
                  <a:lumOff val="0"/>
                  <a:alphaOff val="0"/>
                </a:prstClr>
              </a:solidFill>
              <a:latin typeface="Amazon Ember Light" panose="020B0403020204020204" pitchFamily="34" charset="0"/>
              <a:ea typeface="Malgun Gothic" panose="020B0503020000020004" pitchFamily="34" charset="-127"/>
              <a:cs typeface="Amazon Ember Light" panose="020B0403020204020204" pitchFamily="34" charset="0"/>
            </a:rPr>
            <a:t>2005</a:t>
          </a:r>
          <a:r>
            <a:rPr lang="ko-kr" sz="1000" b="0" i="0" kern="1200" baseline="0">
              <a:latin typeface="Amazon Ember Light" panose="020B0403020204020204" pitchFamily="34" charset="0"/>
              <a:ea typeface="Malgun Gothic" panose="020B0503020000020004" pitchFamily="34" charset="-127"/>
              <a:cs typeface="Amazon Ember Light" panose="020B0403020204020204" pitchFamily="34" charset="0"/>
            </a:rPr>
            <a:t>: Amazon Publishing 시작.</a:t>
          </a:r>
        </a:p>
      </dsp:txBody>
      <dsp:txXfrm>
        <a:off x="2665857" y="0"/>
        <a:ext cx="878823" cy="2167466"/>
      </dsp:txXfrm>
    </dsp:sp>
    <dsp:sp modelId="{EBF6BFA4-3E53-45BB-94CE-CB6DB4728A2B}">
      <dsp:nvSpPr>
        <dsp:cNvPr id="0" name=""/>
        <dsp:cNvSpPr/>
      </dsp:nvSpPr>
      <dsp:spPr>
        <a:xfrm>
          <a:off x="2834335" y="2438400"/>
          <a:ext cx="541866" cy="541866"/>
        </a:xfrm>
        <a:prstGeom prst="ellipse">
          <a:avLst/>
        </a:prstGeom>
        <a:solidFill>
          <a:schemeClr val="accent1">
            <a:shade val="80000"/>
            <a:hueOff val="77618"/>
            <a:satOff val="-1390"/>
            <a:lumOff val="59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341B44-B437-41B6-9C97-91EA113B0BF1}">
      <dsp:nvSpPr>
        <dsp:cNvPr id="0" name=""/>
        <dsp:cNvSpPr/>
      </dsp:nvSpPr>
      <dsp:spPr>
        <a:xfrm>
          <a:off x="3588622" y="3251200"/>
          <a:ext cx="878823"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rtlCol="0" anchor="t" anchorCtr="0">
          <a:noAutofit/>
        </a:bodyPr>
        <a:lstStyle/>
        <a:p>
          <a:pPr marL="0" lvl="0" indent="0" algn="ctr" defTabSz="444500" rtl="0">
            <a:lnSpc>
              <a:spcPct val="90000"/>
            </a:lnSpc>
            <a:spcBef>
              <a:spcPct val="0"/>
            </a:spcBef>
            <a:spcAft>
              <a:spcPct val="35000"/>
            </a:spcAft>
            <a:buNone/>
          </a:pPr>
          <a:r>
            <a:rPr lang="ko-kr" sz="1000" b="1" i="0" kern="1200" baseline="0" dirty="0">
              <a:solidFill>
                <a:prstClr val="black">
                  <a:hueOff val="0"/>
                  <a:satOff val="0"/>
                  <a:lumOff val="0"/>
                  <a:alphaOff val="0"/>
                </a:prstClr>
              </a:solidFill>
              <a:latin typeface="Amazon Ember Light" panose="020B0403020204020204" pitchFamily="34" charset="0"/>
              <a:ea typeface="Malgun Gothic" panose="020B0503020000020004" pitchFamily="34" charset="-127"/>
              <a:cs typeface="Amazon Ember Light" panose="020B0403020204020204" pitchFamily="34" charset="0"/>
            </a:rPr>
            <a:t>2006</a:t>
          </a:r>
          <a:r>
            <a:rPr lang="ko-kr" sz="1000" b="0" i="0" kern="1200" baseline="0" dirty="0">
              <a:latin typeface="Amazon Ember Light" panose="020B0403020204020204" pitchFamily="34" charset="0"/>
              <a:ea typeface="Malgun Gothic" panose="020B0503020000020004" pitchFamily="34" charset="-127"/>
              <a:cs typeface="Amazon Ember Light" panose="020B0403020204020204" pitchFamily="34" charset="0"/>
            </a:rPr>
            <a:t>: </a:t>
          </a:r>
          <a:r>
            <a:rPr lang="ko-kr" sz="1000" b="0" i="0" u="none" kern="1200" baseline="0" dirty="0">
              <a:solidFill>
                <a:srgbClr val="000000"/>
              </a:solidFill>
              <a:latin typeface="Amazon Ember Light" panose="020B0403020204020204" pitchFamily="34" charset="0"/>
              <a:ea typeface="Malgun Gothic" panose="020B0503020000020004" pitchFamily="34" charset="-127"/>
              <a:cs typeface="Amazon Ember Light" panose="020B0403020204020204" pitchFamily="34" charset="0"/>
            </a:rPr>
            <a:t>Amazon Web Services</a:t>
          </a:r>
          <a:r>
            <a:rPr lang="ko-kr" sz="1000" b="0" i="0" kern="1200" baseline="0" dirty="0">
              <a:latin typeface="Amazon Ember Light" panose="020B0403020204020204" pitchFamily="34" charset="0"/>
              <a:ea typeface="Malgun Gothic" panose="020B0503020000020004" pitchFamily="34" charset="-127"/>
              <a:cs typeface="Amazon Ember Light" panose="020B0403020204020204" pitchFamily="34" charset="0"/>
            </a:rPr>
            <a:t> (AWS) 시작.</a:t>
          </a:r>
        </a:p>
      </dsp:txBody>
      <dsp:txXfrm>
        <a:off x="3588622" y="3251200"/>
        <a:ext cx="878823" cy="2167466"/>
      </dsp:txXfrm>
    </dsp:sp>
    <dsp:sp modelId="{5CE29206-1312-44D5-8662-1008D81F2E69}">
      <dsp:nvSpPr>
        <dsp:cNvPr id="0" name=""/>
        <dsp:cNvSpPr/>
      </dsp:nvSpPr>
      <dsp:spPr>
        <a:xfrm>
          <a:off x="3757100" y="2438400"/>
          <a:ext cx="541866" cy="541866"/>
        </a:xfrm>
        <a:prstGeom prst="ellipse">
          <a:avLst/>
        </a:prstGeom>
        <a:solidFill>
          <a:schemeClr val="accent1">
            <a:shade val="80000"/>
            <a:hueOff val="116428"/>
            <a:satOff val="-2085"/>
            <a:lumOff val="88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7097DD-EDD7-41DC-9062-E6DA3DC9A411}">
      <dsp:nvSpPr>
        <dsp:cNvPr id="0" name=""/>
        <dsp:cNvSpPr/>
      </dsp:nvSpPr>
      <dsp:spPr>
        <a:xfrm>
          <a:off x="4511386" y="0"/>
          <a:ext cx="878823"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rtlCol="0" anchor="b" anchorCtr="0">
          <a:noAutofit/>
        </a:bodyPr>
        <a:lstStyle/>
        <a:p>
          <a:pPr marL="0" lvl="0" indent="0" algn="ctr" defTabSz="444500" rtl="0">
            <a:lnSpc>
              <a:spcPct val="90000"/>
            </a:lnSpc>
            <a:spcBef>
              <a:spcPct val="0"/>
            </a:spcBef>
            <a:spcAft>
              <a:spcPct val="35000"/>
            </a:spcAft>
            <a:buNone/>
          </a:pPr>
          <a:r>
            <a:rPr lang="ko-kr" sz="1000" b="1" i="0" kern="1200" baseline="0">
              <a:solidFill>
                <a:prstClr val="black">
                  <a:hueOff val="0"/>
                  <a:satOff val="0"/>
                  <a:lumOff val="0"/>
                  <a:alphaOff val="0"/>
                </a:prstClr>
              </a:solidFill>
              <a:latin typeface="Amazon Ember Light" panose="020B0403020204020204" pitchFamily="34" charset="0"/>
              <a:ea typeface="Malgun Gothic" panose="020B0503020000020004" pitchFamily="34" charset="-127"/>
              <a:cs typeface="Amazon Ember Light" panose="020B0403020204020204" pitchFamily="34" charset="0"/>
            </a:rPr>
            <a:t>2007</a:t>
          </a:r>
          <a:r>
            <a:rPr lang="ko-kr" sz="1000" b="0" i="0" kern="1200" baseline="0">
              <a:latin typeface="Amazon Ember Light" panose="020B0403020204020204" pitchFamily="34" charset="0"/>
              <a:ea typeface="Malgun Gothic" panose="020B0503020000020004" pitchFamily="34" charset="-127"/>
              <a:cs typeface="Amazon Ember Light" panose="020B0403020204020204" pitchFamily="34" charset="0"/>
            </a:rPr>
            <a:t>: Kindle 시작.</a:t>
          </a:r>
        </a:p>
      </dsp:txBody>
      <dsp:txXfrm>
        <a:off x="4511386" y="0"/>
        <a:ext cx="878823" cy="2167466"/>
      </dsp:txXfrm>
    </dsp:sp>
    <dsp:sp modelId="{76AE727D-756D-43BC-9F2E-CC60F826BFCB}">
      <dsp:nvSpPr>
        <dsp:cNvPr id="0" name=""/>
        <dsp:cNvSpPr/>
      </dsp:nvSpPr>
      <dsp:spPr>
        <a:xfrm>
          <a:off x="4679864" y="2438400"/>
          <a:ext cx="541866" cy="541866"/>
        </a:xfrm>
        <a:prstGeom prst="ellipse">
          <a:avLst/>
        </a:prstGeom>
        <a:solidFill>
          <a:schemeClr val="accent1">
            <a:shade val="80000"/>
            <a:hueOff val="155237"/>
            <a:satOff val="-2780"/>
            <a:lumOff val="118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A72EFF-007F-40D4-AFBE-B517FCB1E3B8}">
      <dsp:nvSpPr>
        <dsp:cNvPr id="0" name=""/>
        <dsp:cNvSpPr/>
      </dsp:nvSpPr>
      <dsp:spPr>
        <a:xfrm>
          <a:off x="5434151" y="3251200"/>
          <a:ext cx="878823"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rtlCol="0" anchor="t" anchorCtr="0">
          <a:noAutofit/>
        </a:bodyPr>
        <a:lstStyle/>
        <a:p>
          <a:pPr marL="0" lvl="0" indent="0" algn="ctr" defTabSz="444500" rtl="0">
            <a:lnSpc>
              <a:spcPct val="90000"/>
            </a:lnSpc>
            <a:spcBef>
              <a:spcPct val="0"/>
            </a:spcBef>
            <a:spcAft>
              <a:spcPct val="35000"/>
            </a:spcAft>
            <a:buNone/>
          </a:pPr>
          <a:r>
            <a:rPr lang="ko-kr" sz="1000" b="1" i="0" kern="1200" baseline="0" dirty="0">
              <a:solidFill>
                <a:prstClr val="black">
                  <a:hueOff val="0"/>
                  <a:satOff val="0"/>
                  <a:lumOff val="0"/>
                  <a:alphaOff val="0"/>
                </a:prstClr>
              </a:solidFill>
              <a:latin typeface="Amazon Ember Light" panose="020B0403020204020204" pitchFamily="34" charset="0"/>
              <a:ea typeface="Malgun Gothic" panose="020B0503020000020004" pitchFamily="34" charset="-127"/>
              <a:cs typeface="Amazon Ember Light" panose="020B0403020204020204" pitchFamily="34" charset="0"/>
            </a:rPr>
            <a:t>2011</a:t>
          </a:r>
          <a:r>
            <a:rPr lang="ko-kr" sz="1000" b="0" i="0" kern="1200" baseline="0" dirty="0">
              <a:latin typeface="Amazon Ember Light" panose="020B0403020204020204" pitchFamily="34" charset="0"/>
              <a:ea typeface="Malgun Gothic" panose="020B0503020000020004" pitchFamily="34" charset="-127"/>
              <a:cs typeface="Amazon Ember Light" panose="020B0403020204020204" pitchFamily="34" charset="0"/>
            </a:rPr>
            <a:t>: Amazon Fresh 시작.</a:t>
          </a:r>
        </a:p>
      </dsp:txBody>
      <dsp:txXfrm>
        <a:off x="5434151" y="3251200"/>
        <a:ext cx="878823" cy="2167466"/>
      </dsp:txXfrm>
    </dsp:sp>
    <dsp:sp modelId="{936B3AF8-D92D-4F6C-B354-ACB91E702880}">
      <dsp:nvSpPr>
        <dsp:cNvPr id="0" name=""/>
        <dsp:cNvSpPr/>
      </dsp:nvSpPr>
      <dsp:spPr>
        <a:xfrm>
          <a:off x="5602629" y="2438400"/>
          <a:ext cx="541866" cy="541866"/>
        </a:xfrm>
        <a:prstGeom prst="ellipse">
          <a:avLst/>
        </a:prstGeom>
        <a:solidFill>
          <a:schemeClr val="accent1">
            <a:shade val="80000"/>
            <a:hueOff val="194046"/>
            <a:satOff val="-3476"/>
            <a:lumOff val="147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A70A1D-50E7-40EF-ACF8-61681C51AAC0}">
      <dsp:nvSpPr>
        <dsp:cNvPr id="0" name=""/>
        <dsp:cNvSpPr/>
      </dsp:nvSpPr>
      <dsp:spPr>
        <a:xfrm>
          <a:off x="6356915" y="0"/>
          <a:ext cx="1216977"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rtlCol="0" anchor="b" anchorCtr="0">
          <a:noAutofit/>
        </a:bodyPr>
        <a:lstStyle/>
        <a:p>
          <a:pPr marL="0" lvl="0" indent="0" algn="ctr" defTabSz="444500" rtl="0">
            <a:lnSpc>
              <a:spcPct val="90000"/>
            </a:lnSpc>
            <a:spcBef>
              <a:spcPct val="0"/>
            </a:spcBef>
            <a:spcAft>
              <a:spcPct val="35000"/>
            </a:spcAft>
            <a:buNone/>
          </a:pPr>
          <a:r>
            <a:rPr lang="ko-kr" sz="1000" b="1" i="0" kern="1200" baseline="0">
              <a:solidFill>
                <a:prstClr val="black">
                  <a:hueOff val="0"/>
                  <a:satOff val="0"/>
                  <a:lumOff val="0"/>
                  <a:alphaOff val="0"/>
                </a:prstClr>
              </a:solidFill>
              <a:latin typeface="Amazon Ember Light" panose="020B0403020204020204" pitchFamily="34" charset="0"/>
              <a:ea typeface="Malgun Gothic" panose="020B0503020000020004" pitchFamily="34" charset="-127"/>
              <a:cs typeface="Amazon Ember Light" panose="020B0403020204020204" pitchFamily="34" charset="0"/>
            </a:rPr>
            <a:t>2012</a:t>
          </a:r>
          <a:r>
            <a:rPr lang="ko-kr" sz="1000" b="0" i="0" kern="1200" baseline="0">
              <a:latin typeface="Amazon Ember Light" panose="020B0403020204020204" pitchFamily="34" charset="0"/>
              <a:ea typeface="Malgun Gothic" panose="020B0503020000020004" pitchFamily="34" charset="-127"/>
              <a:cs typeface="Amazon Ember Light" panose="020B0403020204020204" pitchFamily="34" charset="0"/>
            </a:rPr>
            <a:t>: Amazon Game Studios 시작.</a:t>
          </a:r>
        </a:p>
      </dsp:txBody>
      <dsp:txXfrm>
        <a:off x="6356915" y="0"/>
        <a:ext cx="1216977" cy="2167466"/>
      </dsp:txXfrm>
    </dsp:sp>
    <dsp:sp modelId="{F10EA66E-608C-4561-8912-8DC63BAF7032}">
      <dsp:nvSpPr>
        <dsp:cNvPr id="0" name=""/>
        <dsp:cNvSpPr/>
      </dsp:nvSpPr>
      <dsp:spPr>
        <a:xfrm>
          <a:off x="6694470" y="2438400"/>
          <a:ext cx="541866" cy="541866"/>
        </a:xfrm>
        <a:prstGeom prst="ellipse">
          <a:avLst/>
        </a:prstGeom>
        <a:solidFill>
          <a:schemeClr val="accent1">
            <a:shade val="80000"/>
            <a:hueOff val="232855"/>
            <a:satOff val="-4171"/>
            <a:lumOff val="17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69FE5-6239-47B9-B945-1B49F30F78D4}">
      <dsp:nvSpPr>
        <dsp:cNvPr id="0" name=""/>
        <dsp:cNvSpPr/>
      </dsp:nvSpPr>
      <dsp:spPr>
        <a:xfrm>
          <a:off x="7617834" y="3251200"/>
          <a:ext cx="878823"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rtlCol="0" anchor="t" anchorCtr="0">
          <a:noAutofit/>
        </a:bodyPr>
        <a:lstStyle/>
        <a:p>
          <a:pPr marL="0" lvl="0" indent="0" algn="ctr" defTabSz="444500" rtl="0">
            <a:lnSpc>
              <a:spcPct val="90000"/>
            </a:lnSpc>
            <a:spcBef>
              <a:spcPct val="0"/>
            </a:spcBef>
            <a:spcAft>
              <a:spcPct val="35000"/>
            </a:spcAft>
            <a:buNone/>
          </a:pPr>
          <a:r>
            <a:rPr lang="ko-kr" sz="1000" b="1" i="0" kern="1200" baseline="0" dirty="0">
              <a:solidFill>
                <a:prstClr val="black">
                  <a:hueOff val="0"/>
                  <a:satOff val="0"/>
                  <a:lumOff val="0"/>
                  <a:alphaOff val="0"/>
                </a:prstClr>
              </a:solidFill>
              <a:latin typeface="Amazon Ember Light" panose="020B0403020204020204" pitchFamily="34" charset="0"/>
              <a:ea typeface="Malgun Gothic" panose="020B0503020000020004" pitchFamily="34" charset="-127"/>
              <a:cs typeface="Amazon Ember Light" panose="020B0403020204020204" pitchFamily="34" charset="0"/>
            </a:rPr>
            <a:t>2013</a:t>
          </a:r>
          <a:r>
            <a:rPr lang="ko-kr" sz="1000" b="0" i="0" kern="1200" baseline="0" dirty="0">
              <a:latin typeface="Amazon Ember Light" panose="020B0403020204020204" pitchFamily="34" charset="0"/>
              <a:ea typeface="Malgun Gothic" panose="020B0503020000020004" pitchFamily="34" charset="-127"/>
              <a:cs typeface="Amazon Ember Light" panose="020B0403020204020204" pitchFamily="34" charset="0"/>
            </a:rPr>
            <a:t>: Amazon Art 시작.</a:t>
          </a:r>
        </a:p>
      </dsp:txBody>
      <dsp:txXfrm>
        <a:off x="7617834" y="3251200"/>
        <a:ext cx="878823" cy="2167466"/>
      </dsp:txXfrm>
    </dsp:sp>
    <dsp:sp modelId="{AD9F7C5C-48FE-41E9-878D-DA7DF7771023}">
      <dsp:nvSpPr>
        <dsp:cNvPr id="0" name=""/>
        <dsp:cNvSpPr/>
      </dsp:nvSpPr>
      <dsp:spPr>
        <a:xfrm>
          <a:off x="7786312" y="2438400"/>
          <a:ext cx="541866" cy="541866"/>
        </a:xfrm>
        <a:prstGeom prst="ellipse">
          <a:avLst/>
        </a:prstGeom>
        <a:solidFill>
          <a:schemeClr val="accent1">
            <a:shade val="80000"/>
            <a:hueOff val="271664"/>
            <a:satOff val="-4866"/>
            <a:lumOff val="206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948703-0643-4F44-A0AB-BC9E7486775F}">
      <dsp:nvSpPr>
        <dsp:cNvPr id="0" name=""/>
        <dsp:cNvSpPr/>
      </dsp:nvSpPr>
      <dsp:spPr>
        <a:xfrm>
          <a:off x="8540598" y="0"/>
          <a:ext cx="878823"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rtlCol="0" anchor="b" anchorCtr="0">
          <a:noAutofit/>
        </a:bodyPr>
        <a:lstStyle/>
        <a:p>
          <a:pPr marL="0" lvl="0" indent="0" algn="ctr" defTabSz="444500" rtl="0">
            <a:lnSpc>
              <a:spcPct val="90000"/>
            </a:lnSpc>
            <a:spcBef>
              <a:spcPct val="0"/>
            </a:spcBef>
            <a:spcAft>
              <a:spcPct val="35000"/>
            </a:spcAft>
            <a:buNone/>
          </a:pPr>
          <a:r>
            <a:rPr lang="ko-kr" sz="1000" b="1" i="0" kern="1200" baseline="0">
              <a:solidFill>
                <a:prstClr val="black">
                  <a:hueOff val="0"/>
                  <a:satOff val="0"/>
                  <a:lumOff val="0"/>
                  <a:alphaOff val="0"/>
                </a:prstClr>
              </a:solidFill>
              <a:latin typeface="Amazon Ember Light" panose="020B0403020204020204" pitchFamily="34" charset="0"/>
              <a:ea typeface="Malgun Gothic" panose="020B0503020000020004" pitchFamily="34" charset="-127"/>
              <a:cs typeface="Amazon Ember Light" panose="020B0403020204020204" pitchFamily="34" charset="0"/>
            </a:rPr>
            <a:t>2014</a:t>
          </a:r>
          <a:r>
            <a:rPr lang="ko-kr" sz="1000" b="0" i="0" kern="1200" baseline="0">
              <a:latin typeface="Amazon Ember Light" panose="020B0403020204020204" pitchFamily="34" charset="0"/>
              <a:ea typeface="Malgun Gothic" panose="020B0503020000020004" pitchFamily="34" charset="-127"/>
              <a:cs typeface="Amazon Ember Light" panose="020B0403020204020204" pitchFamily="34" charset="0"/>
            </a:rPr>
            <a:t>: Amazon Prime Now 시작.</a:t>
          </a:r>
        </a:p>
      </dsp:txBody>
      <dsp:txXfrm>
        <a:off x="8540598" y="0"/>
        <a:ext cx="878823" cy="2167466"/>
      </dsp:txXfrm>
    </dsp:sp>
    <dsp:sp modelId="{79374DC1-82AF-4C06-91E4-46F753250074}">
      <dsp:nvSpPr>
        <dsp:cNvPr id="0" name=""/>
        <dsp:cNvSpPr/>
      </dsp:nvSpPr>
      <dsp:spPr>
        <a:xfrm>
          <a:off x="8709076" y="2438400"/>
          <a:ext cx="541866" cy="541866"/>
        </a:xfrm>
        <a:prstGeom prst="ellipse">
          <a:avLst/>
        </a:prstGeom>
        <a:solidFill>
          <a:schemeClr val="accent1">
            <a:shade val="80000"/>
            <a:hueOff val="310474"/>
            <a:satOff val="-5561"/>
            <a:lumOff val="236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A478E6-12A1-4F7F-BF94-864E09FDF635}">
      <dsp:nvSpPr>
        <dsp:cNvPr id="0" name=""/>
        <dsp:cNvSpPr/>
      </dsp:nvSpPr>
      <dsp:spPr>
        <a:xfrm>
          <a:off x="9463363" y="3251200"/>
          <a:ext cx="1106930"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rtlCol="0" anchor="t" anchorCtr="0">
          <a:noAutofit/>
        </a:bodyPr>
        <a:lstStyle/>
        <a:p>
          <a:pPr marL="0" lvl="0" indent="0" algn="ctr" defTabSz="444500" rtl="0">
            <a:lnSpc>
              <a:spcPct val="90000"/>
            </a:lnSpc>
            <a:spcBef>
              <a:spcPct val="0"/>
            </a:spcBef>
            <a:spcAft>
              <a:spcPct val="35000"/>
            </a:spcAft>
            <a:buNone/>
          </a:pPr>
          <a:r>
            <a:rPr lang="ko-kr" sz="1000" b="1" i="0" kern="1200" baseline="0">
              <a:solidFill>
                <a:prstClr val="black">
                  <a:hueOff val="0"/>
                  <a:satOff val="0"/>
                  <a:lumOff val="0"/>
                  <a:alphaOff val="0"/>
                </a:prstClr>
              </a:solidFill>
              <a:latin typeface="Amazon Ember Light" panose="020B0403020204020204" pitchFamily="34" charset="0"/>
              <a:ea typeface="Malgun Gothic" panose="020B0503020000020004" pitchFamily="34" charset="-127"/>
              <a:cs typeface="Amazon Ember Light" panose="020B0403020204020204" pitchFamily="34" charset="0"/>
            </a:rPr>
            <a:t>2015</a:t>
          </a:r>
          <a:r>
            <a:rPr lang="ko-kr" sz="1000" b="0" i="0" kern="1200" baseline="0">
              <a:latin typeface="Amazon Ember Light" panose="020B0403020204020204" pitchFamily="34" charset="0"/>
              <a:ea typeface="Malgun Gothic" panose="020B0503020000020004" pitchFamily="34" charset="-127"/>
              <a:cs typeface="Amazon Ember Light" panose="020B0403020204020204" pitchFamily="34" charset="0"/>
            </a:rPr>
            <a:t>: Amazon Home Services 및 Amazon Echo 시작.</a:t>
          </a:r>
        </a:p>
      </dsp:txBody>
      <dsp:txXfrm>
        <a:off x="9463363" y="3251200"/>
        <a:ext cx="1106930" cy="2167466"/>
      </dsp:txXfrm>
    </dsp:sp>
    <dsp:sp modelId="{7BC43A28-671B-44BD-A7E2-FA9C6A7F6772}">
      <dsp:nvSpPr>
        <dsp:cNvPr id="0" name=""/>
        <dsp:cNvSpPr/>
      </dsp:nvSpPr>
      <dsp:spPr>
        <a:xfrm>
          <a:off x="9745895" y="2438400"/>
          <a:ext cx="541866" cy="541866"/>
        </a:xfrm>
        <a:prstGeom prst="ellipse">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r>
              <a:rPr lang="ko-kr"/>
              <a:t>AWS Training and Certification</a:t>
            </a:r>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pPr rtl="0"/>
            <a:r>
              <a:rPr lang="ko-kr"/>
              <a:t>Module 1: Introduction and History of AWS</a:t>
            </a:r>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pPr rtl="0"/>
            <a:r>
              <a:rPr lang="ko-kr"/>
              <a:t>© 2018, Amazon Web Services, Inc. or its Affiliates. All rights reserved.</a:t>
            </a:r>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29426" y="359212"/>
            <a:ext cx="3169920" cy="481727"/>
          </a:xfrm>
          <a:prstGeom prst="rect">
            <a:avLst/>
          </a:prstGeom>
        </p:spPr>
        <p:txBody>
          <a:bodyPr vert="horz" lIns="96661" tIns="48331" rIns="96661" bIns="48331" rtlCol="0"/>
          <a:lstStyle>
            <a:lvl1pPr algn="l">
              <a:defRPr sz="800"/>
            </a:lvl1pPr>
          </a:lstStyle>
          <a:p>
            <a:pPr rtl="0"/>
            <a:r>
              <a:rPr lang="ko-kr"/>
              <a:t>AWS Training and Certification</a:t>
            </a:r>
          </a:p>
        </p:txBody>
      </p:sp>
      <p:sp>
        <p:nvSpPr>
          <p:cNvPr id="3" name="Date Placeholder 2"/>
          <p:cNvSpPr>
            <a:spLocks noGrp="1"/>
          </p:cNvSpPr>
          <p:nvPr>
            <p:ph type="dt" idx="1"/>
          </p:nvPr>
        </p:nvSpPr>
        <p:spPr>
          <a:xfrm>
            <a:off x="3815854" y="359212"/>
            <a:ext cx="3169920" cy="481727"/>
          </a:xfrm>
          <a:prstGeom prst="rect">
            <a:avLst/>
          </a:prstGeom>
        </p:spPr>
        <p:txBody>
          <a:bodyPr vert="horz" lIns="96661" tIns="48331" rIns="96661" bIns="48331" rtlCol="0"/>
          <a:lstStyle>
            <a:lvl1pPr algn="r">
              <a:defRPr sz="800"/>
            </a:lvl1pPr>
          </a:lstStyle>
          <a:p>
            <a:pPr rtl="0"/>
            <a:r>
              <a:rPr lang="ko-kr"/>
              <a:t>Module 1: Introduction and History of AWS</a:t>
            </a:r>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pPr rtl="0"/>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rtl="0"/>
            <a:r>
              <a:rPr lang="ko-kr"/>
              <a:t>Click to edit Master text styles</a:t>
            </a:r>
          </a:p>
          <a:p>
            <a:pPr lvl="1" rtl="0"/>
            <a:r>
              <a:rPr lang="ko-kr"/>
              <a:t>Second level</a:t>
            </a:r>
          </a:p>
          <a:p>
            <a:pPr lvl="2" rtl="0"/>
            <a:r>
              <a:rPr lang="ko-kr"/>
              <a:t>Third level</a:t>
            </a:r>
          </a:p>
          <a:p>
            <a:pPr lvl="3" rtl="0"/>
            <a:r>
              <a:rPr lang="ko-kr"/>
              <a:t>Fourth level</a:t>
            </a:r>
          </a:p>
          <a:p>
            <a:pPr lvl="4" rtl="0"/>
            <a:r>
              <a:rPr lang="ko-kr"/>
              <a:t>Fifth level</a:t>
            </a:r>
          </a:p>
        </p:txBody>
      </p:sp>
      <p:sp>
        <p:nvSpPr>
          <p:cNvPr id="6" name="Footer Placeholder 5"/>
          <p:cNvSpPr>
            <a:spLocks noGrp="1"/>
          </p:cNvSpPr>
          <p:nvPr>
            <p:ph type="ftr" sz="quarter" idx="4"/>
          </p:nvPr>
        </p:nvSpPr>
        <p:spPr>
          <a:xfrm>
            <a:off x="329426" y="8760263"/>
            <a:ext cx="3169920" cy="481726"/>
          </a:xfrm>
          <a:prstGeom prst="rect">
            <a:avLst/>
          </a:prstGeom>
        </p:spPr>
        <p:txBody>
          <a:bodyPr vert="horz" lIns="96661" tIns="48331" rIns="96661" bIns="48331" rtlCol="0" anchor="b"/>
          <a:lstStyle>
            <a:lvl1pPr algn="l">
              <a:defRPr sz="800"/>
            </a:lvl1pPr>
          </a:lstStyle>
          <a:p>
            <a:pPr rtl="0"/>
            <a:r>
              <a:rPr lang="ko-kr"/>
              <a:t>© 2018, Amazon Web Services, Inc. or its Affiliates. All rights reserved.</a:t>
            </a:r>
          </a:p>
        </p:txBody>
      </p:sp>
      <p:sp>
        <p:nvSpPr>
          <p:cNvPr id="7" name="Slide Number Placeholder 6"/>
          <p:cNvSpPr>
            <a:spLocks noGrp="1"/>
          </p:cNvSpPr>
          <p:nvPr>
            <p:ph type="sldNum" sz="quarter" idx="5"/>
          </p:nvPr>
        </p:nvSpPr>
        <p:spPr>
          <a:xfrm>
            <a:off x="3815854" y="8755417"/>
            <a:ext cx="3169920" cy="481726"/>
          </a:xfrm>
          <a:prstGeom prst="rect">
            <a:avLst/>
          </a:prstGeom>
        </p:spPr>
        <p:txBody>
          <a:bodyPr vert="horz" lIns="96661" tIns="48331" rIns="96661" bIns="48331" rtlCol="0" anchor="b"/>
          <a:lstStyle>
            <a:lvl1pPr algn="r">
              <a:defRPr sz="800"/>
            </a:lvl1pPr>
          </a:lstStyle>
          <a:p>
            <a:pPr rtl="0"/>
            <a:fld id="{FE092397-0699-5249-96BB-FDA4CA85BF35}" type="slidenum">
              <a:rPr lang="en-US" smtClean="0"/>
              <a:pPr/>
              <a:t>‹#›</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docs.aws.amazon.com/AmazonRDS/latest/UserGuide/CHAP_SettingUp.html#CHAP_SettingUp.IAM" TargetMode="External"/><Relationship Id="rId2" Type="http://schemas.openxmlformats.org/officeDocument/2006/relationships/slide" Target="../slides/slide109.xml"/><Relationship Id="rId1" Type="http://schemas.openxmlformats.org/officeDocument/2006/relationships/notesMaster" Target="../notesMasters/notesMaster1.xml"/><Relationship Id="rId6" Type="http://schemas.openxmlformats.org/officeDocument/2006/relationships/hyperlink" Target="https://docs.aws.amazon.com/AmazonRDS/latest/UserGuide/Appendix.Oracle.Options.AdvSecurity.html" TargetMode="External"/><Relationship Id="rId5" Type="http://schemas.openxmlformats.org/officeDocument/2006/relationships/hyperlink" Target="https://docs.aws.amazon.com/AmazonRDS/latest/UserGuide/Appendix.Oracle.Options.NetworkEncryption.html" TargetMode="External"/><Relationship Id="rId4" Type="http://schemas.openxmlformats.org/officeDocument/2006/relationships/hyperlink" Target="http://docs.aws.amazon.com/AmazonRDS/latest/UserGuide/UsingWithRDS.SSL.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docs.aws.amazon.com/AmazonRDS/latest/UserGuide/Concepts.MultiAZ.html"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docs.aws.amazon.com/AmazonRDS/latest/UserGuide/CHAP_BestPractices.html"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docs.aws.amazon.com/amazondynamodb/latest/developerguide/HowItWorks.html"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docs.aws.amazon.com/amazondynamodb/latest/developerguide/HowItWorks.html"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docs.aws.amazon.com/amazondynamodb/latest/developerguide/Query.html"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aws.amazon.com/about-aws/global-infrastructur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docs.aws.amazon.com/elasticloadbalancing/latest/userguide/what-is-load-balancing.html" TargetMode="External"/><Relationship Id="rId2" Type="http://schemas.openxmlformats.org/officeDocument/2006/relationships/slide" Target="../slides/slide125.xml"/><Relationship Id="rId1" Type="http://schemas.openxmlformats.org/officeDocument/2006/relationships/notesMaster" Target="../notesMasters/notesMaster1.xml"/><Relationship Id="rId5" Type="http://schemas.openxmlformats.org/officeDocument/2006/relationships/hyperlink" Target="http://docs.aws.amazon.com/elasticloadbalancing/latest/APIReference/Welcome.html" TargetMode="External"/><Relationship Id="rId4" Type="http://schemas.openxmlformats.org/officeDocument/2006/relationships/hyperlink" Target="https://aws.amazon.com/tools/#SDKs" TargetMode="Externa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docs.aws.amazon.com/elasticloadbalancing/latest/classic/introduction.html"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docs.aws.amazon.com/elasticloadbalancing/latest/application/introduction.html"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docs.aws.amazon.com/elasticloadbalancing/latest/network/introduction.html"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aws.amazon.com/elasticloadbalancing/details/"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ws.amazon.com/about-aws/global-infrastructure/regional-product-services/"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docs.aws.amazon.com/AWSEC2/latest/UserGuide/using-regions-availability-zones.html" TargetMode="Externa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docs.aws.amazon.com/AmazonCloudWatch/latest/DeveloperGuide/AlarmThatSendsEmail.html" TargetMode="External"/><Relationship Id="rId2" Type="http://schemas.openxmlformats.org/officeDocument/2006/relationships/slide" Target="../slides/slide131.xml"/><Relationship Id="rId1" Type="http://schemas.openxmlformats.org/officeDocument/2006/relationships/notesMaster" Target="../notesMasters/notesMaster1.xml"/><Relationship Id="rId5" Type="http://schemas.openxmlformats.org/officeDocument/2006/relationships/hyperlink" Target="https://aws.amazon.com/blogs/aws/new-cloudwatch-events-track-and-respond-to-changes-to-your-aws-resources/" TargetMode="External"/><Relationship Id="rId4" Type="http://schemas.openxmlformats.org/officeDocument/2006/relationships/hyperlink" Target="https://aws.amazon.com/cloudwatch/details/#other-aws-resource-monitoring" TargetMode="Externa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docs.aws.amazon.com/AutoScaling/latest/DeveloperGuide/LaunchConfiguration.html"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docs.aws.amazon.com/AutoScaling/latest/DeveloperGuide/as-scale-based-on-demand.html" TargetMode="External"/><Relationship Id="rId2" Type="http://schemas.openxmlformats.org/officeDocument/2006/relationships/slide" Target="../slides/slide138.xml"/><Relationship Id="rId1" Type="http://schemas.openxmlformats.org/officeDocument/2006/relationships/notesMaster" Target="../notesMasters/notesMaster1.xml"/><Relationship Id="rId4" Type="http://schemas.openxmlformats.org/officeDocument/2006/relationships/hyperlink" Target="http://docs.aws.amazon.com/AutoScaling/latest/DeveloperGuide/policy_creating.html" TargetMode="Externa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docs.aws.amazon.com/AWSEC2/latest/UserGuide/Using_Tags.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docs.aws.amazon.com/AWSEC2/latest/UserGuide/AMIs.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tsologic.com/wp-content/uploads/2018/11/TSOLogic_Intel_Research_Final_2018-1.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docs.aws.amazon.com/AWSEC2/latest/UserGuide/AMIs.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ws.amazon.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docs.aws.amazon.com/AWSEC2/latest/WindowsGuide/instance-types.html"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aws.amazon.com/ec2/instance-types/" TargetMode="External"/><Relationship Id="rId4" Type="http://schemas.openxmlformats.org/officeDocument/2006/relationships/hyperlink" Target="http://docs.aws.amazon.com/AWSEC2/latest/UserGuide/instance-types.html"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docs.aws.amazon.com/AWSEC2/latest/UserGuide/ec2-instance-metadata.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docs.aws.amazon.com/AWSEC2/latest/UserGuide/user-data.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docs.aws.amazon.com/AWSEC2/latest/UserGuide/ec2-instance-metadata.html#instancedata-user-data-retrieva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aws.amazon.com/ec2/pricing/" TargetMode="External"/><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http://docs.aws.amazon.com/AmazonVPC/latest/UserGuide/dedicated-instance.html" TargetMode="External"/><Relationship Id="rId4" Type="http://schemas.openxmlformats.org/officeDocument/2006/relationships/hyperlink" Target="http://docs.aws.amazon.com/AWSEC2/latest/UserGuide/instance-purchasing-options.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ws.amazon.com/marketplace"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aws.amazon.com/quickstart/"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docs.aws.amazon.com/AmazonVPC/latest/UserGuide/vpn-connections.html"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aws.amazon.com/directconnect/resiliency-recommendation" TargetMode="External"/><Relationship Id="rId5" Type="http://schemas.openxmlformats.org/officeDocument/2006/relationships/hyperlink" Target="https://aws.amazon.com/directconnect" TargetMode="External"/><Relationship Id="rId4" Type="http://schemas.openxmlformats.org/officeDocument/2006/relationships/hyperlink" Target="http://docs.aws.amazon.com/AmazonVPC/latest/UserGuide/VPN_CloudHub.html"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aws.amazon.com/s3/"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aws.amazon.com/devpay/" TargetMode="External"/><Relationship Id="rId2" Type="http://schemas.openxmlformats.org/officeDocument/2006/relationships/slide" Target="../slides/slide50.xml"/><Relationship Id="rId1" Type="http://schemas.openxmlformats.org/officeDocument/2006/relationships/notesMaster" Target="../notesMasters/notesMaster1.xml"/><Relationship Id="rId5" Type="http://schemas.openxmlformats.org/officeDocument/2006/relationships/hyperlink" Target="http://docs.aws.amazon.com/AmazonS3/latest/dev/WebsiteHosting.html" TargetMode="External"/><Relationship Id="rId4" Type="http://schemas.openxmlformats.org/officeDocument/2006/relationships/hyperlink" Target="http://docs.aws.amazon.com/AmazonS3/latest/dev/S3TorrentPublish.html"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docs.aws.amazon.com/AmazonS3/latest/dev/UsingClientSideEncryption.html"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aws.amazon.com/s3/pricing/"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aws.amazon.com/solutions/case-studies/yelp/" TargetMode="Externa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calculator.s3.amazonaws.com/calc5.html"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aws.amazon.com/s3/pricing/" TargetMode="Externa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aws.amazon.com/glacier/pricin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docs.aws.amazon.com/AmazonS3/latest/dev/storage-class-intro.html"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aws.amazon.com/s3/storage-classes/"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aws.amazon.com/AWSEC2/latest/UserGuide/EBSVolumeTypes.html"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aws.amazon.com/AWSEC2/latest/UserGuide/EBSVolumeTypes.html"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aws.amazon.com/solutions/case-studies/dropcam/"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calculator.s3.amazonaws.com/index.html"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aws.amazon.com/AWSEC2/latest/UserGuide/InstanceStorage.html"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docs.aws.amazon.com/AWSEC2/latest/UserGuide/ec2-instance-lifecycle.html"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aws.amazon.com/premiumsupport/" TargetMode="External"/><Relationship Id="rId2" Type="http://schemas.openxmlformats.org/officeDocument/2006/relationships/slide" Target="../slides/slide74.xml"/><Relationship Id="rId1" Type="http://schemas.openxmlformats.org/officeDocument/2006/relationships/notesMaster" Target="../notesMasters/notesMaster1.xml"/><Relationship Id="rId5" Type="http://schemas.openxmlformats.org/officeDocument/2006/relationships/hyperlink" Target="https://d0.awsstatic.com/whitepapers/aws-security-whitepaper.pdf" TargetMode="External"/><Relationship Id="rId4" Type="http://schemas.openxmlformats.org/officeDocument/2006/relationships/hyperlink" Target="http://d0.awsstatic.com/whitepapers/Security/Intro_to_AWS_Security.pdf"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aws.amazon.com/vpc/"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docs.aws.amazon.com/IAM/latest/UserGuide/reference_aws-services-that-work-with-iam.html"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docs.aws.amazon.com/IAM/latest/UserGuide/console.html"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docs.aws.amazon.com/cli/latest/userguide/cli-chap-welcome.html"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docs.aws.amazon.com/IAM/latest/UserGuide/id_groups.html"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awspolicygen.s3.amazonaws.com/policygen.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6" Type="http://schemas.openxmlformats.org/officeDocument/2006/relationships/hyperlink" Target="http://docs.aws.amazon.com/IAM/latest/UserGuide/reference_policies_elements.html" TargetMode="External"/><Relationship Id="rId5" Type="http://schemas.openxmlformats.org/officeDocument/2006/relationships/hyperlink" Target="http://docs.aws.amazon.com/IAM/latest/UserGuide/access_policies.html" TargetMode="External"/><Relationship Id="rId4" Type="http://schemas.openxmlformats.org/officeDocument/2006/relationships/hyperlink" Target="https://policysim.aws.amazon.com/home/index.jsp"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docs.aws.amazon.com/IAM/latest/UserGuide/id_roles.html"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docs.aws.amazon.com/IAM/latest/UserGuide/id_roles.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docs.aws.amazon.com/IAM/latest/UserGuide/id_roles_use_switch-role-ec2_instance-profiles.html" TargetMode="External"/><Relationship Id="rId2" Type="http://schemas.openxmlformats.org/officeDocument/2006/relationships/slide" Target="../slides/slide89.xml"/><Relationship Id="rId1" Type="http://schemas.openxmlformats.org/officeDocument/2006/relationships/notesMaster" Target="../notesMasters/notesMaster1.xml"/><Relationship Id="rId4" Type="http://schemas.openxmlformats.org/officeDocument/2006/relationships/hyperlink" Target="http://docs.aws.amazon.com/AWSEC2/latest/UserGuide/iam-roles-for-amazon-ec2.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docs.aws.amazon.com/AWSEC2/latest/UserGuide/iam-roles-for-amazon-ec2.html#instance-metadata-security-credential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docs.aws.amazon.com/IAM/latest/UserGuide/id_roles_create_for-user.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docs.aws.amazon.com/IAM/latest/UserGuide/id_credentials_temp.html"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docs.aws.amazon.com/IAM/latest/UserGuide/best-practices.html"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457133" rtl="0">
              <a:spcAft>
                <a:spcPts val="600"/>
              </a:spcAft>
              <a:defRPr/>
            </a:pPr>
            <a:r>
              <a:rPr lang="ko-kr" sz="1200"/>
              <a:t>모듈 1에는 </a:t>
            </a:r>
            <a:r>
              <a:rPr lang="ko-kr" sz="1200">
                <a:solidFill>
                  <a:srgbClr val="000000"/>
                </a:solidFill>
              </a:rPr>
              <a:t>Amazon Web Services</a:t>
            </a:r>
            <a:r>
              <a:rPr lang="ko-kr" sz="1200"/>
              <a:t>(AWS)의 역사 및 기본 요소를 설명하고, AWS Management Console의 사용법을 알아봅니다. AWS Management Console은 AWS에 액세스하는 데 사용하는 GUI(그래픽 </a:t>
            </a:r>
            <a:r>
              <a:rPr lang="ko-kr" sz="1200">
                <a:solidFill>
                  <a:srgbClr val="000000"/>
                </a:solidFill>
              </a:rPr>
              <a:t>사용자</a:t>
            </a:r>
            <a:r>
              <a:rPr lang="ko-kr" sz="1200"/>
              <a:t> 인터페이스)입니다.  AWS는 또한 명령줄 인터페이스(AWS </a:t>
            </a:r>
            <a:r>
              <a:rPr lang="ko-kr" sz="1200">
                <a:solidFill>
                  <a:srgbClr val="000000"/>
                </a:solidFill>
              </a:rPr>
              <a:t>CLI</a:t>
            </a:r>
            <a:r>
              <a:rPr lang="ko-kr" sz="1200"/>
              <a:t>)와 소프트웨어 개발 키트(SDK)를 사용하여 액세스할 수 있습니다.  이 수업에서는 AWS 글로벌 인프라와 AWS에서 배포할 때의 기본 원칙을 살펴봅니다.</a:t>
            </a:r>
          </a:p>
          <a:p>
            <a:pPr defTabSz="457133" rtl="0">
              <a:spcAft>
                <a:spcPts val="600"/>
              </a:spcAft>
              <a:defRPr/>
            </a:pPr>
            <a:r>
              <a:rPr lang="ko-kr" sz="1200"/>
              <a:t>이 수업을 완료하면</a:t>
            </a:r>
            <a:r>
              <a:rPr lang="ko-kr" sz="1200">
                <a:solidFill>
                  <a:srgbClr val="000000"/>
                </a:solidFill>
              </a:rPr>
              <a:t> 다음을</a:t>
            </a:r>
            <a:r>
              <a:rPr lang="ko-kr" sz="1200"/>
              <a:t> 수행할 수 있습니다.</a:t>
            </a:r>
          </a:p>
          <a:p>
            <a:pPr marL="171425" indent="-171425" rtl="0">
              <a:spcAft>
                <a:spcPts val="600"/>
              </a:spcAft>
              <a:buFont typeface="Arial" panose="020B0604020202020204" pitchFamily="34" charset="0"/>
              <a:buChar char="•"/>
            </a:pPr>
            <a:r>
              <a:rPr lang="ko-kr" sz="1200"/>
              <a:t>AWS의 역사 이해</a:t>
            </a:r>
          </a:p>
          <a:p>
            <a:pPr marL="171425" indent="-171425" rtl="0">
              <a:spcAft>
                <a:spcPts val="600"/>
              </a:spcAft>
              <a:buFont typeface="Arial" panose="020B0604020202020204" pitchFamily="34" charset="0"/>
              <a:buChar char="•"/>
            </a:pPr>
            <a:r>
              <a:rPr lang="ko-kr" sz="1200"/>
              <a:t>AWS 글로벌 인프라 이해</a:t>
            </a:r>
          </a:p>
          <a:p>
            <a:pPr marL="171425" indent="-171425" rtl="0">
              <a:spcAft>
                <a:spcPts val="600"/>
              </a:spcAft>
              <a:buFont typeface="Arial" panose="020B0604020202020204" pitchFamily="34" charset="0"/>
              <a:buChar char="•"/>
            </a:pPr>
            <a:r>
              <a:rPr lang="ko-kr" sz="1200"/>
              <a:t>AWS Management Console의 사용법 이해</a:t>
            </a:r>
          </a:p>
          <a:p>
            <a:pPr rtl="0"/>
            <a:endParaRPr lang="en-US" sz="1200" dirty="0"/>
          </a:p>
        </p:txBody>
      </p:sp>
    </p:spTree>
    <p:extLst>
      <p:ext uri="{BB962C8B-B14F-4D97-AF65-F5344CB8AC3E}">
        <p14:creationId xmlns:p14="http://schemas.microsoft.com/office/powerpoint/2010/main" val="1564549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이 슬라이드는 AWS 플랫폼 서비스가 어떻게 분류되는지 보여줍니다.</a:t>
            </a:r>
          </a:p>
        </p:txBody>
      </p:sp>
    </p:spTree>
    <p:extLst>
      <p:ext uri="{BB962C8B-B14F-4D97-AF65-F5344CB8AC3E}">
        <p14:creationId xmlns:p14="http://schemas.microsoft.com/office/powerpoint/2010/main" val="280194610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다음과 같은 기본 AWS 데이터베이스 서비스의 개념을 이해:</a:t>
            </a:r>
          </a:p>
          <a:p>
            <a:pPr marL="171425" indent="-171425" rtl="0">
              <a:spcAft>
                <a:spcPts val="600"/>
              </a:spcAft>
              <a:buFont typeface="Arial" panose="020B0604020202020204" pitchFamily="34" charset="0"/>
              <a:buChar char="•"/>
            </a:pPr>
            <a:r>
              <a:rPr lang="ko-kr">
                <a:solidFill>
                  <a:srgbClr val="000000"/>
                </a:solidFill>
              </a:rPr>
              <a:t>Amazon Relational Database Service</a:t>
            </a:r>
            <a:r>
              <a:rPr lang="ko-kr"/>
              <a:t> (</a:t>
            </a:r>
            <a:r>
              <a:rPr lang="ko-kr">
                <a:solidFill>
                  <a:srgbClr val="000000"/>
                </a:solidFill>
              </a:rPr>
              <a:t>Amazon RDS</a:t>
            </a:r>
            <a:r>
              <a:rPr lang="ko-kr"/>
              <a:t>)</a:t>
            </a:r>
            <a:endParaRPr lang="en-US" dirty="0"/>
          </a:p>
          <a:p>
            <a:pPr marL="628558" lvl="1" indent="-171425" rtl="0">
              <a:spcAft>
                <a:spcPts val="600"/>
              </a:spcAft>
              <a:buFont typeface="Arial" panose="020B0604020202020204" pitchFamily="34" charset="0"/>
              <a:buChar char="•"/>
            </a:pPr>
            <a:r>
              <a:rPr lang="ko-kr"/>
              <a:t>DB 인스턴스</a:t>
            </a:r>
          </a:p>
          <a:p>
            <a:pPr marL="628558" lvl="1" indent="-171425" rtl="0">
              <a:spcAft>
                <a:spcPts val="600"/>
              </a:spcAft>
              <a:buFont typeface="Arial" panose="020B0604020202020204" pitchFamily="34" charset="0"/>
              <a:buChar char="•"/>
            </a:pPr>
            <a:r>
              <a:rPr lang="ko-kr"/>
              <a:t>보안 그룹</a:t>
            </a:r>
          </a:p>
          <a:p>
            <a:pPr marL="628558" lvl="1" indent="-171425" rtl="0">
              <a:spcAft>
                <a:spcPts val="600"/>
              </a:spcAft>
              <a:buFont typeface="Arial" panose="020B0604020202020204" pitchFamily="34" charset="0"/>
              <a:buChar char="•"/>
            </a:pPr>
            <a:r>
              <a:rPr lang="ko-kr">
                <a:solidFill>
                  <a:srgbClr val="000000"/>
                </a:solidFill>
              </a:rPr>
              <a:t>RDS</a:t>
            </a:r>
            <a:r>
              <a:rPr lang="ko-kr"/>
              <a:t> 인터페이스</a:t>
            </a:r>
            <a:endParaRPr lang="en-US" dirty="0"/>
          </a:p>
          <a:p>
            <a:pPr marL="171425" indent="-171425" rtl="0">
              <a:spcAft>
                <a:spcPts val="600"/>
              </a:spcAft>
              <a:buFont typeface="Arial" panose="020B0604020202020204" pitchFamily="34" charset="0"/>
              <a:buChar char="•"/>
            </a:pPr>
            <a:r>
              <a:rPr lang="ko-kr"/>
              <a:t>Amazon DynamoDB</a:t>
            </a:r>
          </a:p>
          <a:p>
            <a:pPr marL="628558" lvl="1" indent="-171425" rtl="0">
              <a:spcAft>
                <a:spcPts val="600"/>
              </a:spcAft>
              <a:buFont typeface="Arial" panose="020B0604020202020204" pitchFamily="34" charset="0"/>
              <a:buChar char="•"/>
            </a:pPr>
            <a:r>
              <a:rPr lang="ko-kr">
                <a:solidFill>
                  <a:srgbClr val="000000"/>
                </a:solidFill>
              </a:rPr>
              <a:t>Amazon DynamoDB</a:t>
            </a:r>
            <a:r>
              <a:rPr lang="ko-kr"/>
              <a:t> 데이터 모델</a:t>
            </a:r>
          </a:p>
          <a:p>
            <a:pPr marL="628558" lvl="1" indent="-171425" rtl="0">
              <a:spcAft>
                <a:spcPts val="600"/>
              </a:spcAft>
              <a:buFont typeface="Arial" panose="020B0604020202020204" pitchFamily="34" charset="0"/>
              <a:buChar char="•"/>
            </a:pPr>
            <a:r>
              <a:rPr lang="ko-kr"/>
              <a:t>지원되는 작업</a:t>
            </a:r>
          </a:p>
          <a:p>
            <a:pPr marL="628558" lvl="1" indent="-171425" rtl="0">
              <a:spcAft>
                <a:spcPts val="600"/>
              </a:spcAft>
              <a:buFont typeface="Arial" panose="020B0604020202020204" pitchFamily="34" charset="0"/>
              <a:buChar char="•"/>
            </a:pPr>
            <a:r>
              <a:rPr lang="ko-kr"/>
              <a:t>프로비저닝된 처리량</a:t>
            </a:r>
          </a:p>
          <a:p>
            <a:pPr marL="628558" lvl="1" indent="-171425" rtl="0">
              <a:spcAft>
                <a:spcPts val="600"/>
              </a:spcAft>
              <a:buFont typeface="Arial" panose="020B0604020202020204" pitchFamily="34" charset="0"/>
              <a:buChar char="•"/>
            </a:pPr>
            <a:r>
              <a:rPr lang="ko-kr"/>
              <a:t>DynamoDB</a:t>
            </a:r>
            <a:r>
              <a:rPr lang="ko-kr">
                <a:solidFill>
                  <a:srgbClr val="000000"/>
                </a:solidFill>
              </a:rPr>
              <a:t> 액세스하기</a:t>
            </a:r>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6951642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latin typeface="+mn-lt"/>
              </a:rPr>
              <a:t>SQL 데이터베이스는 데이터를 행과 열에 저장합니다. 행은 하나의 항목에 대한 모든 정보를 포함하고, 열은 데이터 요소를 분리하는 속성을 포함합니다. SQL 데이터베이스 스키마는 고정되어 있으며, 열은 데이터 입력 전에 잠겨 있어야 합니다. 데이터베이스가 전체적으로 변경되고 오프라인인 경우, 스키마를 수정할 수 있습니다. SQL 데이터베이스의 데이터는 복잡한 쿼리가 가능한 SQL(Structure Query Language)을 사용하여 쿼리합니다. SQL 데이터베이스는 하드웨어 성능을 높이는 방법으로 수직적으로 확장합니다.  </a:t>
            </a:r>
          </a:p>
          <a:p>
            <a:pPr rtl="0">
              <a:spcAft>
                <a:spcPts val="600"/>
              </a:spcAft>
            </a:pPr>
            <a:r>
              <a:rPr lang="ko-kr">
                <a:latin typeface="+mn-lt"/>
              </a:rPr>
              <a:t>NoSQL 데이터베이스는 키 값 페어, 문서 및 그래프를 비롯한 다양한 스토리지 모델 중 하나를 사용하여 데이터를 저장합니다. NoSQL 스키마는 동적이며, 정보를 신속하게 추가할 수 있습니다. 각 '행'은 각 '열'에 대한 데이터를 포함할 필요가 없습니다. NoSQL 데이터베이스의 데이터는 문서 수집에 집중하여 쿼리합니다. NoSQL 데이터베이스는 서버를 추가하는 방법으로 수평적으로 확장합니다.</a:t>
            </a:r>
            <a:endParaRPr lang="en-US" dirty="0">
              <a:latin typeface="+mn-lt"/>
            </a:endParaRPr>
          </a:p>
        </p:txBody>
      </p:sp>
    </p:spTree>
    <p:extLst>
      <p:ext uri="{BB962C8B-B14F-4D97-AF65-F5344CB8AC3E}">
        <p14:creationId xmlns:p14="http://schemas.microsoft.com/office/powerpoint/2010/main" val="16457420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데이터베이스 유형을 고려할 때 하나로 모든 요건을 충족하는 데이터베이스는 없다는 것을 기억하시기 바랍니다. 데이터 형식, 데이터 크기, 쿼리 빈도, 데이터가 얼마나 빨리 필요한지, 데이터를 얼마나 오래 유지해야 하는지 등 데이터 요구 사항을 고려해야 합니다. </a:t>
            </a:r>
            <a:endParaRPr lang="en-US" dirty="0"/>
          </a:p>
        </p:txBody>
      </p:sp>
    </p:spTree>
    <p:extLst>
      <p:ext uri="{BB962C8B-B14F-4D97-AF65-F5344CB8AC3E}">
        <p14:creationId xmlns:p14="http://schemas.microsoft.com/office/powerpoint/2010/main" val="19017434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457133" rtl="0">
              <a:spcAft>
                <a:spcPts val="600"/>
              </a:spcAft>
              <a:defRPr/>
            </a:pPr>
            <a:r>
              <a:rPr lang="ko-kr" b="0">
                <a:solidFill>
                  <a:srgbClr val="000000"/>
                </a:solidFill>
              </a:rPr>
              <a:t>이 슬라이드는 AWS가 제공하는 데이터베이스 서비스를 보여줍니다.</a:t>
            </a:r>
            <a:endParaRPr lang="en-US" b="0" dirty="0"/>
          </a:p>
        </p:txBody>
      </p:sp>
    </p:spTree>
    <p:extLst>
      <p:ext uri="{BB962C8B-B14F-4D97-AF65-F5344CB8AC3E}">
        <p14:creationId xmlns:p14="http://schemas.microsoft.com/office/powerpoint/2010/main" val="7900850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dirty="0"/>
              <a:t>Amazon RDS를 사용하면 친숙한 MySQL, MariaDB, Microsoft SQL Server, Oracle 또는 PostgreSQL 데이터베이스의 전체 기능에 액세스할 수 있습니다. MySQL용 Amazon RDS는 다중 AZ 배포와 읽기 전용 복제본이라는 서로 다르지만 상호 보완적인 두 가지 복제 기능을 제공합니다. 이 기능들을 함께 사용하면 데이터베이스 가용성이 향상되고, 예기치 않은 장애에 대비해 데이터베이스의 최신 변경 사항을 보호할 수 있습니다. 또한, 단일 DB 인스턴스의 용량을 한도 이상으로 확장해 읽기 중심의 데이터베이스 워크로드도 원활히 처리할 수 있습니다.</a:t>
            </a:r>
            <a:endParaRPr lang="en-US" dirty="0"/>
          </a:p>
          <a:p>
            <a:pPr rtl="0">
              <a:spcAft>
                <a:spcPts val="600"/>
              </a:spcAft>
            </a:pPr>
            <a:r>
              <a:rPr lang="ko-kr" dirty="0"/>
              <a:t>Amazon Aurora는 Amazon RDS의 일부인 MySQL 호환 관계형 데이터베이스 엔진입니다.</a:t>
            </a:r>
          </a:p>
          <a:p>
            <a:pPr rtl="0">
              <a:spcAft>
                <a:spcPts val="600"/>
              </a:spcAft>
            </a:pPr>
            <a:endParaRPr lang="en-US" baseline="0" dirty="0"/>
          </a:p>
          <a:p>
            <a:pPr marL="0" marR="0" lvl="0" indent="0" algn="l" defTabSz="914400" rtl="0" eaLnBrk="1" fontAlgn="auto" latinLnBrk="0" hangingPunct="1">
              <a:lnSpc>
                <a:spcPct val="100000"/>
              </a:lnSpc>
              <a:spcBef>
                <a:spcPts val="0"/>
              </a:spcBef>
              <a:spcAft>
                <a:spcPts val="600"/>
              </a:spcAft>
              <a:buClrTx/>
              <a:buSzTx/>
              <a:buFontTx/>
              <a:buNone/>
              <a:tabLst/>
              <a:defRPr/>
            </a:pPr>
            <a:r>
              <a:rPr lang="ko-kr" sz="1200" b="0" i="0" u="none" strike="noStrike" kern="1200" dirty="0">
                <a:solidFill>
                  <a:schemeClr val="tx1"/>
                </a:solidFill>
                <a:latin typeface="+mn-lt"/>
                <a:ea typeface="+mn-ea"/>
                <a:cs typeface="+mn-cs"/>
              </a:rPr>
              <a:t>Relational Database </a:t>
            </a:r>
            <a:r>
              <a:rPr lang="ko-kr" sz="1200" b="0" i="0" strike="noStrike" kern="1200" dirty="0">
                <a:solidFill>
                  <a:srgbClr val="000000"/>
                </a:solidFill>
                <a:latin typeface="+mn-lt"/>
                <a:ea typeface="+mn-ea"/>
                <a:cs typeface="+mn-cs"/>
              </a:rPr>
              <a:t>Service</a:t>
            </a:r>
            <a:r>
              <a:rPr lang="ko-kr" sz="1200" b="0" i="0" u="none" strike="noStrike" kern="1200" dirty="0">
                <a:solidFill>
                  <a:schemeClr val="tx1"/>
                </a:solidFill>
                <a:latin typeface="+mn-lt"/>
                <a:ea typeface="+mn-ea"/>
                <a:cs typeface="+mn-cs"/>
              </a:rPr>
              <a:t> (</a:t>
            </a:r>
            <a:r>
              <a:rPr lang="ko-kr" sz="1200" b="0" i="0" strike="noStrike" kern="1200" dirty="0">
                <a:solidFill>
                  <a:srgbClr val="000000"/>
                </a:solidFill>
                <a:latin typeface="+mn-lt"/>
                <a:ea typeface="+mn-ea"/>
                <a:cs typeface="+mn-cs"/>
              </a:rPr>
              <a:t>RDS</a:t>
            </a:r>
            <a:r>
              <a:rPr lang="ko-kr" sz="1200" b="0" i="0" u="none" strike="noStrike" kern="1200" dirty="0">
                <a:solidFill>
                  <a:schemeClr val="tx1"/>
                </a:solidFill>
                <a:latin typeface="+mn-lt"/>
                <a:ea typeface="+mn-ea"/>
                <a:cs typeface="+mn-cs"/>
              </a:rPr>
              <a:t>) on VMware를 사용하면 고객이 Amazon RDS 기술을 사용하여 온프레미스 및 하이브리드 환경에 관리형 데이터베이스를 배포할 수 있습니다. 	</a:t>
            </a:r>
          </a:p>
          <a:p>
            <a:pPr rtl="0">
              <a:spcAft>
                <a:spcPts val="600"/>
              </a:spcAft>
            </a:pPr>
            <a:endParaRPr lang="en-US" dirty="0"/>
          </a:p>
        </p:txBody>
      </p:sp>
    </p:spTree>
    <p:extLst>
      <p:ext uri="{BB962C8B-B14F-4D97-AF65-F5344CB8AC3E}">
        <p14:creationId xmlns:p14="http://schemas.microsoft.com/office/powerpoint/2010/main" val="21650743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solidFill>
                  <a:prstClr val="black"/>
                </a:solidFill>
                <a:cs typeface="Arial"/>
              </a:rPr>
              <a:t>Amazon RDS는 클라우드에서 관계형 데이터베이스를 손쉽게 설치, 운영 및 확장할 수 있게 해주는 웹 서비스입니다. 시간 소모적인 데이터베이스 관리 작업을 관리하는 한편, 효율적인 비용으로 크기 조정이 가능한 용량을 제공하므로 고객은 애플리케이션과 비즈니스에 좀 더 집중할 수 있습니다. Amazon RDS를 사용하면 MySQL, </a:t>
            </a:r>
            <a:r>
              <a:rPr lang="ko-kr"/>
              <a:t>Oracle, SQL Server 또는 Amazon Aurora 데이터베이스 엔진의 전체 기능에 액세스할 수 있습니다. 따라서 기존 데이터베이스에서 이미 사용하고 있는 코드, 애플리케이션 및 도구를 Amazon RDS에서 사용할 수 있습니다. Amazon RDS는 자동으로 데이터베이스 소프트웨어를 패치하고 데이터베이스를 백업하므로, 고객이 정의한 보존 기간 동안 백업을 저장할 수 있고 특정 시점으로 복구가 지원됩니다. 단일 API 호출을 통해 관계형 데이터베이스 인스턴스와 관련된 컴퓨팅 리소스나 스토리지 용량을 유연하게 확장할 수 있는 이점을 활용할 수 있습니다.</a:t>
            </a:r>
            <a:endParaRPr lang="en-US" dirty="0">
              <a:latin typeface="Calibri" charset="0"/>
            </a:endParaRPr>
          </a:p>
        </p:txBody>
      </p:sp>
    </p:spTree>
    <p:extLst>
      <p:ext uri="{BB962C8B-B14F-4D97-AF65-F5344CB8AC3E}">
        <p14:creationId xmlns:p14="http://schemas.microsoft.com/office/powerpoint/2010/main" val="323005794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457133" rtl="0">
              <a:spcAft>
                <a:spcPts val="600"/>
              </a:spcAft>
              <a:defRPr/>
            </a:pPr>
            <a:r>
              <a:rPr lang="ko-kr"/>
              <a:t>Amazon RDS의 기본 빌딩 블록은 DB 인스턴스입니다. DB 인스턴스는 클라우드에 있는 격리된 데이터베이스 환경입니다. DB 인스턴스에는 사용자가 만든 여러 데이터베이스가 포함될 수 있으며, 독립 실행형 데이터베이스 인스턴스에 사용하는 것과 동일한 도구 및 애플리케이션을 사용해 액세스할 수 있습니다. AWS Management Console, </a:t>
            </a:r>
            <a:r>
              <a:rPr lang="ko-kr">
                <a:solidFill>
                  <a:srgbClr val="000000"/>
                </a:solidFill>
              </a:rPr>
              <a:t>AWS CLI</a:t>
            </a:r>
            <a:r>
              <a:rPr lang="ko-kr"/>
              <a:t>, 또는 Amazon RDS API를 사용하여 DB 인스턴스를 만들고 수정할 수 있습니다.</a:t>
            </a:r>
          </a:p>
        </p:txBody>
      </p:sp>
    </p:spTree>
    <p:extLst>
      <p:ext uri="{BB962C8B-B14F-4D97-AF65-F5344CB8AC3E}">
        <p14:creationId xmlns:p14="http://schemas.microsoft.com/office/powerpoint/2010/main" val="1661030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dirty="0"/>
              <a:t>DB 인스턴스의 자동 백업을 활성화하면 </a:t>
            </a:r>
            <a:r>
              <a:rPr lang="ko-kr" dirty="0" err="1"/>
              <a:t>Amazon</a:t>
            </a:r>
            <a:r>
              <a:rPr lang="ko-kr" dirty="0"/>
              <a:t> </a:t>
            </a:r>
            <a:r>
              <a:rPr lang="ko-kr" dirty="0" err="1"/>
              <a:t>RDS가</a:t>
            </a:r>
            <a:r>
              <a:rPr lang="ko-kr" dirty="0"/>
              <a:t> 매일 자동으로 데이터에 대한 완전한 스냅샷을 만들고(기본 백업 기간 내에), 트랜잭션 로그를 캡처(DB 인스턴스를 업데이트할 때)합니다. 특정 시점으로 복구를 시작할 때, DB 인스턴스를 사용자가 요청한 특정 시점으로 복구하기 위해 가장 적합한 일일 백업에 트랜잭션 로그가 적용됩니다. </a:t>
            </a:r>
            <a:r>
              <a:rPr lang="ko-kr" dirty="0" err="1">
                <a:solidFill>
                  <a:srgbClr val="000000"/>
                </a:solidFill>
              </a:rPr>
              <a:t>Amazon</a:t>
            </a:r>
            <a:r>
              <a:rPr lang="ko-kr" dirty="0">
                <a:solidFill>
                  <a:srgbClr val="000000"/>
                </a:solidFill>
              </a:rPr>
              <a:t> </a:t>
            </a:r>
            <a:r>
              <a:rPr lang="ko-kr" dirty="0" err="1">
                <a:solidFill>
                  <a:srgbClr val="000000"/>
                </a:solidFill>
              </a:rPr>
              <a:t>RDS는</a:t>
            </a:r>
            <a:r>
              <a:rPr lang="ko-kr" dirty="0">
                <a:solidFill>
                  <a:srgbClr val="000000"/>
                </a:solidFill>
              </a:rPr>
              <a:t> </a:t>
            </a:r>
            <a:r>
              <a:rPr lang="ko-kr" dirty="0"/>
              <a:t>보존 </a:t>
            </a:r>
            <a:r>
              <a:rPr lang="ko-kr" i="0" dirty="0"/>
              <a:t>기간이라고 부르는 사용자가 지정한 일정 기간 동안 </a:t>
            </a:r>
            <a:r>
              <a:rPr lang="ko-kr" i="1" dirty="0"/>
              <a:t>DB </a:t>
            </a:r>
            <a:r>
              <a:rPr lang="ko-kr" i="0" dirty="0"/>
              <a:t>인스턴스의 백업을 보관합니다. 보존 기관은 기본적으로 </a:t>
            </a:r>
            <a:r>
              <a:rPr lang="ko-kr" i="1" dirty="0"/>
              <a:t>1</a:t>
            </a:r>
            <a:r>
              <a:rPr lang="ko-kr" i="0" dirty="0"/>
              <a:t>일이지만 최대 </a:t>
            </a:r>
            <a:r>
              <a:rPr lang="ko-kr" i="1" dirty="0"/>
              <a:t>35</a:t>
            </a:r>
            <a:r>
              <a:rPr lang="ko-kr" i="0" dirty="0"/>
              <a:t>일까지 설정할 수 있습니다.</a:t>
            </a:r>
            <a:endParaRPr lang="en-US" i="0" dirty="0"/>
          </a:p>
          <a:p>
            <a:pPr rtl="0">
              <a:spcAft>
                <a:spcPts val="600"/>
              </a:spcAft>
            </a:pPr>
            <a:r>
              <a:rPr lang="ko-kr" dirty="0"/>
              <a:t>수동 데이터베이스 스냅샷은 사용자가 시작하며, 원하는 빈도로 DB 인스턴스를 일관되게 백업한 다음, 언제든지 그 상태로 복원할 수 있습니다. DB 스냅샷은 AWS Management </a:t>
            </a:r>
            <a:r>
              <a:rPr lang="ko-kr" dirty="0" err="1"/>
              <a:t>Console</a:t>
            </a:r>
            <a:r>
              <a:rPr lang="ko-kr" dirty="0"/>
              <a:t> 또는 </a:t>
            </a:r>
            <a:r>
              <a:rPr lang="ko-kr" dirty="0" err="1"/>
              <a:t>CreateDBSnapshot</a:t>
            </a:r>
            <a:r>
              <a:rPr lang="ko-kr" dirty="0"/>
              <a:t> </a:t>
            </a:r>
            <a:r>
              <a:rPr lang="ko-kr" dirty="0" err="1"/>
              <a:t>API로</a:t>
            </a:r>
            <a:r>
              <a:rPr lang="ko-kr" dirty="0"/>
              <a:t> 생성할 수 있으며, </a:t>
            </a:r>
            <a:r>
              <a:rPr lang="ko-kr" dirty="0" err="1"/>
              <a:t>Console</a:t>
            </a:r>
            <a:r>
              <a:rPr lang="ko-kr" dirty="0"/>
              <a:t> 또는 </a:t>
            </a:r>
            <a:r>
              <a:rPr lang="ko-kr" dirty="0" err="1"/>
              <a:t>DeleteDBSnapshot</a:t>
            </a:r>
            <a:r>
              <a:rPr lang="ko-kr" dirty="0"/>
              <a:t> </a:t>
            </a:r>
            <a:r>
              <a:rPr lang="ko-kr" dirty="0" err="1"/>
              <a:t>API에서</a:t>
            </a:r>
            <a:r>
              <a:rPr lang="ko-kr" dirty="0"/>
              <a:t> 명시적으로 삭제할 때까지 유지됩니다.</a:t>
            </a:r>
          </a:p>
          <a:p>
            <a:pPr rtl="0">
              <a:spcAft>
                <a:spcPts val="600"/>
              </a:spcAft>
            </a:pPr>
            <a:r>
              <a:rPr lang="ko-kr" dirty="0"/>
              <a:t>수동 데이터베이스 스냅샷은 </a:t>
            </a:r>
            <a:r>
              <a:rPr lang="ko-kr" dirty="0" err="1">
                <a:solidFill>
                  <a:srgbClr val="000000"/>
                </a:solidFill>
              </a:rPr>
              <a:t>Amazon</a:t>
            </a:r>
            <a:r>
              <a:rPr lang="ko-kr" dirty="0">
                <a:solidFill>
                  <a:srgbClr val="000000"/>
                </a:solidFill>
              </a:rPr>
              <a:t> </a:t>
            </a:r>
            <a:r>
              <a:rPr lang="ko-kr" dirty="0" err="1">
                <a:solidFill>
                  <a:srgbClr val="000000"/>
                </a:solidFill>
              </a:rPr>
              <a:t>Simple</a:t>
            </a:r>
            <a:r>
              <a:rPr lang="ko-kr" dirty="0">
                <a:solidFill>
                  <a:srgbClr val="000000"/>
                </a:solidFill>
              </a:rPr>
              <a:t> </a:t>
            </a:r>
            <a:r>
              <a:rPr lang="ko-kr" dirty="0" err="1">
                <a:solidFill>
                  <a:srgbClr val="000000"/>
                </a:solidFill>
              </a:rPr>
              <a:t>Storage</a:t>
            </a:r>
            <a:r>
              <a:rPr lang="ko-kr" dirty="0">
                <a:solidFill>
                  <a:srgbClr val="000000"/>
                </a:solidFill>
              </a:rPr>
              <a:t> Service</a:t>
            </a:r>
            <a:r>
              <a:rPr lang="ko-kr" dirty="0"/>
              <a:t> (</a:t>
            </a:r>
            <a:r>
              <a:rPr lang="ko-kr" dirty="0" err="1"/>
              <a:t>Amazon</a:t>
            </a:r>
            <a:r>
              <a:rPr lang="ko-kr" dirty="0"/>
              <a:t> S3)에 보관됩니다. 활성 DB 인스턴스에 사용되는 데이터베이스 스토리지의 최대 100%까지는 백업 스토리지에 대해 추가 비용이 청구되지 않습니다.</a:t>
            </a:r>
          </a:p>
        </p:txBody>
      </p:sp>
    </p:spTree>
    <p:extLst>
      <p:ext uri="{BB962C8B-B14F-4D97-AF65-F5344CB8AC3E}">
        <p14:creationId xmlns:p14="http://schemas.microsoft.com/office/powerpoint/2010/main" val="311355058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교차 리전 스냅샷 사본은 모든 Amazon RDS 엔진에서 사용할 수 있습니다. 모든 크기의 스냅샷을 복사할 수 있습니다. 사본은 모든 퍼블릭 AWS 리전 간에 이동될 수 있으며, 전송을 하나 이상 실행하여 같은 스냅샷을 여러 리전으로 동시에 복사할 수 있습니다. 복사 작업 자체에는 비용이 부과되지 않으며, 소스 리전에서 송신되는 데이터와 대상 리전의 데이터 스토리지에 대해서만 비용을 지불합니다.</a:t>
            </a:r>
          </a:p>
        </p:txBody>
      </p:sp>
    </p:spTree>
    <p:extLst>
      <p:ext uri="{BB962C8B-B14F-4D97-AF65-F5344CB8AC3E}">
        <p14:creationId xmlns:p14="http://schemas.microsoft.com/office/powerpoint/2010/main" val="34211835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852159" cy="3821427"/>
          </a:xfrm>
        </p:spPr>
        <p:txBody>
          <a:bodyPr rtlCol="0"/>
          <a:lstStyle/>
          <a:p>
            <a:pPr rtl="0">
              <a:spcAft>
                <a:spcPts val="600"/>
              </a:spcAft>
            </a:pPr>
            <a:r>
              <a:rPr lang="ko-kr" dirty="0"/>
              <a:t>DB 인스턴스에서 Amazon RDS 리소스 및 데이터베이스에 대한 액세스를 관리할 수 있습니다. 액세스 관리 방법은 사용자가 Amazon RDS를 사용하여 수행해야 하는 작업 유형에 따라 다릅니다.</a:t>
            </a:r>
          </a:p>
          <a:p>
            <a:pPr marL="171425" indent="-171425" rtl="0">
              <a:spcAft>
                <a:spcPts val="600"/>
              </a:spcAft>
              <a:buFont typeface="Arial" panose="020B0604020202020204" pitchFamily="34" charset="0"/>
              <a:buChar char="•"/>
            </a:pPr>
            <a:r>
              <a:rPr lang="ko-kr" dirty="0"/>
              <a:t>네트워크 액세스 제어를 최대한 강화하려면 Amazon Virtual Private Cloud(Amazon VPC)에서 DB 인스턴스를 실행합니다. </a:t>
            </a:r>
          </a:p>
          <a:p>
            <a:pPr marL="171425" indent="-171425" rtl="0">
              <a:spcAft>
                <a:spcPts val="600"/>
              </a:spcAft>
              <a:buFont typeface="Arial" panose="020B0604020202020204" pitchFamily="34" charset="0"/>
              <a:buChar char="•"/>
            </a:pPr>
            <a:r>
              <a:rPr lang="en-US" altLang="ko-KR" dirty="0"/>
              <a:t>AWS Identity and Access Management (IAM) </a:t>
            </a:r>
            <a:r>
              <a:rPr lang="ko-KR" altLang="en-US" dirty="0"/>
              <a:t>정책을 사용하여</a:t>
            </a:r>
            <a:r>
              <a:rPr lang="en-US" altLang="ko-KR" dirty="0"/>
              <a:t>, RDS </a:t>
            </a:r>
            <a:r>
              <a:rPr lang="ko-KR" altLang="en-US" dirty="0"/>
              <a:t>리소스를 관리할 수 있는 사용자를 결정하는 권한을 지정합니다</a:t>
            </a:r>
            <a:r>
              <a:rPr lang="en-US" altLang="ko-KR" dirty="0"/>
              <a:t>.</a:t>
            </a:r>
            <a:r>
              <a:rPr lang="ko-kr" dirty="0"/>
              <a:t> 예를 들면, AWS IAM을 사용하여 DB 인스턴스를 생성, 설명, 수정 및 삭제하고, 리소스에 태그를 지정하거나, DB 보안 그룹을 수정할 수 있는 사용자를 결정할 수 있습니다.</a:t>
            </a:r>
          </a:p>
          <a:p>
            <a:pPr marL="171425" indent="-171425" rtl="0">
              <a:spcAft>
                <a:spcPts val="600"/>
              </a:spcAft>
              <a:buFont typeface="Arial" panose="020B0604020202020204" pitchFamily="34" charset="0"/>
              <a:buChar char="•"/>
            </a:pPr>
            <a:r>
              <a:rPr lang="ko-kr" dirty="0"/>
              <a:t>보안 그룹을 사용하여 어떤 IP 주소 또는 EC2 인스턴스가 DB 인스턴스에 있는 데이터베이스에 연결할 수 있는지 제어합니다. DB 인스턴스를 처음 생성하면, DB 인스턴스 방화벽이 연결된 보안 그룹에서 지정한 규칙 이외의 데이터베이스 액세스를 차단합니다. </a:t>
            </a:r>
            <a:endParaRPr lang="en-US" dirty="0"/>
          </a:p>
          <a:p>
            <a:pPr marL="171425" indent="-171425" rtl="0">
              <a:spcAft>
                <a:spcPts val="600"/>
              </a:spcAft>
              <a:buFont typeface="Arial" panose="020B0604020202020204" pitchFamily="34" charset="0"/>
              <a:buChar char="•"/>
            </a:pPr>
            <a:r>
              <a:rPr lang="ko-kr" dirty="0"/>
              <a:t>MySQL, MariaDB, PostgreSQL 또는 Microsoft SQL Server 데이터베이스 엔진을 실행하는 DB 인스턴스에 Secure Socket Layer(SSL) 연결을 사용합니다.</a:t>
            </a:r>
          </a:p>
          <a:p>
            <a:pPr marL="171425" indent="-171425" rtl="0">
              <a:spcAft>
                <a:spcPts val="600"/>
              </a:spcAft>
              <a:buFont typeface="Arial" panose="020B0604020202020204" pitchFamily="34" charset="0"/>
              <a:buChar char="•"/>
            </a:pPr>
            <a:r>
              <a:rPr lang="ko-kr" dirty="0"/>
              <a:t>Amazon RDS 암호화를 사용하여 저장된 RDS 인스턴스와 스냅샷을 보안합니다. Amazon RDS 암호화는 업계 표준 AES-256 암호화 알고리즘을 사용하여 RDS DB 인스턴스를 호스팅하는 서버의 데이터를 암호화합니다. </a:t>
            </a:r>
          </a:p>
          <a:p>
            <a:pPr marL="171425" indent="-171425" rtl="0">
              <a:spcAft>
                <a:spcPts val="600"/>
              </a:spcAft>
              <a:buFont typeface="Arial" panose="020B0604020202020204" pitchFamily="34" charset="0"/>
              <a:buChar char="•"/>
            </a:pPr>
            <a:r>
              <a:rPr lang="ko-kr" dirty="0"/>
              <a:t>Oracle DB 인스턴스에 네트워크 암호화와 Transparent Data Encryption(TDE)을 사용합니다.</a:t>
            </a:r>
          </a:p>
          <a:p>
            <a:pPr marL="171425" indent="-171425" rtl="0">
              <a:spcAft>
                <a:spcPts val="600"/>
              </a:spcAft>
              <a:buFont typeface="Arial" panose="020B0604020202020204" pitchFamily="34" charset="0"/>
              <a:buChar char="•"/>
            </a:pPr>
            <a:r>
              <a:rPr lang="ko-kr" dirty="0"/>
              <a:t>데이터베이스가 로컬 네트워크에 있을 때처럼 DB 엔진의 보안 기능을 사용하여 DB 인스턴스에 있는 데이터베이스에 누가 로그인할 수 있는지 제어합니다. </a:t>
            </a:r>
            <a:endParaRPr lang="en-US" dirty="0"/>
          </a:p>
          <a:p>
            <a:pPr rtl="0">
              <a:spcAft>
                <a:spcPts val="600"/>
              </a:spcAft>
            </a:pPr>
            <a:r>
              <a:rPr lang="ko-kr" dirty="0"/>
              <a:t>자세한 내용은 다음을 참조하십시오.</a:t>
            </a:r>
          </a:p>
          <a:p>
            <a:pPr marL="171450" indent="-171450" rtl="0">
              <a:spcAft>
                <a:spcPts val="600"/>
              </a:spcAft>
              <a:buFont typeface="Arial" panose="020B0604020202020204" pitchFamily="34" charset="0"/>
              <a:buChar char="•"/>
            </a:pPr>
            <a:r>
              <a:rPr lang="ko-kr" dirty="0"/>
              <a:t>Virtual Private Cloud(VPC)와 Amazon RDS</a:t>
            </a:r>
            <a:r>
              <a:rPr lang="ko-kr" dirty="0">
                <a:solidFill>
                  <a:srgbClr val="000000"/>
                </a:solidFill>
              </a:rPr>
              <a:t> - </a:t>
            </a:r>
            <a:r>
              <a:rPr lang="ko-kr" dirty="0"/>
              <a:t>http://docs.aws.amazon.com/AmazonRDS/latest/UserGuide/USER_VPC.html </a:t>
            </a:r>
            <a:endParaRPr lang="en-US" dirty="0"/>
          </a:p>
          <a:p>
            <a:pPr marL="171450" indent="-171450" rtl="0">
              <a:spcAft>
                <a:spcPts val="600"/>
              </a:spcAft>
              <a:buFont typeface="Arial" panose="020B0604020202020204" pitchFamily="34" charset="0"/>
              <a:buChar char="•"/>
            </a:pPr>
            <a:r>
              <a:rPr lang="ko-kr" dirty="0"/>
              <a:t>IAM 사용자 생성 – </a:t>
            </a:r>
            <a:r>
              <a:rPr lang="ko-kr" dirty="0">
                <a:hlinkClick r:id="rId3"/>
              </a:rPr>
              <a:t>http://docs.aws.amazon.com/AmazonRDS/latest/UserGuide/CHAP_SettingUp.html#CHAP_SettingUp.IAM</a:t>
            </a:r>
            <a:r>
              <a:rPr lang="ko-kr" dirty="0"/>
              <a:t> </a:t>
            </a:r>
          </a:p>
          <a:p>
            <a:pPr marL="171450" indent="-171450" rtl="0">
              <a:spcAft>
                <a:spcPts val="600"/>
              </a:spcAft>
              <a:buFont typeface="Arial" panose="020B0604020202020204" pitchFamily="34" charset="0"/>
              <a:buChar char="•"/>
            </a:pPr>
            <a:r>
              <a:rPr lang="ko-kr" dirty="0"/>
              <a:t>SSL을 사용하여 DB 인스턴스에 대한 연결 암호화 – </a:t>
            </a:r>
            <a:r>
              <a:rPr lang="ko-kr" dirty="0">
                <a:hlinkClick r:id="rId4"/>
              </a:rPr>
              <a:t>http://docs.aws.amazon.com/AmazonRDS/latest/UserGuide/UsingWithRDS.SSL.html</a:t>
            </a:r>
            <a:r>
              <a:rPr lang="ko-kr" dirty="0"/>
              <a:t> </a:t>
            </a:r>
          </a:p>
          <a:p>
            <a:pPr marL="171450" indent="-171450" rtl="0">
              <a:spcAft>
                <a:spcPts val="600"/>
              </a:spcAft>
              <a:buFont typeface="Arial" panose="020B0604020202020204" pitchFamily="34" charset="0"/>
              <a:buChar char="•"/>
            </a:pPr>
            <a:r>
              <a:rPr lang="ko-kr" dirty="0"/>
              <a:t>Amazon RDS 리소스 암호화</a:t>
            </a:r>
            <a:r>
              <a:rPr lang="ko-kr" dirty="0">
                <a:solidFill>
                  <a:srgbClr val="000000"/>
                </a:solidFill>
              </a:rPr>
              <a:t> - </a:t>
            </a:r>
            <a:r>
              <a:rPr lang="ko-kr" dirty="0"/>
              <a:t>http://docs.aws.amazon.com/AmazonRDS/latest/UserGuide/Overview.Encryption.html </a:t>
            </a:r>
          </a:p>
          <a:p>
            <a:pPr marL="171450" indent="-171450" rtl="0">
              <a:spcAft>
                <a:spcPts val="600"/>
              </a:spcAft>
              <a:buFont typeface="Arial" panose="020B0604020202020204" pitchFamily="34" charset="0"/>
              <a:buChar char="•"/>
            </a:pPr>
            <a:r>
              <a:rPr lang="ko-kr" dirty="0"/>
              <a:t>Oracle NNE - </a:t>
            </a:r>
            <a:r>
              <a:rPr lang="ko-kr" sz="1200" u="sng" kern="1200" dirty="0">
                <a:solidFill>
                  <a:schemeClr val="tx1"/>
                </a:solidFill>
                <a:effectLst/>
                <a:latin typeface="+mn-lt"/>
                <a:ea typeface="+mn-ea"/>
                <a:cs typeface="+mn-cs"/>
                <a:hlinkClick r:id="rId5"/>
              </a:rPr>
              <a:t>https://docs.aws.amazon.com/AmazonRDS/latest/UserGuide/Appendix.Oracle.Options.NetworkEncryption.html</a:t>
            </a:r>
            <a:endParaRPr lang="en-US" dirty="0"/>
          </a:p>
          <a:p>
            <a:pPr marL="171450" indent="-171450" rtl="0">
              <a:spcAft>
                <a:spcPts val="600"/>
              </a:spcAft>
              <a:buFont typeface="Arial" panose="020B0604020202020204" pitchFamily="34" charset="0"/>
              <a:buChar char="•"/>
            </a:pPr>
            <a:r>
              <a:rPr lang="ko-kr" dirty="0"/>
              <a:t>Oracle TDE - </a:t>
            </a:r>
            <a:r>
              <a:rPr lang="ko-kr" sz="1200" u="sng" kern="1200" dirty="0">
                <a:solidFill>
                  <a:schemeClr val="tx1"/>
                </a:solidFill>
                <a:effectLst/>
                <a:latin typeface="+mn-lt"/>
                <a:ea typeface="+mn-ea"/>
                <a:cs typeface="+mn-cs"/>
                <a:hlinkClick r:id="rId6"/>
              </a:rPr>
              <a:t>https://docs.aws.amazon.com/AmazonRDS/latest/UserGuide/Appendix.Oracle.Options.AdvSecurity.html</a:t>
            </a:r>
            <a:endParaRPr lang="en-US" dirty="0"/>
          </a:p>
        </p:txBody>
      </p:sp>
    </p:spTree>
    <p:extLst>
      <p:ext uri="{BB962C8B-B14F-4D97-AF65-F5344CB8AC3E}">
        <p14:creationId xmlns:p14="http://schemas.microsoft.com/office/powerpoint/2010/main" val="2078483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latin typeface="+mn-lt"/>
              </a:rPr>
              <a:t>AWS 리전은 여러 가용 영역을 포함하고 있는 지리적 위치입니다. </a:t>
            </a:r>
            <a:r>
              <a:rPr lang="ko-kr" sz="1200" kern="1200">
                <a:solidFill>
                  <a:schemeClr val="tx1"/>
                </a:solidFill>
                <a:effectLst/>
                <a:latin typeface="+mn-lt"/>
                <a:ea typeface="+mn-ea"/>
                <a:cs typeface="+mn-cs"/>
              </a:rPr>
              <a:t>가용 영역은 리전에 클러스터링된 데이터 센터로 구성됩니다. 각 가용 영역은 다른 가용 영역의 장애로부터 격리되도록 설계되었습니다.</a:t>
            </a:r>
            <a:endParaRPr lang="en-US" baseline="0" dirty="0">
              <a:latin typeface="+mn-lt"/>
            </a:endParaRPr>
          </a:p>
        </p:txBody>
      </p:sp>
    </p:spTree>
    <p:extLst>
      <p:ext uri="{BB962C8B-B14F-4D97-AF65-F5344CB8AC3E}">
        <p14:creationId xmlns:p14="http://schemas.microsoft.com/office/powerpoint/2010/main" val="303912372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이 슬라이드는 Amazon RDS 데이터베이스 인스턴스에서 실행되는 마스터 데이터베이스가 지원하는 Amazon EC2 인스턴스에서 실행 중인 애플리케이션의 간단한 애플리케이션 스택을 보여줍니다. 탄력적 로드 밸런서 뒤에 애플리케이션을 배치함으로써 나중에 Auto Scaling 및 </a:t>
            </a:r>
            <a:r>
              <a:rPr lang="ko-kr">
                <a:solidFill>
                  <a:srgbClr val="000000"/>
                </a:solidFill>
              </a:rPr>
              <a:t>Elastic Load Balancing</a:t>
            </a:r>
            <a:r>
              <a:rPr lang="ko-kr"/>
              <a:t> 그룹과 같은 확장 기능과 컴퓨팅 복원력을 사용할 수 있습니다. </a:t>
            </a:r>
            <a:endParaRPr lang="en-US" dirty="0"/>
          </a:p>
        </p:txBody>
      </p:sp>
    </p:spTree>
    <p:extLst>
      <p:ext uri="{BB962C8B-B14F-4D97-AF65-F5344CB8AC3E}">
        <p14:creationId xmlns:p14="http://schemas.microsoft.com/office/powerpoint/2010/main" val="169410138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Amazon RDS 다중 AZ 배포는 데이터베이스(DB) 인스턴스의 가용성 및 내구성을 높여주므로 프로덕션 데이터베이스 워크로드에 적합합니다. 다중 AZ DB 인스턴스를 프로비저닝하면, Amazon RDS는 기본 DB 인스턴스를 자동으로 생성하고, 다른 가용 영역에 있는 대기 인스턴스에 데이터를 동기식으로 복제합니다. 각 가용 영역은 물리적으로 분리된 독립적인 인프라에서 실행되며 높은 안정성을 제공하도록 설계되었습니다. </a:t>
            </a:r>
            <a:endParaRPr lang="en-US" dirty="0"/>
          </a:p>
          <a:p>
            <a:pPr rtl="0">
              <a:spcAft>
                <a:spcPts val="600"/>
              </a:spcAft>
            </a:pPr>
            <a:r>
              <a:rPr lang="ko-kr"/>
              <a:t>인프라에 장애가 발생한 경우(예: 인스턴스 하드웨어 장애, 스토리지 장애 또는 네트워크 중단) Amazon RDS가 대기 인스턴스로 자동 장애 조치를 수행하기 때문에 장애 조치가 완료되는 대로 즉시 데이터베이스 운영을 재개할 수 있습니다. 장애 조치 후에도 DB 인스턴스의 엔드포인트는 변경되지 않으므로, 관리자가 직접 개입할 필요 없이 애플리케이션이 데이터베이스 작업을 재개할 수 있습니다.</a:t>
            </a:r>
            <a:endParaRPr lang="en-US" dirty="0"/>
          </a:p>
        </p:txBody>
      </p:sp>
    </p:spTree>
    <p:extLst>
      <p:ext uri="{BB962C8B-B14F-4D97-AF65-F5344CB8AC3E}">
        <p14:creationId xmlns:p14="http://schemas.microsoft.com/office/powerpoint/2010/main" val="375307866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이 슬라이드는 AWS의 안정성 및 내구성 기능을 사용하는 애플리케이션 스택을 보여줍니다. Elastic Load Balancing 그룹의 Amazon EC2 인스턴스는 애플리케이션 로직을 지원합니다. 이 인스턴스는 다중 AZ Amazon RDS 배포를 사용합니다. 인프라에 장애가 발생하는 경우, 데이터베이스가 대기 인스턴스로 장애 조치됩니다. 애플리케이션 로직은 이전과 같은 엔드포인트로 데이터베이스 연결을 다시 시도하고, 서비스는 새로운 마스터를 사용하여 재개됩니다. 그동안 새로운 대기 인스턴스가 생성됩니다.</a:t>
            </a:r>
          </a:p>
          <a:p>
            <a:pPr rtl="0">
              <a:spcAft>
                <a:spcPts val="600"/>
              </a:spcAft>
            </a:pPr>
            <a:r>
              <a:rPr lang="ko-kr"/>
              <a:t>Amazon RDS의 자동 백업과 더불어 데이터베이스 스냅샷 기능은 백업이 안정적으로 유지되도록 하는 데 사용됩니다. 원하는 경우 언제나 데이터베이스 스냅샷에서 새 데이터베이스 인스턴스를 생성할 수 있습니다.</a:t>
            </a:r>
          </a:p>
          <a:p>
            <a:pPr rtl="0">
              <a:spcAft>
                <a:spcPts val="600"/>
              </a:spcAft>
            </a:pPr>
            <a:r>
              <a:rPr lang="ko-kr"/>
              <a:t>자세한 내용은 다음을 참조하십시오: </a:t>
            </a:r>
            <a:r>
              <a:rPr lang="ko-kr">
                <a:hlinkClick r:id="rId3"/>
              </a:rPr>
              <a:t>http://docs.aws.amazon.com/AmazonRDS/latest/UserGuide/Concepts.MultiAZ.html</a:t>
            </a:r>
            <a:r>
              <a:rPr lang="ko-kr"/>
              <a:t> </a:t>
            </a:r>
          </a:p>
        </p:txBody>
      </p:sp>
    </p:spTree>
    <p:extLst>
      <p:ext uri="{BB962C8B-B14F-4D97-AF65-F5344CB8AC3E}">
        <p14:creationId xmlns:p14="http://schemas.microsoft.com/office/powerpoint/2010/main" val="170136972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3"/>
            <a:ext cx="5852159" cy="3745228"/>
          </a:xfrm>
        </p:spPr>
        <p:txBody>
          <a:bodyPr rtlCol="0"/>
          <a:lstStyle/>
          <a:p>
            <a:pPr marL="171425" indent="-171425" rtl="0">
              <a:spcAft>
                <a:spcPts val="600"/>
              </a:spcAft>
              <a:buFont typeface="Arial" panose="020B0604020202020204" pitchFamily="34" charset="0"/>
              <a:buChar char="•"/>
            </a:pPr>
            <a:r>
              <a:rPr lang="ko-kr" dirty="0"/>
              <a:t>메모리, CPU 및 스토리지 사용을 모니터링합니다. </a:t>
            </a:r>
            <a:r>
              <a:rPr lang="ko-kr" dirty="0">
                <a:solidFill>
                  <a:srgbClr val="000000"/>
                </a:solidFill>
              </a:rPr>
              <a:t>Amazon</a:t>
            </a:r>
            <a:r>
              <a:rPr lang="ko-kr" dirty="0"/>
              <a:t> CloudWatch에서 사용 패턴이 변경되거나 사용자가 배포 용량에 도달했을 때</a:t>
            </a:r>
            <a:r>
              <a:rPr lang="ko-kr" dirty="0">
                <a:solidFill>
                  <a:srgbClr val="000000"/>
                </a:solidFill>
              </a:rPr>
              <a:t> 알림을 받도록 설정할 수 있으므로, 시스템 성능과 가용성을 유지할 수 있습니다.</a:t>
            </a:r>
            <a:endParaRPr lang="en-US" dirty="0"/>
          </a:p>
          <a:p>
            <a:pPr marL="171425" indent="-171425" rtl="0">
              <a:spcAft>
                <a:spcPts val="600"/>
              </a:spcAft>
              <a:buFont typeface="Arial" panose="020B0604020202020204" pitchFamily="34" charset="0"/>
              <a:buChar char="•"/>
            </a:pPr>
            <a:r>
              <a:rPr lang="ko-kr" dirty="0"/>
              <a:t>다중 AZ 배포를 사용하여 다른 가용 영역에 동기식 대기 인스턴스를 자동으로 프로비저닝하고 유지합니다.</a:t>
            </a:r>
          </a:p>
          <a:p>
            <a:pPr marL="171425" indent="-171425" rtl="0">
              <a:spcAft>
                <a:spcPts val="600"/>
              </a:spcAft>
              <a:buFont typeface="Arial" panose="020B0604020202020204" pitchFamily="34" charset="0"/>
              <a:buChar char="•"/>
            </a:pPr>
            <a:r>
              <a:rPr lang="ko-KR" altLang="en-US" dirty="0"/>
              <a:t>자동 백업을 활성화하고 일일 쓰기 </a:t>
            </a:r>
            <a:r>
              <a:rPr lang="en-US" altLang="ko-KR" dirty="0"/>
              <a:t>IOPS</a:t>
            </a:r>
            <a:r>
              <a:rPr lang="ko-KR" altLang="en-US" dirty="0"/>
              <a:t>가 낮을 때가 백업 기간이 되도록 설정합니다</a:t>
            </a:r>
            <a:r>
              <a:rPr lang="en-US" altLang="ko-KR" dirty="0"/>
              <a:t>.</a:t>
            </a:r>
            <a:endParaRPr lang="ko-kr" dirty="0"/>
          </a:p>
          <a:p>
            <a:pPr marL="171425" indent="-171425" rtl="0">
              <a:spcAft>
                <a:spcPts val="600"/>
              </a:spcAft>
              <a:buFont typeface="Arial" panose="020B0604020202020204" pitchFamily="34" charset="0"/>
              <a:buChar char="•"/>
            </a:pPr>
            <a:r>
              <a:rPr lang="ko-kr" dirty="0"/>
              <a:t>MySQL DB 인스턴스:</a:t>
            </a:r>
          </a:p>
          <a:p>
            <a:pPr marL="628558" lvl="1" indent="-171425" rtl="0">
              <a:spcAft>
                <a:spcPts val="600"/>
              </a:spcAft>
              <a:buFont typeface="Arial" panose="020B0604020202020204" pitchFamily="34" charset="0"/>
              <a:buChar char="•"/>
            </a:pPr>
            <a:r>
              <a:rPr lang="ko-kr" dirty="0"/>
              <a:t>테이블을 생성할 때 프로비저닝된 IOPS(초당 입력/출력 작업(IOPS))를 사용하는 경우에는 10,000개를 초과하지 않고, 표준 스토리지의 경우에는 1,000개를 초과하지 않도록 합니다. 테이블 수가 많으면 장애 조치 또는 데이터베이스 장애 후에 데이터베이스 복구 시간이 크게 늘어납니다. 권장 개수보다 많은 테이블을 만들 필요가 있는 경우에는 innodb_file_per_table 파라미터를 0으로 설정합니다. </a:t>
            </a:r>
          </a:p>
          <a:p>
            <a:pPr marL="628558" lvl="1" indent="-171425" rtl="0">
              <a:spcAft>
                <a:spcPts val="600"/>
              </a:spcAft>
              <a:buFont typeface="Arial" panose="020B0604020202020204" pitchFamily="34" charset="0"/>
              <a:buChar char="•"/>
            </a:pPr>
            <a:r>
              <a:rPr lang="ko-kr" dirty="0"/>
              <a:t>데이터베이스의 테이블이 너무 크게 늘어나지 않도록 합니다. 기본 파일 시스템 제약 조건이 MySQL 테이블 파일의 최대 크기를 2TB로 제한합니다. 대신 파일 크기가 2TB 제한을 넘지 않도록 대규모 테이블을 분할합니다. 이 접근 방식을 사용하면 성능 및 복구 시간도 향상할 수 있습니다. </a:t>
            </a:r>
          </a:p>
          <a:p>
            <a:pPr marL="171425" indent="-171425" rtl="0">
              <a:spcAft>
                <a:spcPts val="600"/>
              </a:spcAft>
              <a:buFont typeface="Arial" panose="020B0604020202020204" pitchFamily="34" charset="0"/>
              <a:buChar char="•"/>
            </a:pPr>
            <a:r>
              <a:rPr lang="ko-kr" dirty="0"/>
              <a:t>데이터베이스 워크로드로 인해 프로비저닝한 것보다 I/O가 더 많이 필요할 경우, 장애 조치 또는 데이터베이스 장애 후에 복구 속도가 느려집니다. DB 인스턴스의 I/O 용량을 늘리려면 다음 중 일부 항목이나 모든 항목을 수행하십시오.</a:t>
            </a:r>
          </a:p>
          <a:p>
            <a:pPr marL="628558" lvl="1" indent="-171425" rtl="0">
              <a:spcAft>
                <a:spcPts val="600"/>
              </a:spcAft>
              <a:buFont typeface="Arial" panose="020B0604020202020204" pitchFamily="34" charset="0"/>
              <a:buChar char="•"/>
            </a:pPr>
            <a:r>
              <a:rPr lang="ko-kr" dirty="0"/>
              <a:t>I/O 용량이 높은 DB 인스턴스 클래스로 마이그레이션합니다.</a:t>
            </a:r>
            <a:endParaRPr lang="en-US" dirty="0"/>
          </a:p>
          <a:p>
            <a:pPr marL="628558" lvl="1" indent="-171425" rtl="0">
              <a:spcAft>
                <a:spcPts val="600"/>
              </a:spcAft>
              <a:buFont typeface="Arial" panose="020B0604020202020204" pitchFamily="34" charset="0"/>
              <a:buChar char="•"/>
            </a:pPr>
            <a:r>
              <a:rPr lang="ko-kr" dirty="0"/>
              <a:t>표준 스토리지에서 프로비저닝된 IOPS 스토리지로 변환하고, 프로비저닝된 IOPS에 최적화된 DB 인스턴스 클래스를 사용합니다. </a:t>
            </a:r>
            <a:endParaRPr lang="en-US" dirty="0"/>
          </a:p>
          <a:p>
            <a:pPr marL="154305" indent="-171425" rtl="0">
              <a:spcAft>
                <a:spcPts val="600"/>
              </a:spcAft>
              <a:buFont typeface="Arial" panose="020B0604020202020204" pitchFamily="34" charset="0"/>
              <a:buChar char="•"/>
            </a:pPr>
            <a:r>
              <a:rPr lang="ko-kr" dirty="0"/>
              <a:t>이미 프로비저닝된 IOPS 스토리지를 사용하고 있는 경우 처리량 용량을 추가로 프로비저닝합니다. </a:t>
            </a:r>
            <a:endParaRPr lang="en-US" dirty="0"/>
          </a:p>
          <a:p>
            <a:pPr marL="171425" indent="-171425" rtl="0">
              <a:spcAft>
                <a:spcPts val="600"/>
              </a:spcAft>
              <a:buFont typeface="Arial" panose="020B0604020202020204" pitchFamily="34" charset="0"/>
              <a:buChar char="•"/>
            </a:pPr>
            <a:r>
              <a:rPr lang="ko-kr" dirty="0"/>
              <a:t>클라이언트 애플리케이션이 DB 인스턴스의 DNS 데이터를 캐시하는 경우, Time To Live(TTL)를 30초 미만으로 설정합니다. 장애 조치 이후에 DB 인스턴스의 기본 IP 주소가 변경될 수 있으므로, DNS 데이터를 오랜 시간 동안 캐시하면 애플리케이션이 더는 지원되지 않는 IP 주소에 연결하려 할 경우 연결 오류로 이어질 수 있습니다.</a:t>
            </a:r>
            <a:endParaRPr lang="en-US" dirty="0"/>
          </a:p>
          <a:p>
            <a:pPr marL="171425" indent="-171425" rtl="0">
              <a:spcAft>
                <a:spcPts val="600"/>
              </a:spcAft>
              <a:buFont typeface="Arial" panose="020B0604020202020204" pitchFamily="34" charset="0"/>
              <a:buChar char="•"/>
            </a:pPr>
            <a:r>
              <a:rPr lang="ko-kr" dirty="0"/>
              <a:t>자신의 사용 사례에서 프로세스가 얼마나 오래 걸리는지 이해하고 DB 인스턴스에 액세스하는 애플리케이션이 장애 조치 이후에 새 DB 인스턴스에 자동으로 연결할 수 있는지 확인하려면, DB 인스턴스에 대한 장애 조치를 테스트합니다.</a:t>
            </a:r>
            <a:endParaRPr lang="en-US" dirty="0"/>
          </a:p>
          <a:p>
            <a:pPr defTabSz="457133" rtl="0">
              <a:spcAft>
                <a:spcPts val="600"/>
              </a:spcAft>
              <a:defRPr/>
            </a:pPr>
            <a:r>
              <a:rPr lang="ko-kr" dirty="0"/>
              <a:t>자세한 내용은 다음을 참조하십시오: </a:t>
            </a:r>
            <a:r>
              <a:rPr lang="ko-kr" dirty="0">
                <a:hlinkClick r:id="rId3"/>
              </a:rPr>
              <a:t>http://docs.aws.amazon.com/AmazonRDS/latest/UserGuide/CHAP_BestPractices.html</a:t>
            </a:r>
            <a:r>
              <a:rPr lang="ko-kr" dirty="0"/>
              <a:t> </a:t>
            </a:r>
          </a:p>
        </p:txBody>
      </p:sp>
    </p:spTree>
    <p:extLst>
      <p:ext uri="{BB962C8B-B14F-4D97-AF65-F5344CB8AC3E}">
        <p14:creationId xmlns:p14="http://schemas.microsoft.com/office/powerpoint/2010/main" val="267505712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Amazon DynamoDB는 완전관리형 NoSQL 데이터베이스 서비스로서, 고성능, 예측 가능한 처리량, 저렴한 비용 등의 장점을 갖고 있습니다. 설치, 운용, 확장도 간편합니다. Amazon DynamoDB는 처음에는 필요한 만큼만 처리량과 스토리지를 지정해 소규모로 시작했다가 필요에 따라 수 초 내에 손쉽게 용량 요구 사항을 확장할 수 있습니다. 요청한 용량에 맞춰 여러 서버에 걸쳐 데이터를 자동 파티셔닝합니다. Amazon DynamoDB는 한 AWS 리전 내 여러 가용 영역에 데이터를 동기식으로 자동 복제하여 고가용성과 데이터 내구성도 확보합니다. </a:t>
            </a:r>
            <a:endParaRPr lang="en-US" dirty="0"/>
          </a:p>
          <a:p>
            <a:pPr rtl="0">
              <a:spcAft>
                <a:spcPts val="600"/>
              </a:spcAft>
            </a:pPr>
            <a:endParaRPr lang="en-US" dirty="0"/>
          </a:p>
          <a:p>
            <a:pPr rtl="0"/>
            <a:r>
              <a:rPr lang="ko-kr" sz="1200" b="0" i="0" kern="1200">
                <a:solidFill>
                  <a:schemeClr val="tx1"/>
                </a:solidFill>
                <a:effectLst/>
                <a:latin typeface="+mn-lt"/>
                <a:ea typeface="+mn-ea"/>
                <a:cs typeface="+mn-cs"/>
              </a:rPr>
              <a:t>온디맨드 모드</a:t>
            </a:r>
          </a:p>
          <a:p>
            <a:pPr rtl="0"/>
            <a:r>
              <a:rPr lang="ko-kr" sz="1200" b="0" i="0" kern="1200">
                <a:solidFill>
                  <a:schemeClr val="tx1"/>
                </a:solidFill>
                <a:effectLst/>
                <a:latin typeface="+mn-lt"/>
                <a:ea typeface="+mn-ea"/>
                <a:cs typeface="+mn-cs"/>
              </a:rPr>
              <a:t>온디맨드 용량 모드를 사용하는 테이블의 경우, DynamoDB는 워크로드가 이전에 도달했던 트래픽 수준으로 증가하거나 감소하면서 즉시 워크로드를 수용합니다. 워크로드 트래픽 수준이 새로운 피크를 기록할 경우에는 DynamoDB가 워크로드를 수용하기 위해 신속하게 조정을 수행합니다. 새로운 테이블과 기존 테이블에 모두 온디맨드 용량 모드를 사용할 수 있으며, 코드를 변경하지 않고 기존 DynamoDB API를 계속 사용할 수 있습니다.</a:t>
            </a:r>
            <a:endParaRPr lang="en-US" sz="1200" b="0" i="0" kern="1200" dirty="0">
              <a:solidFill>
                <a:srgbClr val="000000"/>
              </a:solidFill>
              <a:effectLst/>
              <a:latin typeface="Calibri" panose="020F0502020204030204" pitchFamily="34" charset="0"/>
              <a:ea typeface="+mn-ea"/>
              <a:cs typeface="+mn-cs"/>
            </a:endParaRPr>
          </a:p>
          <a:p>
            <a:pPr rtl="0">
              <a:spcAft>
                <a:spcPts val="600"/>
              </a:spcAft>
            </a:pPr>
            <a:endParaRPr lang="en-US" dirty="0"/>
          </a:p>
        </p:txBody>
      </p:sp>
    </p:spTree>
    <p:extLst>
      <p:ext uri="{BB962C8B-B14F-4D97-AF65-F5344CB8AC3E}">
        <p14:creationId xmlns:p14="http://schemas.microsoft.com/office/powerpoint/2010/main" val="277059139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Amazon DynamoDB에서 </a:t>
            </a:r>
            <a:r>
              <a:rPr lang="ko-kr" i="1"/>
              <a:t>테이블</a:t>
            </a:r>
            <a:r>
              <a:rPr lang="ko-kr"/>
              <a:t>은 </a:t>
            </a:r>
            <a:r>
              <a:rPr lang="ko-kr" i="1"/>
              <a:t>항목</a:t>
            </a:r>
            <a:r>
              <a:rPr lang="ko-kr"/>
              <a:t>의 모음이고, 각 항목은 </a:t>
            </a:r>
            <a:r>
              <a:rPr lang="ko-kr" i="1"/>
              <a:t>속성</a:t>
            </a:r>
            <a:r>
              <a:rPr lang="ko-kr"/>
              <a:t>의 모음입니다. 항목의 각 속성은 이름 값 페어입니다. 속성은 스칼라(단일 값), JSON 문서 또는 집합이 될 수 있습니다. </a:t>
            </a:r>
          </a:p>
          <a:p>
            <a:pPr rtl="0">
              <a:spcAft>
                <a:spcPts val="600"/>
              </a:spcAft>
            </a:pPr>
            <a:r>
              <a:rPr lang="ko-kr"/>
              <a:t>자세한 내용은 다음을 참조하십시오: </a:t>
            </a:r>
            <a:r>
              <a:rPr lang="ko-kr">
                <a:hlinkClick r:id="rId3"/>
              </a:rPr>
              <a:t>http://docs.aws.amazon.com/amazondynamodb/latest/developerguide/HowItWorks.html</a:t>
            </a:r>
            <a:r>
              <a:rPr lang="ko-kr"/>
              <a:t> </a:t>
            </a:r>
          </a:p>
        </p:txBody>
      </p:sp>
    </p:spTree>
    <p:extLst>
      <p:ext uri="{BB962C8B-B14F-4D97-AF65-F5344CB8AC3E}">
        <p14:creationId xmlns:p14="http://schemas.microsoft.com/office/powerpoint/2010/main" val="348272548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852159" cy="3656328"/>
          </a:xfrm>
        </p:spPr>
        <p:txBody>
          <a:bodyPr rtlCol="0"/>
          <a:lstStyle/>
          <a:p>
            <a:pPr rtl="0">
              <a:spcAft>
                <a:spcPts val="600"/>
              </a:spcAft>
            </a:pPr>
            <a:r>
              <a:rPr lang="ko-kr" dirty="0"/>
              <a:t>테이블을 생성할 때, 테이블 이름과 더불어 테이블의 기본 키를 지정해야 합니다. 다른 데이터베이스와 마찬가지로 </a:t>
            </a:r>
            <a:r>
              <a:rPr lang="ko-kr" dirty="0">
                <a:solidFill>
                  <a:srgbClr val="000000"/>
                </a:solidFill>
              </a:rPr>
              <a:t>DynamoDB</a:t>
            </a:r>
            <a:r>
              <a:rPr lang="ko-kr" dirty="0"/>
              <a:t>의 기본 키는 테이블의 각 항목을 고유하게 식별합니다. 따라서 2개의 항목이 같은 키를 가질 수는 없습니다. 테이블의 항목을 추가, 업데이트 또는 삭제할 때, 해당 항목에 대한 기본 키 속성값을 지정해야 합니다. </a:t>
            </a:r>
          </a:p>
          <a:p>
            <a:pPr rtl="0">
              <a:spcAft>
                <a:spcPts val="600"/>
              </a:spcAft>
            </a:pPr>
            <a:r>
              <a:rPr lang="ko-kr" dirty="0">
                <a:solidFill>
                  <a:srgbClr val="000000"/>
                </a:solidFill>
              </a:rPr>
              <a:t>DynamoDB</a:t>
            </a:r>
            <a:r>
              <a:rPr lang="ko-kr" dirty="0"/>
              <a:t>는 2가지 종류의 기본 키를 지원합니다.</a:t>
            </a:r>
          </a:p>
          <a:p>
            <a:pPr marL="228567" indent="-228567" rtl="0">
              <a:spcAft>
                <a:spcPts val="600"/>
              </a:spcAft>
              <a:buFont typeface="+mj-lt"/>
              <a:buAutoNum type="arabicPeriod"/>
            </a:pPr>
            <a:r>
              <a:rPr lang="ko-kr" dirty="0">
                <a:solidFill>
                  <a:srgbClr val="000000"/>
                </a:solidFill>
              </a:rPr>
              <a:t>파티션 키</a:t>
            </a:r>
            <a:r>
              <a:rPr lang="ko-kr" dirty="0"/>
              <a:t>: 파티션 키라고 알려진 하나의 속성으로 구성된 간단한 기본 키입니다. </a:t>
            </a:r>
            <a:r>
              <a:rPr lang="ko-kr" dirty="0">
                <a:solidFill>
                  <a:srgbClr val="000000"/>
                </a:solidFill>
              </a:rPr>
              <a:t>DynamoDB</a:t>
            </a:r>
            <a:r>
              <a:rPr lang="ko-kr" dirty="0"/>
              <a:t>는 파티션 키 값을 내부 해시 함수에 대한 입력으로 사용합니다. 해시 함수의 출력이 항목이 저장되는 파티션을 결정합니다. 테이블에서 2개의 항목이 같은 파티션 키 값을 가질 수는 없습니다.</a:t>
            </a:r>
          </a:p>
          <a:p>
            <a:pPr marL="228567" indent="-228567" rtl="0">
              <a:spcAft>
                <a:spcPts val="600"/>
              </a:spcAft>
              <a:buFont typeface="+mj-lt"/>
              <a:buAutoNum type="arabicPeriod"/>
            </a:pPr>
            <a:r>
              <a:rPr lang="ko-kr" dirty="0"/>
              <a:t>파티션 키 및 정렬 키: 2개의 속성으로 구성된 복합 기본 키입니다. 첫 번째 속성은 파티션 키이고, 두 번째 속성은 정렬 키입니다. </a:t>
            </a:r>
            <a:r>
              <a:rPr lang="ko-kr" dirty="0">
                <a:solidFill>
                  <a:srgbClr val="000000"/>
                </a:solidFill>
              </a:rPr>
              <a:t>DynamoDB</a:t>
            </a:r>
            <a:r>
              <a:rPr lang="ko-kr" dirty="0"/>
              <a:t>는 파티션 키 값을 내부 해시 함수에 대한 입력으로 사용합니다. 해시 함수의 출력이 항목이 저장되는 파티션을 결정합니다. 같은 파티션 키를 갖는 모든 항목은 정렬 키 값에 따라 정렬된 상태로 함께 저장됩니다. 2개의 항목이 같은 파티션 키 값을 가질 수 있으나, 이 2개의 항목은 다른 정력 키 값을 가져야 합니다.</a:t>
            </a:r>
          </a:p>
          <a:p>
            <a:pPr rtl="0">
              <a:spcAft>
                <a:spcPts val="600"/>
              </a:spcAft>
            </a:pPr>
            <a:r>
              <a:rPr lang="ko-kr" dirty="0"/>
              <a:t>자세한 내용은 다음을 참조하십시오: </a:t>
            </a:r>
            <a:r>
              <a:rPr lang="ko-kr" dirty="0">
                <a:hlinkClick r:id="rId3"/>
              </a:rPr>
              <a:t>http://docs.aws.amazon.com/amazondynamodb/latest/developerguide/HowItWorks.html</a:t>
            </a:r>
            <a:r>
              <a:rPr lang="ko-kr" dirty="0"/>
              <a:t> </a:t>
            </a:r>
          </a:p>
        </p:txBody>
      </p:sp>
    </p:spTree>
    <p:extLst>
      <p:ext uri="{BB962C8B-B14F-4D97-AF65-F5344CB8AC3E}">
        <p14:creationId xmlns:p14="http://schemas.microsoft.com/office/powerpoint/2010/main" val="315025112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테이블을 생성하거나 업데이트할 때, 사용자가 읽기 및 쓰기에 필요한 프로비저닝된 처리량 용량을 지정하게 됩니다. Amazon DynamoDB는 필요한 시스템 리소스를 할당하여 짧은 지연 시간으로 일관된 성능을 보장하면서 처리량 요건을 충족합니다.</a:t>
            </a:r>
          </a:p>
          <a:p>
            <a:pPr rtl="0">
              <a:spcAft>
                <a:spcPts val="600"/>
              </a:spcAft>
            </a:pPr>
            <a:r>
              <a:rPr lang="ko-kr"/>
              <a:t>읽기 용량 1유닛은 최대 4KB 크기의 항목에 대한 초당 1개의 Strongly Consistent Read(또는 초당 2개의 Eventually Consistent Read)를 나타냅니다. 쓰기 용량 1유닛은 최대 1KB 크기의 항목에 대한 초당 1개의 쓰기를 나타냅니다. </a:t>
            </a:r>
          </a:p>
        </p:txBody>
      </p:sp>
    </p:spTree>
    <p:extLst>
      <p:ext uri="{BB962C8B-B14F-4D97-AF65-F5344CB8AC3E}">
        <p14:creationId xmlns:p14="http://schemas.microsoft.com/office/powerpoint/2010/main" val="152258078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쿼리 작업을 사용하면 파티션 키와 정렬 키 필터(선택 사항)를 사용하여 테이블을 쿼리할 수 있습니다다. 테이블에 보조 인덱스가 있는 경우, 보조 인덱스의 키를 사용하여 인덱스를 쿼리할 수 있습니다. 복합 기본 키(파티션 키와 정렬 키)를 가진 테이블만 쿼리할 수도 있습니다. 또한, 이러한 테이블에서 어떤 보조 인덱스든 쿼리할 수 있습니다. 쿼리는 테이블 또는 보조 인덱스에서 항목을 검색하는 가장 효율적인 방법입니다.</a:t>
            </a:r>
          </a:p>
          <a:p>
            <a:pPr rtl="0">
              <a:spcAft>
                <a:spcPts val="600"/>
              </a:spcAft>
            </a:pPr>
            <a:r>
              <a:rPr lang="ko-kr"/>
              <a:t>Amazon DynamoDB는 테이블이나 보조 인덱스에서 사용할 수 있는 스캔 작업도 지원합니다. 스캔 작업은 테이블이나 보조 인덱스에 있는 각 항목을 읽습니다. 대규모 테이블 및 보조 인덱스의 경우, 스캔 작업이 대량의 리소스를 소비할 수 있습니다. 따라서 주로 쿼리 작업을 사용하고 스캔은 적합한 경우에만 사용하도록 애플리케이션을 설계하는 것이 좋습니다. </a:t>
            </a:r>
            <a:endParaRPr lang="en-US" dirty="0"/>
          </a:p>
          <a:p>
            <a:pPr rtl="0">
              <a:spcAft>
                <a:spcPts val="600"/>
              </a:spcAft>
            </a:pPr>
            <a:r>
              <a:rPr lang="ko-kr"/>
              <a:t>쿼리와 스캔 작업 모두에서 조건식을 사용하여 반환될 항목을 제어할 수 있습니다.</a:t>
            </a:r>
          </a:p>
          <a:p>
            <a:pPr rtl="0">
              <a:spcAft>
                <a:spcPts val="600"/>
              </a:spcAft>
            </a:pPr>
            <a:r>
              <a:rPr lang="ko-kr"/>
              <a:t>자세한 내용은 다음을 참조하십시오: </a:t>
            </a:r>
            <a:r>
              <a:rPr lang="ko-kr">
                <a:hlinkClick r:id="rId3"/>
              </a:rPr>
              <a:t>https://docs.aws.amazon.com/amazondynamodb/latest/developerguide/Query.html</a:t>
            </a:r>
            <a:endParaRPr lang="en-US" dirty="0"/>
          </a:p>
        </p:txBody>
      </p:sp>
    </p:spTree>
    <p:extLst>
      <p:ext uri="{BB962C8B-B14F-4D97-AF65-F5344CB8AC3E}">
        <p14:creationId xmlns:p14="http://schemas.microsoft.com/office/powerpoint/2010/main" val="420947333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457133" rtl="0">
              <a:spcAft>
                <a:spcPts val="600"/>
              </a:spcAft>
              <a:defRPr/>
            </a:pPr>
            <a:r>
              <a:rPr lang="ko-kr"/>
              <a:t>이 슬라이드는 Amazon EC2 인스턴스의 애플리케이션이 처리한 데이터를 Amazon DynamoDB를 사용하여 저장하는 간단한 애플리케이션 아키텍처를 보여줍니다.</a:t>
            </a:r>
          </a:p>
        </p:txBody>
      </p:sp>
    </p:spTree>
    <p:extLst>
      <p:ext uri="{BB962C8B-B14F-4D97-AF65-F5344CB8AC3E}">
        <p14:creationId xmlns:p14="http://schemas.microsoft.com/office/powerpoint/2010/main" val="184065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852159" cy="4724105"/>
          </a:xfrm>
        </p:spPr>
        <p:txBody>
          <a:bodyPr rtlCol="0"/>
          <a:lstStyle/>
          <a:p>
            <a:pPr rtl="0" eaLnBrk="1" hangingPunct="1">
              <a:spcBef>
                <a:spcPct val="0"/>
              </a:spcBef>
              <a:spcAft>
                <a:spcPts val="600"/>
              </a:spcAft>
            </a:pPr>
            <a:r>
              <a:rPr lang="ko-kr"/>
              <a:t>AWS는 고객의 지연 시간을 줄이고, 처리량은 늘리며, 고객의 데이터가 지정한 리전에만 보관될 수 있도록, 꾸준히 글로벌 인프라를 확장하고 있습니다. AWS는 귀하를 비롯한 모든 고객의 비즈니스가 성장함에 따라 고객의 글로벌 요건에 맞는 인프라를 지속적으로 제공할 것입니다.</a:t>
            </a:r>
          </a:p>
          <a:p>
            <a:pPr rtl="0" eaLnBrk="1" hangingPunct="1">
              <a:spcBef>
                <a:spcPct val="0"/>
              </a:spcBef>
              <a:spcAft>
                <a:spcPts val="600"/>
              </a:spcAft>
            </a:pPr>
            <a:r>
              <a:rPr lang="ko-kr"/>
              <a:t>AWS GovCloud(US) 리전은 특정 규제 및 규정 준수 요구 사항을 준수하여 미국 정부 기관과 고객들이 민감한 워크로드를 클라우드로 이전할 수 있도록 설계된 격리 리전입니다. 사용 가능한 AWS 제품과 서비스는 리전에 따라 달라지므로 모든 서비스를 모든 리전에서 사용할 수 있는 것은 아닙니다. </a:t>
            </a:r>
          </a:p>
          <a:p>
            <a:pPr defTabSz="457133" rtl="0">
              <a:spcBef>
                <a:spcPct val="0"/>
              </a:spcBef>
              <a:spcAft>
                <a:spcPts val="600"/>
              </a:spcAft>
              <a:defRPr/>
            </a:pPr>
            <a:r>
              <a:rPr lang="ko-kr">
                <a:solidFill>
                  <a:srgbClr val="000000"/>
                </a:solidFill>
              </a:rPr>
              <a:t>선결제 비용, 장기 약정, 글로벌 인프라 유지 관리와 운영에 따른 확장 문제를 방지하면서 최종 사용자의 지연 시간을 줄일 수 있는 리전에서 애플리케이션과 워크로드를 실행할 수 있습니다. </a:t>
            </a:r>
            <a:endParaRPr lang="en-US" dirty="0"/>
          </a:p>
          <a:p>
            <a:pPr defTabSz="457133" rtl="0">
              <a:spcBef>
                <a:spcPct val="0"/>
              </a:spcBef>
              <a:spcAft>
                <a:spcPts val="600"/>
              </a:spcAft>
              <a:defRPr/>
            </a:pPr>
            <a:r>
              <a:rPr lang="ko-kr"/>
              <a:t>자세한 내용은 다음을 참조하십시오: </a:t>
            </a:r>
            <a:r>
              <a:rPr lang="ko-kr">
                <a:hlinkClick r:id="rId3"/>
              </a:rPr>
              <a:t>http://aws.amazon.com/about-aws/global-infrastructure/</a:t>
            </a:r>
            <a:endParaRPr lang="en-US" dirty="0"/>
          </a:p>
        </p:txBody>
      </p:sp>
    </p:spTree>
    <p:extLst>
      <p:ext uri="{BB962C8B-B14F-4D97-AF65-F5344CB8AC3E}">
        <p14:creationId xmlns:p14="http://schemas.microsoft.com/office/powerpoint/2010/main" val="41720475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tabLst>
                <a:tab pos="339675" algn="l"/>
              </a:tabLst>
            </a:pPr>
            <a:r>
              <a:rPr lang="ko-kr" dirty="0">
                <a:solidFill>
                  <a:prstClr val="black"/>
                </a:solidFill>
                <a:cs typeface="Calibri" pitchFamily="34" charset="0"/>
              </a:rPr>
              <a:t>한 가지 유형이 모든 경우에 적합하지는 않습니다. 몇 가지 요소에 따라 선택이 달라질 수 있습니다. 요구 사항에 따라 한 애플리케이션에서 관계형 데이터베이스와 NoSQL 데이터베이스를 모두 사용할 수 있습니다. 이 표에서는 관계형과 비관계형 데이터베이스를 요소별로 비교합니다.</a:t>
            </a:r>
          </a:p>
          <a:p>
            <a:pPr rtl="0">
              <a:spcAft>
                <a:spcPts val="600"/>
              </a:spcAft>
              <a:tabLst>
                <a:tab pos="339675" algn="l"/>
              </a:tabLst>
            </a:pPr>
            <a:endParaRPr lang="en-US" dirty="0"/>
          </a:p>
          <a:p>
            <a:pPr marL="0" marR="0" lvl="0" indent="0" algn="l" defTabSz="914400" rtl="0" eaLnBrk="1" fontAlgn="auto" latinLnBrk="0" hangingPunct="1">
              <a:lnSpc>
                <a:spcPct val="100000"/>
              </a:lnSpc>
              <a:spcBef>
                <a:spcPts val="0"/>
              </a:spcBef>
              <a:spcAft>
                <a:spcPts val="600"/>
              </a:spcAft>
              <a:buClrTx/>
              <a:buSzTx/>
              <a:buFontTx/>
              <a:buNone/>
              <a:tabLst>
                <a:tab pos="339675" algn="l"/>
              </a:tabLst>
              <a:defRPr/>
            </a:pPr>
            <a:r>
              <a:rPr lang="ko-kr" sz="1200" b="0" i="0" strike="noStrike" kern="1200" dirty="0">
                <a:solidFill>
                  <a:srgbClr val="000000"/>
                </a:solidFill>
                <a:latin typeface="+mn-lt"/>
                <a:ea typeface="+mn-ea"/>
                <a:cs typeface="+mn-cs"/>
              </a:rPr>
              <a:t>Amazon DynamoDB</a:t>
            </a:r>
            <a:r>
              <a:rPr lang="ko-kr" sz="1200" b="0" i="0" u="none" strike="noStrike" kern="1200" dirty="0">
                <a:solidFill>
                  <a:schemeClr val="tx1"/>
                </a:solidFill>
                <a:latin typeface="+mn-lt"/>
                <a:ea typeface="+mn-ea"/>
                <a:cs typeface="+mn-cs"/>
              </a:rPr>
              <a:t> 트랜잭션 API는 개발자에게 ACID(원자성, 일관성, 격리성 및 지속성)를 제공하여 개발자 환경을 간소화하고 DynamoDB의 규모, 성능 및 엔터프라이즈급 이점을 좀 더 광범위한 미션 크리티컬 워크로드로 확대합니다. 	</a:t>
            </a:r>
          </a:p>
          <a:p>
            <a:pPr rtl="0">
              <a:spcAft>
                <a:spcPts val="600"/>
              </a:spcAft>
              <a:tabLst>
                <a:tab pos="339675" algn="l"/>
              </a:tabLst>
            </a:pPr>
            <a:endParaRPr lang="en-US" dirty="0"/>
          </a:p>
        </p:txBody>
      </p:sp>
    </p:spTree>
    <p:extLst>
      <p:ext uri="{BB962C8B-B14F-4D97-AF65-F5344CB8AC3E}">
        <p14:creationId xmlns:p14="http://schemas.microsoft.com/office/powerpoint/2010/main" val="13593756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1200150"/>
            <a:ext cx="5759450" cy="3240088"/>
          </a:xfrm>
        </p:spPr>
      </p:sp>
      <p:sp>
        <p:nvSpPr>
          <p:cNvPr id="3" name="Notes Placeholder 2"/>
          <p:cNvSpPr>
            <a:spLocks noGrp="1"/>
          </p:cNvSpPr>
          <p:nvPr>
            <p:ph type="body" idx="1"/>
          </p:nvPr>
        </p:nvSpPr>
        <p:spPr/>
        <p:txBody>
          <a:bodyPr rtlCol="0"/>
          <a:lstStyle/>
          <a:p>
            <a:pPr defTabSz="457133" rtl="0">
              <a:spcAft>
                <a:spcPts val="600"/>
              </a:spcAft>
              <a:defRPr/>
            </a:pPr>
            <a:r>
              <a:rPr lang="ko-kr" dirty="0">
                <a:ea typeface="Calibri"/>
                <a:cs typeface="Calibri"/>
              </a:rPr>
              <a:t>AWS는 개발자를 위한 다양한 데이터베이스 대안을 제공합니다. 완전 관리형의 관계형 및 NoSQL 서비스를 사용하거나, Amazon EC2 및 Amazon EBS의 클라우드에서 자신만의 데이터베이스를 운영할 수 있습니다. </a:t>
            </a:r>
            <a:r>
              <a:rPr lang="ko-kr" dirty="0">
                <a:ea typeface="Calibri"/>
                <a:cs typeface="Times New Roman"/>
              </a:rPr>
              <a:t>최소한의 관리 노력만으로 관계형 데이터베이스 서비스를 사용하고자 하는 경우 Amazon RDS 사용을 고려해 볼 수 있습니다. 빠르고 확장성이 높은 NoSQL 데이터베이스 서비스가 필요한 경우에는 Amazon DynamoDB 사용을 고려해 보시기 바랍니다. 직접 관리할 수 있는 관계형 데이터베이스가 필요한 경우에는 관계형 AMI 사용을 고려해 보시기 바랍니다. </a:t>
            </a:r>
            <a:endParaRPr lang="en-US" dirty="0"/>
          </a:p>
        </p:txBody>
      </p:sp>
    </p:spTree>
    <p:extLst>
      <p:ext uri="{BB962C8B-B14F-4D97-AF65-F5344CB8AC3E}">
        <p14:creationId xmlns:p14="http://schemas.microsoft.com/office/powerpoint/2010/main" val="326376592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1200150"/>
            <a:ext cx="5759450" cy="3240088"/>
          </a:xfrm>
        </p:spPr>
      </p:sp>
      <p:sp>
        <p:nvSpPr>
          <p:cNvPr id="3" name="Notes Placeholder 2"/>
          <p:cNvSpPr>
            <a:spLocks noGrp="1"/>
          </p:cNvSpPr>
          <p:nvPr>
            <p:ph type="body" idx="1"/>
          </p:nvPr>
        </p:nvSpPr>
        <p:spPr/>
        <p:txBody>
          <a:bodyPr rtlCol="0"/>
          <a:lstStyle/>
          <a:p>
            <a:pPr marL="0" marR="0" lvl="0" indent="0" algn="l" defTabSz="457133" rtl="0" eaLnBrk="1" fontAlgn="auto" latinLnBrk="0" hangingPunct="1">
              <a:lnSpc>
                <a:spcPct val="100000"/>
              </a:lnSpc>
              <a:spcBef>
                <a:spcPts val="0"/>
              </a:spcBef>
              <a:spcAft>
                <a:spcPts val="600"/>
              </a:spcAft>
              <a:buClrTx/>
              <a:buSzTx/>
              <a:buFontTx/>
              <a:buNone/>
              <a:tabLst/>
              <a:defRPr/>
            </a:pPr>
            <a:r>
              <a:rPr lang="ko-kr" altLang="en-US" dirty="0"/>
              <a:t>지식 확인 질문에 대한 정답은 슬라이드에 나와 있습니다</a:t>
            </a:r>
            <a:r>
              <a:rPr lang="en-US" altLang="ko-KR" dirty="0"/>
              <a:t>.</a:t>
            </a:r>
            <a:endParaRPr lang="en-US" dirty="0"/>
          </a:p>
          <a:p>
            <a:pPr defTabSz="457133" rtl="0">
              <a:spcAft>
                <a:spcPts val="600"/>
              </a:spcAft>
              <a:defRPr/>
            </a:pPr>
            <a:endParaRPr lang="en-US" dirty="0"/>
          </a:p>
        </p:txBody>
      </p:sp>
    </p:spTree>
    <p:extLst>
      <p:ext uri="{BB962C8B-B14F-4D97-AF65-F5344CB8AC3E}">
        <p14:creationId xmlns:p14="http://schemas.microsoft.com/office/powerpoint/2010/main" val="240631050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eaLnBrk="1" hangingPunct="1">
              <a:lnSpc>
                <a:spcPct val="110000"/>
              </a:lnSpc>
              <a:spcAft>
                <a:spcPts val="600"/>
              </a:spcAft>
            </a:pPr>
            <a:r>
              <a:rPr lang="ko-kr" dirty="0"/>
              <a:t>본 시간에는 AWS 관리 도구의 기본 요소에 대해 살펴봅니다. </a:t>
            </a:r>
          </a:p>
        </p:txBody>
      </p:sp>
    </p:spTree>
    <p:extLst>
      <p:ext uri="{BB962C8B-B14F-4D97-AF65-F5344CB8AC3E}">
        <p14:creationId xmlns:p14="http://schemas.microsoft.com/office/powerpoint/2010/main" val="96966336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eaLnBrk="1" hangingPunct="1">
              <a:spcAft>
                <a:spcPts val="600"/>
              </a:spcAft>
            </a:pPr>
            <a:r>
              <a:rPr lang="ko-kr" dirty="0">
                <a:solidFill>
                  <a:srgbClr val="000000"/>
                </a:solidFill>
              </a:rPr>
              <a:t>Auto Scaling</a:t>
            </a:r>
            <a:r>
              <a:rPr lang="ko-kr" dirty="0"/>
              <a:t>은 세 가지 서비스가 조화롭게 어우러져 작동합니다. Elastic Load Balancing과 EC2 인스턴스는 Amazon CloudWatch에 지표를 제공합니다. </a:t>
            </a:r>
            <a:r>
              <a:rPr lang="ko-kr" dirty="0">
                <a:solidFill>
                  <a:srgbClr val="000000"/>
                </a:solidFill>
              </a:rPr>
              <a:t>Auto Scaling</a:t>
            </a:r>
            <a:r>
              <a:rPr lang="ko-kr" dirty="0"/>
              <a:t>은 시작 구성 및 </a:t>
            </a:r>
            <a:r>
              <a:rPr lang="ko-kr" dirty="0">
                <a:solidFill>
                  <a:srgbClr val="000000"/>
                </a:solidFill>
              </a:rPr>
              <a:t>Auto scaling 정책</a:t>
            </a:r>
            <a:r>
              <a:rPr lang="ko-kr" dirty="0"/>
              <a:t>으로 그룹을 정의합니다. Amazon CloudWatch 경보는 scaling 정책을 실행하여 시스템 규모에 영향을 줍니다. 이 모든 서비스는 개별적으로도 효과가 좋지만, 함께 사용하면 더욱 강력한 힘을 발휘할 수 있으며 고객이 요구하는 제어와 유연성을 높여 줍니다.</a:t>
            </a:r>
          </a:p>
        </p:txBody>
      </p:sp>
    </p:spTree>
    <p:extLst>
      <p:ext uri="{BB962C8B-B14F-4D97-AF65-F5344CB8AC3E}">
        <p14:creationId xmlns:p14="http://schemas.microsoft.com/office/powerpoint/2010/main" val="379233224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3872229"/>
          </a:xfrm>
        </p:spPr>
        <p:txBody>
          <a:bodyPr rtlCol="0"/>
          <a:lstStyle/>
          <a:p>
            <a:pPr rtl="0" eaLnBrk="1" hangingPunct="1">
              <a:spcAft>
                <a:spcPts val="600"/>
              </a:spcAft>
            </a:pPr>
            <a:r>
              <a:rPr lang="ko-kr" dirty="0"/>
              <a:t>Elastic Load Balancing은 다음 유형의 로드 밸런서를 지원합니다.</a:t>
            </a:r>
          </a:p>
          <a:p>
            <a:pPr marL="171450" indent="-171450" rtl="0" eaLnBrk="1" hangingPunct="1">
              <a:spcAft>
                <a:spcPts val="600"/>
              </a:spcAft>
              <a:buFont typeface="Arial" panose="020B0604020202020204" pitchFamily="34" charset="0"/>
              <a:buChar char="•"/>
            </a:pPr>
            <a:r>
              <a:rPr lang="ko-kr" dirty="0"/>
              <a:t>Classic Load Balancer</a:t>
            </a:r>
          </a:p>
          <a:p>
            <a:pPr marL="171450" indent="-171450" rtl="0" eaLnBrk="1" hangingPunct="1">
              <a:spcAft>
                <a:spcPts val="600"/>
              </a:spcAft>
              <a:buFont typeface="Arial" panose="020B0604020202020204" pitchFamily="34" charset="0"/>
              <a:buChar char="•"/>
            </a:pPr>
            <a:r>
              <a:rPr lang="ko-kr" dirty="0"/>
              <a:t>Application Load Balancer</a:t>
            </a:r>
          </a:p>
          <a:p>
            <a:pPr marL="171450" indent="-171450" rtl="0" eaLnBrk="1" hangingPunct="1">
              <a:spcAft>
                <a:spcPts val="600"/>
              </a:spcAft>
              <a:buFont typeface="Arial" panose="020B0604020202020204" pitchFamily="34" charset="0"/>
              <a:buChar char="•"/>
            </a:pPr>
            <a:r>
              <a:rPr lang="ko-kr" dirty="0"/>
              <a:t>Network Load Balancer</a:t>
            </a:r>
          </a:p>
          <a:p>
            <a:pPr rtl="0" eaLnBrk="1" hangingPunct="1">
              <a:spcAft>
                <a:spcPts val="600"/>
              </a:spcAft>
            </a:pPr>
            <a:r>
              <a:rPr lang="ko-kr" dirty="0"/>
              <a:t>Elastic Load Balancing은 수신되는 애플리케이션 트래픽을 여러 Amazon EC2 인스턴스에 자동으로 분산합니다. 애플리케이션의 내결함성을 크게 높이고, 수신되는 애플리케이션 트래픽에 응답하는 데 필요한 로드 밸런싱 용량을 원활하게 제공할 수 있습니다. Elastic Load Balancing은 풀 내에서 비정상 인스턴스를 감지하고 비정상 인스턴스가 복원될 때까지 자동으로 트래픽을 정상 인스턴스로 재라우팅합니다. Elastic Load Balancing을 단일 가용 영역 또는 여러 가용 영역에서 사용하여 훨씬 더 일관된 애플리케이션 성능을 보장할 수 있습니다. </a:t>
            </a:r>
          </a:p>
          <a:p>
            <a:pPr rtl="0">
              <a:spcAft>
                <a:spcPts val="600"/>
              </a:spcAft>
            </a:pPr>
            <a:r>
              <a:rPr lang="ko-kr" dirty="0"/>
              <a:t>다음 인터페이스 중 하나를 사용하여 로드 밸런서에 액세스하고 작업할 수 있습니다. </a:t>
            </a:r>
          </a:p>
          <a:p>
            <a:pPr marL="171450" indent="-171450" rtl="0">
              <a:spcAft>
                <a:spcPts val="600"/>
              </a:spcAft>
              <a:buFont typeface="Arial"/>
              <a:buChar char="•"/>
            </a:pPr>
            <a:r>
              <a:rPr lang="ko-kr" dirty="0"/>
              <a:t>AWS Management Console – 추가 소프트웨어 또는 도구를 사용하지 않고 로드 밸런서를 만들고 관리하는 데 사용하는 간단한 웹 브라우저 인터페이스입니다. </a:t>
            </a:r>
          </a:p>
          <a:p>
            <a:pPr marL="171450" indent="-171450" rtl="0">
              <a:spcAft>
                <a:spcPts val="600"/>
              </a:spcAft>
              <a:buFont typeface="Arial"/>
              <a:buChar char="•"/>
            </a:pPr>
            <a:r>
              <a:rPr lang="ko-kr" dirty="0"/>
              <a:t>명령줄 인터페이스 – SOAP API를 래핑하는 자바 기반 명령줄 클라이언트입니다.</a:t>
            </a:r>
          </a:p>
          <a:p>
            <a:pPr marL="171450" indent="-171450" rtl="0">
              <a:spcAft>
                <a:spcPts val="600"/>
              </a:spcAft>
              <a:buFont typeface="Arial"/>
              <a:buChar char="•"/>
            </a:pPr>
            <a:r>
              <a:rPr lang="ko-kr" dirty="0"/>
              <a:t>AWS SDK: 서명 계산, 요청 재시도 처리, 오류 처리 등 다수의 연결 세부 정보를 처리하는 언어별 API입니다.</a:t>
            </a:r>
          </a:p>
          <a:p>
            <a:pPr marL="171450" indent="-171450" rtl="0">
              <a:spcAft>
                <a:spcPts val="600"/>
              </a:spcAft>
              <a:buFont typeface="Arial"/>
              <a:buChar char="•"/>
            </a:pPr>
            <a:r>
              <a:rPr lang="ko-kr" dirty="0"/>
              <a:t>Query API: HTTPS 요청을 사용해 호출하는 낮은 수준의 API 작업입니다. </a:t>
            </a:r>
          </a:p>
          <a:p>
            <a:pPr marL="0" indent="0" rtl="0">
              <a:spcAft>
                <a:spcPts val="600"/>
              </a:spcAft>
              <a:buFont typeface="Arial"/>
              <a:buNone/>
            </a:pPr>
            <a:r>
              <a:rPr lang="ko-kr" dirty="0"/>
              <a:t>자세한 내용은 다음을 참조하십시오.</a:t>
            </a:r>
          </a:p>
          <a:p>
            <a:pPr marL="171450" indent="-171450" rtl="0">
              <a:spcAft>
                <a:spcPts val="600"/>
              </a:spcAft>
              <a:buFont typeface="Arial" panose="020B0604020202020204" pitchFamily="34" charset="0"/>
              <a:buChar char="•"/>
            </a:pPr>
            <a:r>
              <a:rPr lang="ko-kr" dirty="0"/>
              <a:t>Elastic Load Balancing의 정의: </a:t>
            </a:r>
            <a:r>
              <a:rPr lang="ko-kr" dirty="0">
                <a:hlinkClick r:id="rId3"/>
              </a:rPr>
              <a:t>https://docs.aws.amazon.com/elasticloadbalancing/latest/userguide/what-is-load-balancing.html</a:t>
            </a:r>
            <a:endParaRPr lang="en-US" dirty="0"/>
          </a:p>
          <a:p>
            <a:pPr marL="171450" indent="-171450" rtl="0">
              <a:spcAft>
                <a:spcPts val="600"/>
              </a:spcAft>
              <a:buFont typeface="Arial" panose="020B0604020202020204" pitchFamily="34" charset="0"/>
              <a:buChar char="•"/>
            </a:pPr>
            <a:r>
              <a:rPr lang="ko-kr" dirty="0"/>
              <a:t>AWS SDK: </a:t>
            </a:r>
            <a:r>
              <a:rPr lang="ko-kr" dirty="0">
                <a:hlinkClick r:id="rId4"/>
              </a:rPr>
              <a:t>https://aws.amazon.com/tools/#SDKs</a:t>
            </a:r>
            <a:endParaRPr lang="en-US" dirty="0"/>
          </a:p>
          <a:p>
            <a:pPr marL="171450" indent="-171450" rtl="0">
              <a:spcAft>
                <a:spcPts val="600"/>
              </a:spcAft>
              <a:buFont typeface="Arial" panose="020B0604020202020204" pitchFamily="34" charset="0"/>
              <a:buChar char="•"/>
            </a:pPr>
            <a:r>
              <a:rPr lang="ko-kr" dirty="0">
                <a:solidFill>
                  <a:srgbClr val="000000"/>
                </a:solidFill>
              </a:rPr>
              <a:t>ELB</a:t>
            </a:r>
            <a:r>
              <a:rPr lang="ko-kr" dirty="0"/>
              <a:t> API </a:t>
            </a:r>
            <a:r>
              <a:rPr lang="ko-kr" dirty="0">
                <a:solidFill>
                  <a:srgbClr val="000000"/>
                </a:solidFill>
              </a:rPr>
              <a:t>참조</a:t>
            </a:r>
            <a:r>
              <a:rPr lang="ko-kr" dirty="0"/>
              <a:t>: </a:t>
            </a:r>
            <a:r>
              <a:rPr lang="ko-kr" dirty="0">
                <a:hlinkClick r:id="rId5"/>
              </a:rPr>
              <a:t>http://docs.aws.amazon.com/elasticloadbalancing/latest/APIReference/Welcome.html</a:t>
            </a:r>
            <a:r>
              <a:rPr lang="ko-kr" dirty="0"/>
              <a:t> </a:t>
            </a:r>
            <a:endParaRPr lang="en-US" baseline="0" dirty="0"/>
          </a:p>
        </p:txBody>
      </p:sp>
    </p:spTree>
    <p:extLst>
      <p:ext uri="{BB962C8B-B14F-4D97-AF65-F5344CB8AC3E}">
        <p14:creationId xmlns:p14="http://schemas.microsoft.com/office/powerpoint/2010/main" val="406279696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4335779"/>
          </a:xfrm>
        </p:spPr>
        <p:txBody>
          <a:bodyPr rtlCol="0"/>
          <a:lstStyle/>
          <a:p>
            <a:pPr rtl="0">
              <a:spcAft>
                <a:spcPts val="600"/>
              </a:spcAft>
            </a:pPr>
            <a:r>
              <a:rPr lang="ko-kr" i="0" dirty="0"/>
              <a:t>로드 </a:t>
            </a:r>
            <a:r>
              <a:rPr lang="ko-kr" i="0" dirty="0" err="1"/>
              <a:t>밸런서는</a:t>
            </a:r>
            <a:r>
              <a:rPr lang="ko-kr" i="0" dirty="0"/>
              <a:t> 여러 가용 영역에서 여러 EC2 인스턴스에 수신 애플리케이션 트래픽을 분산합니다. 이렇게 하면 애플리케이션의 내결함성이 향상됩니다. </a:t>
            </a:r>
            <a:r>
              <a:rPr lang="ko-kr" i="0" dirty="0" err="1"/>
              <a:t>Elastic</a:t>
            </a:r>
            <a:r>
              <a:rPr lang="ko-kr" i="0" dirty="0"/>
              <a:t> </a:t>
            </a:r>
            <a:r>
              <a:rPr lang="ko-kr" i="0" dirty="0" err="1"/>
              <a:t>Load</a:t>
            </a:r>
            <a:r>
              <a:rPr lang="ko-kr" i="0" dirty="0"/>
              <a:t> </a:t>
            </a:r>
            <a:r>
              <a:rPr lang="ko-kr" i="0" dirty="0" err="1"/>
              <a:t>Balancing은</a:t>
            </a:r>
            <a:r>
              <a:rPr lang="ko-kr" i="0" dirty="0"/>
              <a:t> 비정상 인스턴스를 감지하고 트래픽을 정상 인스턴스로만 라우팅합니다.</a:t>
            </a:r>
          </a:p>
          <a:p>
            <a:pPr rtl="0">
              <a:spcAft>
                <a:spcPts val="600"/>
              </a:spcAft>
            </a:pPr>
            <a:r>
              <a:rPr lang="ko-kr" i="0" dirty="0"/>
              <a:t>로드 </a:t>
            </a:r>
            <a:r>
              <a:rPr lang="ko-kr" i="0" dirty="0" err="1"/>
              <a:t>밸런서는</a:t>
            </a:r>
            <a:r>
              <a:rPr lang="ko-kr" i="0" dirty="0"/>
              <a:t> 클라이언트에 대한 단일 창구의 역할을 수행합니다. 이렇게 하면 애플리케이션의 가용성이 향상됩니다. 애플리케이션에 대한 요청의 전체적인 흐름을 방해하지 않고 필요에 따라 로드 </a:t>
            </a:r>
            <a:r>
              <a:rPr lang="ko-kr" i="0" dirty="0" err="1"/>
              <a:t>밸런서에서</a:t>
            </a:r>
            <a:r>
              <a:rPr lang="ko-kr" i="0" dirty="0"/>
              <a:t> 인스턴스를 추가 및 제거할 수 있습니다. </a:t>
            </a:r>
            <a:r>
              <a:rPr lang="ko-kr" i="0" dirty="0" err="1"/>
              <a:t>Elastic</a:t>
            </a:r>
            <a:r>
              <a:rPr lang="ko-kr" i="0" dirty="0"/>
              <a:t> </a:t>
            </a:r>
            <a:r>
              <a:rPr lang="ko-kr" i="0" dirty="0" err="1"/>
              <a:t>Load</a:t>
            </a:r>
            <a:r>
              <a:rPr lang="ko-kr" i="0" dirty="0"/>
              <a:t> </a:t>
            </a:r>
            <a:r>
              <a:rPr lang="ko-kr" i="0" dirty="0" err="1"/>
              <a:t>Balancing은</a:t>
            </a:r>
            <a:r>
              <a:rPr lang="ko-kr" i="0" dirty="0"/>
              <a:t> 시간이 지나면서 애플리케이션의 트래픽이 변경됨에 따라 로드 </a:t>
            </a:r>
            <a:r>
              <a:rPr lang="ko-kr" i="0" dirty="0" err="1"/>
              <a:t>밸런서를</a:t>
            </a:r>
            <a:r>
              <a:rPr lang="ko-kr" i="0" dirty="0"/>
              <a:t> 조정합니다. </a:t>
            </a:r>
            <a:r>
              <a:rPr lang="ko-kr" i="0" dirty="0" err="1"/>
              <a:t>Elastic</a:t>
            </a:r>
            <a:r>
              <a:rPr lang="ko-kr" i="0" dirty="0"/>
              <a:t> </a:t>
            </a:r>
            <a:r>
              <a:rPr lang="ko-kr" i="0" dirty="0" err="1"/>
              <a:t>Load</a:t>
            </a:r>
            <a:r>
              <a:rPr lang="ko-kr" i="0" dirty="0"/>
              <a:t> </a:t>
            </a:r>
            <a:r>
              <a:rPr lang="ko-kr" i="0" dirty="0" err="1"/>
              <a:t>Balancing은</a:t>
            </a:r>
            <a:r>
              <a:rPr lang="ko-kr" i="0" dirty="0"/>
              <a:t> 워크로드 거의 대부분으로 확장될 수 있습니다.</a:t>
            </a:r>
          </a:p>
          <a:p>
            <a:pPr rtl="0">
              <a:spcAft>
                <a:spcPts val="600"/>
              </a:spcAft>
            </a:pPr>
            <a:r>
              <a:rPr lang="ko-kr" i="0" dirty="0" err="1"/>
              <a:t>리스너는</a:t>
            </a:r>
            <a:r>
              <a:rPr lang="ko-kr" i="0" dirty="0"/>
              <a:t> 사용자가 구성한 프로토콜 및 포트를 사용하여 클라이언트의 연결 요청을 확인하고, 사용자가 구성한 프로토콜 및 포트 번호를 사용하여 하나 이상의 등록된 인스턴스에 요청을 전달합니다. 로드 </a:t>
            </a:r>
            <a:r>
              <a:rPr lang="ko-kr" i="0" dirty="0" err="1"/>
              <a:t>밸런서에</a:t>
            </a:r>
            <a:r>
              <a:rPr lang="ko-kr" i="0" dirty="0"/>
              <a:t> 하나 이상의 </a:t>
            </a:r>
            <a:r>
              <a:rPr lang="ko-kr" i="0" dirty="0" err="1"/>
              <a:t>리스너를</a:t>
            </a:r>
            <a:r>
              <a:rPr lang="ko-kr" i="0" dirty="0"/>
              <a:t> 추가할 수 있습니다.</a:t>
            </a:r>
          </a:p>
          <a:p>
            <a:pPr rtl="0">
              <a:spcAft>
                <a:spcPts val="600"/>
              </a:spcAft>
            </a:pPr>
            <a:r>
              <a:rPr lang="ko-kr" i="0" dirty="0"/>
              <a:t>로드 </a:t>
            </a:r>
            <a:r>
              <a:rPr lang="ko-kr" i="0" dirty="0" err="1"/>
              <a:t>밸런서가</a:t>
            </a:r>
            <a:r>
              <a:rPr lang="ko-kr" i="0" dirty="0"/>
              <a:t> 정상적인 인스턴스에만 요청을 보낼 수 있도록 등록된 인스턴스의 상태를 모니터링하는 데 사용되는 상태 확인을 구성할 수 있습니다.</a:t>
            </a:r>
            <a:endParaRPr lang="en-US" i="0" dirty="0"/>
          </a:p>
          <a:p>
            <a:pPr rtl="0">
              <a:spcAft>
                <a:spcPts val="600"/>
              </a:spcAft>
            </a:pPr>
            <a:r>
              <a:rPr lang="ko-kr" i="0" dirty="0"/>
              <a:t>기본적으로 로드 </a:t>
            </a:r>
            <a:r>
              <a:rPr lang="ko-kr" i="0" dirty="0" err="1"/>
              <a:t>밸런서는</a:t>
            </a:r>
            <a:r>
              <a:rPr lang="ko-kr" i="0" dirty="0"/>
              <a:t> 사용자가 로드 </a:t>
            </a:r>
            <a:r>
              <a:rPr lang="ko-kr" i="0" dirty="0" err="1"/>
              <a:t>밸런서에</a:t>
            </a:r>
            <a:r>
              <a:rPr lang="ko-kr" i="0" dirty="0"/>
              <a:t> 대해 활성화한 가용 영역 전체에 트래픽을 고르게 분산합니다. 활성화된 모든 가용 영역에서 등록된 모든 인스턴스에 트래픽을 고르게 분산하려면 로드 </a:t>
            </a:r>
            <a:r>
              <a:rPr lang="ko-kr" i="0" dirty="0" err="1"/>
              <a:t>밸런서에서</a:t>
            </a:r>
            <a:r>
              <a:rPr lang="ko-kr" i="0" dirty="0"/>
              <a:t> </a:t>
            </a:r>
            <a:r>
              <a:rPr lang="ko-kr" i="0" dirty="0">
                <a:solidFill>
                  <a:srgbClr val="000000"/>
                </a:solidFill>
              </a:rPr>
              <a:t>교차 영역 로드 </a:t>
            </a:r>
            <a:r>
              <a:rPr lang="ko-kr" i="0" dirty="0" err="1">
                <a:solidFill>
                  <a:srgbClr val="000000"/>
                </a:solidFill>
              </a:rPr>
              <a:t>밸런싱</a:t>
            </a:r>
            <a:r>
              <a:rPr lang="ko-kr" i="0" dirty="0"/>
              <a:t> 을 사용하도록 설정하십시오. </a:t>
            </a:r>
          </a:p>
          <a:p>
            <a:pPr rtl="0">
              <a:spcAft>
                <a:spcPts val="600"/>
              </a:spcAft>
            </a:pPr>
            <a:r>
              <a:rPr lang="ko-kr" i="0" dirty="0"/>
              <a:t>자세한 내용은 다음을 참조하십시오: </a:t>
            </a:r>
            <a:r>
              <a:rPr lang="ko-kr" i="0" dirty="0">
                <a:hlinkClick r:id="rId3"/>
              </a:rPr>
              <a:t>http://docs.aws.amazon.com/elasticloadbalancing/latest/classic/introduction.html</a:t>
            </a:r>
            <a:r>
              <a:rPr lang="ko-kr" i="0" dirty="0"/>
              <a:t> </a:t>
            </a:r>
          </a:p>
        </p:txBody>
      </p:sp>
    </p:spTree>
    <p:extLst>
      <p:ext uri="{BB962C8B-B14F-4D97-AF65-F5344CB8AC3E}">
        <p14:creationId xmlns:p14="http://schemas.microsoft.com/office/powerpoint/2010/main" val="281183284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3808729"/>
          </a:xfrm>
        </p:spPr>
        <p:txBody>
          <a:bodyPr rtlCol="0"/>
          <a:lstStyle/>
          <a:p>
            <a:pPr rtl="0">
              <a:spcAft>
                <a:spcPts val="600"/>
              </a:spcAft>
            </a:pPr>
            <a:r>
              <a:rPr lang="ko-kr" dirty="0"/>
              <a:t>Application Load Balancer (ALB)는</a:t>
            </a:r>
            <a:r>
              <a:rPr lang="ko-kr" dirty="0">
                <a:solidFill>
                  <a:srgbClr val="000000"/>
                </a:solidFill>
              </a:rPr>
              <a:t> </a:t>
            </a:r>
            <a:r>
              <a:rPr lang="ko-kr" dirty="0"/>
              <a:t>계층(개방형 시스템 간 상호 연결(OSI) 모델의 7번째 계층인 애플리케이션 계층)에서 작동합니다. ALB는 HTTP 메시지 내 애플리케이션 트래픽 콘텐츠를 기준으로 라우팅 의사 결정을 내립니다. </a:t>
            </a:r>
          </a:p>
          <a:p>
            <a:pPr rtl="0">
              <a:spcAft>
                <a:spcPts val="600"/>
              </a:spcAft>
            </a:pPr>
            <a:r>
              <a:rPr lang="ko-kr" dirty="0"/>
              <a:t>ALB에서는 여러 개의 가용 영역을 활성화하는 것이 필수입니다.</a:t>
            </a:r>
          </a:p>
          <a:p>
            <a:pPr rtl="0">
              <a:spcAft>
                <a:spcPts val="600"/>
              </a:spcAft>
            </a:pPr>
            <a:r>
              <a:rPr lang="ko-kr" dirty="0"/>
              <a:t>로드 밸런서는 클라이언트에 대한 단일 점점 역할을 수행합니다. 로드 밸런서에 하나 이상의 리스너를 추가할 수 있습니다.</a:t>
            </a:r>
          </a:p>
          <a:p>
            <a:pPr rtl="0">
              <a:spcAft>
                <a:spcPts val="600"/>
              </a:spcAft>
            </a:pPr>
            <a:r>
              <a:rPr lang="ko-kr" dirty="0"/>
              <a:t>리스너는 사용자가 구성한 프로토콜 및 포트를 사용하여 클라이언트의 연결 요청을 확인하고, 사용자가 정의한 규칙에 따라 하나 이상의 대상 그룹에 요청을 전달합니다. 각 규칙은 대상 그룹, 조건 및 우선순위를 지정합니다. 조건이 충족되면 대상 그룹으로 트래픽이 전달됩니다. 각 리스너에 대한 기본 규칙을 정의해야 하며 요청 콘텐츠를 기반으로 다른 대상 그룹을 지정하는 규칙을 추가할 수 있습니다(콘텐츠 기반 라우팅이라고도 함).</a:t>
            </a:r>
            <a:endParaRPr lang="en-US" i="0" dirty="0"/>
          </a:p>
          <a:p>
            <a:pPr rtl="0">
              <a:spcAft>
                <a:spcPts val="600"/>
              </a:spcAft>
            </a:pPr>
            <a:r>
              <a:rPr lang="ko-kr" i="0" dirty="0"/>
              <a:t>각 대상 그룹은 지정한 프로토콜과 포트 번호를 사용하여 EC2 인스턴스 같은 하나 이상의 등록된 대상으로 요청을 라우팅합니다. 여러 대상 그룹에 대상을 등록할 수 있습니다. 대상 그룹 기준으로 상태 확인을 구성할 수 있습니다. 로드 밸런서의 리스너 규칙에서 지정한 대상 그룹에 등록된 모든 대상에서 상태 확인이 수행됩니다. </a:t>
            </a:r>
          </a:p>
          <a:p>
            <a:pPr rtl="0">
              <a:spcAft>
                <a:spcPts val="600"/>
              </a:spcAft>
            </a:pPr>
            <a:r>
              <a:rPr lang="ko-kr" i="0" dirty="0"/>
              <a:t>이 슬라이드는 ALB의 기본 구성 요소를 보여줍니다. 각 리스너에는 기본 규칙이 포함되어 있고 하나의 리스너에는 요청을 다른 대상 그룹으로 라우팅하는 다른 규칙이 포함되어 있습니다. 하나의 대상은 두 개의 대상 그룹에 등록됩니다. 오른쪽의 리스너에는 /api 요청을 하나의 대상으로 라우팅하고 /mobile 요청을 다른 대상으로 라우팅하도록 규칙이 구성되어 있습니다.</a:t>
            </a:r>
          </a:p>
          <a:p>
            <a:pPr rtl="0">
              <a:spcAft>
                <a:spcPts val="600"/>
              </a:spcAft>
            </a:pPr>
            <a:r>
              <a:rPr lang="ko-kr" i="0" dirty="0"/>
              <a:t>자세한 내용은 다음을 참조하십시오: </a:t>
            </a:r>
            <a:r>
              <a:rPr lang="ko-kr" dirty="0">
                <a:hlinkClick r:id="rId3"/>
              </a:rPr>
              <a:t>http://docs.aws.amazon.com/elasticloadbalancing/latest/application/introduction.html</a:t>
            </a:r>
            <a:r>
              <a:rPr lang="ko-kr" dirty="0"/>
              <a:t> </a:t>
            </a:r>
            <a:endParaRPr lang="en-US" i="0" dirty="0"/>
          </a:p>
        </p:txBody>
      </p:sp>
    </p:spTree>
    <p:extLst>
      <p:ext uri="{BB962C8B-B14F-4D97-AF65-F5344CB8AC3E}">
        <p14:creationId xmlns:p14="http://schemas.microsoft.com/office/powerpoint/2010/main" val="137369256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3808729"/>
          </a:xfrm>
        </p:spPr>
        <p:txBody>
          <a:bodyPr rtlCol="0"/>
          <a:lstStyle/>
          <a:p>
            <a:pPr rtl="0"/>
            <a:r>
              <a:rPr lang="ko-kr"/>
              <a:t>Network Load Balancer는 </a:t>
            </a:r>
            <a:r>
              <a:rPr lang="ko-kr">
                <a:solidFill>
                  <a:srgbClr val="000000"/>
                </a:solidFill>
              </a:rPr>
              <a:t>Open</a:t>
            </a:r>
            <a:r>
              <a:rPr lang="ko-kr"/>
              <a:t> Systems Interconnection (OSI) 모델의 네 번째 계층인 전송 계층 (TCP)에서 라우팅 및 로드 밸런싱 결정을 합니다. 로드 밸런서가 연결 요청을 받으면 기본 규칙의 대상 그룹에서 대상을 선택합니다. 리스너 구성에 지정된 포트에서 선택한 대상에 대한 TCP 연결을 열려고 시도합니다.</a:t>
            </a:r>
          </a:p>
          <a:p>
            <a:pPr rtl="0"/>
            <a:r>
              <a:rPr lang="ko-kr"/>
              <a:t>애플리케이션의 내결함성을 높이려면 교차 영역 로드 밸런싱을 사용하면 로드 밸런서가 사용 가능한 모든 가용 영역에 등록된 대상에 트래픽을 분산시킬 수 있습니다. 로드 밸런서가 정상적인 대상에만 요청을 보낼 수 있도록 등록된 대상의 상태를 모니터링하는 데 사용되는 상태 확인을 구성할 수도 있습니다. </a:t>
            </a:r>
            <a:endParaRPr lang="en-US" dirty="0"/>
          </a:p>
          <a:p>
            <a:pPr rtl="0"/>
            <a:endParaRPr lang="en-US" dirty="0"/>
          </a:p>
          <a:p>
            <a:pPr rtl="0"/>
            <a:r>
              <a:rPr lang="ko-kr"/>
              <a:t>자세한 내용은 다음을 참조하십시오: </a:t>
            </a:r>
            <a:r>
              <a:rPr lang="ko-kr">
                <a:hlinkClick r:id="rId3"/>
              </a:rPr>
              <a:t>https://docs.aws.amazon.com/elasticloadbalancing/latest/network/introduction.html</a:t>
            </a:r>
            <a:endParaRPr lang="en-US" dirty="0"/>
          </a:p>
        </p:txBody>
      </p:sp>
    </p:spTree>
    <p:extLst>
      <p:ext uri="{BB962C8B-B14F-4D97-AF65-F5344CB8AC3E}">
        <p14:creationId xmlns:p14="http://schemas.microsoft.com/office/powerpoint/2010/main" val="226086098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1200150"/>
            <a:ext cx="5759450" cy="3240088"/>
          </a:xfrm>
        </p:spPr>
      </p:sp>
      <p:sp>
        <p:nvSpPr>
          <p:cNvPr id="3" name="Notes Placeholder 2"/>
          <p:cNvSpPr>
            <a:spLocks noGrp="1"/>
          </p:cNvSpPr>
          <p:nvPr>
            <p:ph type="body" idx="1"/>
          </p:nvPr>
        </p:nvSpPr>
        <p:spPr/>
        <p:txBody>
          <a:bodyPr rtlCol="0"/>
          <a:lstStyle/>
          <a:p>
            <a:pPr rtl="0">
              <a:spcAft>
                <a:spcPts val="600"/>
              </a:spcAft>
              <a:tabLst>
                <a:tab pos="339675" algn="l"/>
              </a:tabLst>
            </a:pPr>
            <a:r>
              <a:rPr lang="ko-kr" dirty="0"/>
              <a:t>이 슬라이드는 세 가지 유형의 로드 밸런서의 주요 기능을 비교하여 나타냅니다.</a:t>
            </a:r>
          </a:p>
          <a:p>
            <a:pPr rtl="0">
              <a:spcAft>
                <a:spcPts val="600"/>
              </a:spcAft>
              <a:tabLst>
                <a:tab pos="339675" algn="l"/>
              </a:tabLst>
            </a:pPr>
            <a:r>
              <a:rPr lang="ko-kr" dirty="0"/>
              <a:t>애플리케이션 요구 사항에 따라 적절한 로드 밸런서를 선택합니다. 유연한 애플리케이션 관리가 필요한 경우 </a:t>
            </a:r>
            <a:r>
              <a:rPr lang="ko-kr" dirty="0">
                <a:solidFill>
                  <a:srgbClr val="000000"/>
                </a:solidFill>
              </a:rPr>
              <a:t>애플리케이션 로드 밸런서</a:t>
            </a:r>
            <a:r>
              <a:rPr lang="ko-kr" dirty="0"/>
              <a:t>를 사용하는 것이 좋습니다. 뛰어난 성능 및 고정 IP가 필요한 경우 </a:t>
            </a:r>
            <a:r>
              <a:rPr lang="ko-kr" dirty="0">
                <a:solidFill>
                  <a:srgbClr val="000000"/>
                </a:solidFill>
              </a:rPr>
              <a:t>네트워크로드 밸런서</a:t>
            </a:r>
            <a:r>
              <a:rPr lang="ko-kr" dirty="0"/>
              <a:t>를 사용하십시오. 기존 애플리케이션이 EC2-Classic 네트워크 내에 구축되어 있는 경우 </a:t>
            </a:r>
            <a:r>
              <a:rPr lang="ko-kr" dirty="0">
                <a:solidFill>
                  <a:srgbClr val="000000"/>
                </a:solidFill>
              </a:rPr>
              <a:t>클래식 로드 밸런서</a:t>
            </a:r>
            <a:r>
              <a:rPr lang="ko-kr" dirty="0"/>
              <a:t>를 사용합니다.</a:t>
            </a:r>
          </a:p>
          <a:p>
            <a:pPr marL="0" indent="0" rtl="0">
              <a:buNone/>
            </a:pPr>
            <a:endParaRPr lang="en-US" dirty="0"/>
          </a:p>
          <a:p>
            <a:pPr rtl="0">
              <a:spcAft>
                <a:spcPts val="600"/>
              </a:spcAft>
              <a:tabLst>
                <a:tab pos="339675" algn="l"/>
              </a:tabLst>
            </a:pPr>
            <a:r>
              <a:rPr lang="ko-kr" dirty="0"/>
              <a:t>자세한 내용은 다음을 참조하십시오: </a:t>
            </a:r>
            <a:r>
              <a:rPr lang="ko-kr" dirty="0">
                <a:hlinkClick r:id="rId3"/>
              </a:rPr>
              <a:t>https://aws.amazon.com/elasticloadbalancing/details/</a:t>
            </a:r>
            <a:endParaRPr lang="en-US" dirty="0"/>
          </a:p>
        </p:txBody>
      </p:sp>
    </p:spTree>
    <p:extLst>
      <p:ext uri="{BB962C8B-B14F-4D97-AF65-F5344CB8AC3E}">
        <p14:creationId xmlns:p14="http://schemas.microsoft.com/office/powerpoint/2010/main" val="1855651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각 리전은 가용 영역이라는 서로 격리되어 있는 여러 위치가 있는 분리된 지리적 영역입니다. 각 가용 영역은 기본적으로 서로 격리되어 있지만, 한 리전의 가용 영역들은 지연 시간이 짧은 링크를 통해 연결되어 있습니다. 자연재해 또는 단층선에 문제가 발생할 수 있는 곳은 동시에 쉽게 영향을 받지 않도록 AWS에서 가용 영역을 분리합니다. 예를 들어 AWS는 지진 위험이 있는 곳에서는 하나의 단층선상에 2개의 가용 영역을 구축하지 않습니다. 인스턴스를 실행할 때 사용자가 직접 가용 영역을 선택하거나 AWS가 대신 가용 영역을 선택하도록 할 수 있습니다. 여러 가용 영역에 걸쳐 인스턴스를 배포하면 그중 하나의 인스턴스에 장애가 발생할 경우, 다른 가용 영역의 인스턴스에서 대신 요청을 처리하도록 애플리케이션을 설계할 수 있습니다.</a:t>
            </a:r>
          </a:p>
          <a:p>
            <a:pPr rtl="0">
              <a:spcAft>
                <a:spcPts val="600"/>
              </a:spcAft>
            </a:pPr>
            <a:r>
              <a:rPr lang="ko-kr"/>
              <a:t>자세한 내용은 다음을 참조하십시오.</a:t>
            </a:r>
          </a:p>
          <a:p>
            <a:pPr marL="171425" indent="-171425" rtl="0">
              <a:spcAft>
                <a:spcPts val="600"/>
              </a:spcAft>
              <a:buFont typeface="Arial" panose="020B0604020202020204" pitchFamily="34" charset="0"/>
              <a:buChar char="•"/>
            </a:pPr>
            <a:r>
              <a:rPr lang="ko-kr">
                <a:hlinkClick r:id="rId3"/>
              </a:rPr>
              <a:t>http://aws.amazon.com/about-aws/global-infrastructure/regional-product-services/</a:t>
            </a:r>
            <a:endParaRPr lang="en-US" dirty="0"/>
          </a:p>
          <a:p>
            <a:pPr marL="171425" indent="-171425" rtl="0">
              <a:spcAft>
                <a:spcPts val="600"/>
              </a:spcAft>
              <a:buFont typeface="Arial" panose="020B0604020202020204" pitchFamily="34" charset="0"/>
              <a:buChar char="•"/>
            </a:pPr>
            <a:r>
              <a:rPr lang="ko-kr">
                <a:hlinkClick r:id="rId4"/>
              </a:rPr>
              <a:t>http://docs.aws.amazon.com/AWSEC2/latest/UserGuide/using-regions-availability-zones.html</a:t>
            </a:r>
            <a:r>
              <a:rPr lang="ko-kr"/>
              <a:t> </a:t>
            </a:r>
          </a:p>
        </p:txBody>
      </p:sp>
    </p:spTree>
    <p:extLst>
      <p:ext uri="{BB962C8B-B14F-4D97-AF65-F5344CB8AC3E}">
        <p14:creationId xmlns:p14="http://schemas.microsoft.com/office/powerpoint/2010/main" val="36312281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457200" rtl="0" eaLnBrk="1" fontAlgn="auto" latinLnBrk="0" hangingPunct="1">
              <a:lnSpc>
                <a:spcPct val="100000"/>
              </a:lnSpc>
              <a:spcAft>
                <a:spcPts val="600"/>
              </a:spcAft>
              <a:buClrTx/>
              <a:buSzTx/>
              <a:buFontTx/>
              <a:buNone/>
              <a:tabLst/>
              <a:defRPr/>
            </a:pPr>
            <a:r>
              <a:rPr lang="ko-kr"/>
              <a:t>Amazon CloudWatch를 사용하면 그래프를 보고, 문제 해결을 위해 경보를 설정하며, 추세를 파악하고, 상태에 따라 자동화된 조치를 취할 수 있습니다. AWS Management Console, API, AWS SDK 또는 AWS CLI를 통해 액세스할 수 있습니다. 자신만의 지표를 사용자 정의하거나 온라인으로 제공되는 간단한 템플릿을 사용할 수 있습니다. </a:t>
            </a:r>
          </a:p>
        </p:txBody>
      </p:sp>
    </p:spTree>
    <p:extLst>
      <p:ext uri="{BB962C8B-B14F-4D97-AF65-F5344CB8AC3E}">
        <p14:creationId xmlns:p14="http://schemas.microsoft.com/office/powerpoint/2010/main" val="373093004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Amazon EC2 인스턴스의 경우 Amazon CloudWatch 기본 모니터링이 5분 간격으로 각 Amazon EC2 인스턴스에서 CPU 사용률, 데이터 전송 및 디스크 사용 활동에 대한 지표를 수집해서 보고합니다. Amazon CloudWatch 세부 모니터링은 이러한 지표를 1분 간격으로 제공하며 Amazon EC2 AMI ID 및 인스턴스 유형별로 데이터를 집계할 수도 있습니다. </a:t>
            </a:r>
          </a:p>
          <a:p>
            <a:pPr rtl="0">
              <a:spcAft>
                <a:spcPts val="600"/>
              </a:spcAft>
            </a:pPr>
            <a:r>
              <a:rPr lang="ko-kr"/>
              <a:t>알림을 수신하길 원하는 지표에 경보를 설정합니다. Auto Scaling을 사용하여 Amazon 인스턴스를 추가하거나 제거할 수도 있습니다. </a:t>
            </a:r>
          </a:p>
          <a:p>
            <a:pPr rtl="0">
              <a:spcAft>
                <a:spcPts val="600"/>
              </a:spcAft>
            </a:pPr>
            <a:r>
              <a:rPr lang="ko-kr"/>
              <a:t>자세한 내용은 다음을 참조하십시오.</a:t>
            </a:r>
          </a:p>
          <a:p>
            <a:pPr marL="171450" indent="-171450" rtl="0">
              <a:spcAft>
                <a:spcPts val="600"/>
              </a:spcAft>
              <a:buFont typeface="Arial" panose="020B0604020202020204" pitchFamily="34" charset="0"/>
              <a:buChar char="•"/>
            </a:pPr>
            <a:r>
              <a:rPr lang="ko-kr">
                <a:hlinkClick r:id="rId3"/>
              </a:rPr>
              <a:t>http://docs.aws.amazon.com/AmazonCloudWatch/latest/DeveloperGuide/AlarmThatSendsEmail.html</a:t>
            </a:r>
            <a:r>
              <a:rPr lang="ko-kr"/>
              <a:t> </a:t>
            </a:r>
          </a:p>
          <a:p>
            <a:pPr marL="171450" indent="-171450" rtl="0">
              <a:spcAft>
                <a:spcPts val="600"/>
              </a:spcAft>
              <a:buFont typeface="Arial" panose="020B0604020202020204" pitchFamily="34" charset="0"/>
              <a:buChar char="•"/>
            </a:pPr>
            <a:r>
              <a:rPr lang="ko-kr">
                <a:hlinkClick r:id="rId4"/>
              </a:rPr>
              <a:t>https://aws.amazon.com/cloudwatch/details/#other-aws-resource-monitoring</a:t>
            </a:r>
            <a:r>
              <a:rPr lang="ko-kr"/>
              <a:t> </a:t>
            </a:r>
          </a:p>
          <a:p>
            <a:pPr marL="171450" marR="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ko-kr">
                <a:hlinkClick r:id="rId5"/>
              </a:rPr>
              <a:t>https://aws.amazon.com/blogs/aws/new-cloudwatch-events-track-and-respond-to-changes-to-your-aws-resources/</a:t>
            </a:r>
            <a:r>
              <a:rPr lang="ko-kr"/>
              <a:t> </a:t>
            </a:r>
          </a:p>
        </p:txBody>
      </p:sp>
    </p:spTree>
    <p:extLst>
      <p:ext uri="{BB962C8B-B14F-4D97-AF65-F5344CB8AC3E}">
        <p14:creationId xmlns:p14="http://schemas.microsoft.com/office/powerpoint/2010/main" val="398963590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Amazon CloudWatch는 지표 리포지토리입니다. </a:t>
            </a:r>
            <a:r>
              <a:rPr lang="ko-kr">
                <a:solidFill>
                  <a:srgbClr val="000000"/>
                </a:solidFill>
              </a:rPr>
              <a:t>AWS 서비스</a:t>
            </a:r>
            <a:r>
              <a:rPr lang="ko-kr"/>
              <a:t>는 지표를 리포지토리에 저장하므로 이러한 지표를 기반으로 통계를 검색할 수 있습니다. 통계는 CloudWatch 콘솔에서 그래프로 표시될 수 있습니다.</a:t>
            </a:r>
          </a:p>
        </p:txBody>
      </p:sp>
    </p:spTree>
    <p:extLst>
      <p:ext uri="{BB962C8B-B14F-4D97-AF65-F5344CB8AC3E}">
        <p14:creationId xmlns:p14="http://schemas.microsoft.com/office/powerpoint/2010/main" val="199926349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이 슬라이드는 Amazon CloudWatch 콘솔의 스크린샷을 보여줍니다. 이 예에서 사용자는 EC2 인스턴스별 지표 중에서 CPUUtilization을 선택했습니다.</a:t>
            </a:r>
          </a:p>
        </p:txBody>
      </p:sp>
    </p:spTree>
    <p:extLst>
      <p:ext uri="{BB962C8B-B14F-4D97-AF65-F5344CB8AC3E}">
        <p14:creationId xmlns:p14="http://schemas.microsoft.com/office/powerpoint/2010/main" val="124047741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다음의 Auto Scaling 개념을 이해합니다.</a:t>
            </a:r>
          </a:p>
          <a:p>
            <a:pPr marL="171450" indent="-171450" rtl="0">
              <a:spcAft>
                <a:spcPts val="600"/>
              </a:spcAft>
              <a:buFont typeface="Arial" panose="020B0604020202020204" pitchFamily="34" charset="0"/>
              <a:buChar char="•"/>
            </a:pPr>
            <a:r>
              <a:rPr lang="ko-kr">
                <a:solidFill>
                  <a:srgbClr val="000000"/>
                </a:solidFill>
              </a:rPr>
              <a:t>시작 구성</a:t>
            </a:r>
            <a:endParaRPr lang="en-US" dirty="0">
              <a:solidFill>
                <a:srgbClr val="000000"/>
              </a:solidFill>
              <a:latin typeface="Calibri" panose="020F0502020204030204" pitchFamily="34" charset="0"/>
            </a:endParaRPr>
          </a:p>
          <a:p>
            <a:pPr marL="171450" indent="-171450" rtl="0">
              <a:spcAft>
                <a:spcPts val="600"/>
              </a:spcAft>
              <a:buFont typeface="Arial" panose="020B0604020202020204" pitchFamily="34" charset="0"/>
              <a:buChar char="•"/>
            </a:pPr>
            <a:r>
              <a:rPr lang="ko-kr"/>
              <a:t>Auto Scaling 그룹</a:t>
            </a:r>
          </a:p>
          <a:p>
            <a:pPr marL="171450" indent="-171450" rtl="0">
              <a:spcAft>
                <a:spcPts val="600"/>
              </a:spcAft>
              <a:buFont typeface="Arial" panose="020B0604020202020204" pitchFamily="34" charset="0"/>
              <a:buChar char="•"/>
            </a:pPr>
            <a:r>
              <a:rPr lang="ko-kr"/>
              <a:t>확장/축소 계획 </a:t>
            </a:r>
          </a:p>
          <a:p>
            <a:pPr marL="171450" indent="-171450" rtl="0">
              <a:spcAft>
                <a:spcPts val="600"/>
              </a:spcAft>
              <a:buFont typeface="Arial" panose="020B0604020202020204" pitchFamily="34" charset="0"/>
              <a:buChar char="•"/>
            </a:pPr>
            <a:r>
              <a:rPr lang="ko-kr">
                <a:solidFill>
                  <a:srgbClr val="000000"/>
                </a:solidFill>
              </a:rPr>
              <a:t>Auto Scaling 수명 주기</a:t>
            </a:r>
          </a:p>
          <a:p>
            <a:pPr marL="171450" indent="-171450" rtl="0">
              <a:spcAft>
                <a:spcPts val="600"/>
              </a:spcAft>
              <a:buFont typeface="Arial" panose="020B0604020202020204" pitchFamily="34" charset="0"/>
              <a:buChar char="•"/>
            </a:pPr>
            <a:r>
              <a:rPr lang="ko-kr">
                <a:solidFill>
                  <a:srgbClr val="000000"/>
                </a:solidFill>
              </a:rPr>
              <a:t>Auto Scaling 제한 </a:t>
            </a:r>
          </a:p>
          <a:p>
            <a:pPr marL="0" marR="0" indent="0" algn="l" defTabSz="457200" rtl="0" eaLnBrk="1" fontAlgn="auto" latinLnBrk="0" hangingPunct="1">
              <a:lnSpc>
                <a:spcPct val="100000"/>
              </a:lnSpc>
              <a:spcAft>
                <a:spcPts val="600"/>
              </a:spcAft>
              <a:buClrTx/>
              <a:buSzTx/>
              <a:buFontTx/>
              <a:buNone/>
              <a:tabLst/>
              <a:defRPr/>
            </a:pPr>
            <a:r>
              <a:rPr lang="ko-kr"/>
              <a:t>Auto Scaling을 사용하면 애플리케이션의 로드를 처리할 수 있는 적절한 수의 EC2 인스턴스를 유지할 수 있습니다. Auto Scaling은 사용량이 시간, 일 또는 주 단위로 바뀌는 애플리케이션에 적합합니다.</a:t>
            </a:r>
          </a:p>
        </p:txBody>
      </p:sp>
    </p:spTree>
    <p:extLst>
      <p:ext uri="{BB962C8B-B14F-4D97-AF65-F5344CB8AC3E}">
        <p14:creationId xmlns:p14="http://schemas.microsoft.com/office/powerpoint/2010/main" val="212117198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Auto Scaling을 애플리케이션 아키텍처에 추가하는 것은 AWS 클라우드의 이점을 극대화할 수 있는 한 방법입니다. Auto Scaling을 사용하면 애플리케이션에서는 다음 이점을 누릴 수 있습니다.</a:t>
            </a:r>
          </a:p>
          <a:p>
            <a:pPr marL="171450" indent="-171450" rtl="0">
              <a:spcAft>
                <a:spcPts val="600"/>
              </a:spcAft>
              <a:buFont typeface="Arial" panose="020B0604020202020204" pitchFamily="34" charset="0"/>
              <a:buChar char="•"/>
            </a:pPr>
            <a:r>
              <a:rPr lang="ko-kr"/>
              <a:t>내결함성 향상: Auto Scaling에서는 인스턴스가 비정상 상태일 때 이를 감지하여 종료한 다음 이를 대체할 인스턴스를 시작할 수 있습니다. 또한, 복수의 가용 영역을 사용하도록 Auto Scaling을 구성할 수 있습니다. 하나의 가용 영역이 사용할 수 없는 상태가 되면 Auto Scaling이 다른 가용 영역에서 새 인스턴스를 시작하여 이에 대처할 수 있습니다.</a:t>
            </a:r>
          </a:p>
          <a:p>
            <a:pPr marL="171450" indent="-171450" rtl="0">
              <a:spcAft>
                <a:spcPts val="600"/>
              </a:spcAft>
              <a:buFont typeface="Arial" panose="020B0604020202020204" pitchFamily="34" charset="0"/>
              <a:buChar char="•"/>
            </a:pPr>
            <a:r>
              <a:rPr lang="ko-kr"/>
              <a:t>가용성 향상: Auto Scaling 그룹은 애플리케이션이 현재 트래픽 요구를 처리할 수 있는 적절한 용량을 언제나 유지하도록 도와줄 수 있습니다. </a:t>
            </a:r>
          </a:p>
          <a:p>
            <a:pPr marL="171450" indent="-171450" rtl="0">
              <a:spcAft>
                <a:spcPts val="600"/>
              </a:spcAft>
              <a:buFont typeface="Arial" panose="020B0604020202020204" pitchFamily="34" charset="0"/>
              <a:buChar char="•"/>
            </a:pPr>
            <a:r>
              <a:rPr lang="ko-kr"/>
              <a:t>비용 관리 개선: Auto Scaling은 필요에 따라 용량을 동적으로 늘리고 줄일 수 있습니다. 사용한 EC2 인스턴스에 대해서만 비용을 지불하므로, 실제로 필요할 때 인스턴스를 시작하고 필요 없어지면 종료함으로써 비용을 절감합니다.</a:t>
            </a:r>
          </a:p>
        </p:txBody>
      </p:sp>
    </p:spTree>
    <p:extLst>
      <p:ext uri="{BB962C8B-B14F-4D97-AF65-F5344CB8AC3E}">
        <p14:creationId xmlns:p14="http://schemas.microsoft.com/office/powerpoint/2010/main" val="417644681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Auto Scaling 그룹을 생성할 때는 시작 구성을 지정해야 합니다. 여러 개의 Auto Scaling 그룹을 가진 시작 구성을 지정할 수 있습니다. 하지만 Auto Scaling 그룹에 대해서는 한 번에 한 개의 시작 구성만 지정할 수 있으며, 시작 구성을 한 번 생성한 후에는 이를 수정할 수 없습니다. 따라서 Auto Scaling 그룹의 시작 구성을 변경하려면 새로운 시작 구성을 생성한 후에 이 새 시작 구성으로 Auto Scaling 그룹을 업데이트해야 합니다. Auto Scaling 그룹의 시작 구성을 변경하면, 모든 새 인스턴스가 새로운 구성 파라미터를 사용하여 시작되지만, 기존 인스턴스는 영향을 받지 않습니다.</a:t>
            </a:r>
          </a:p>
          <a:p>
            <a:pPr rtl="0">
              <a:spcAft>
                <a:spcPts val="600"/>
              </a:spcAft>
            </a:pPr>
            <a:r>
              <a:rPr lang="ko-kr"/>
              <a:t>자세한 내용은 다음을 참조하십시오: </a:t>
            </a:r>
            <a:r>
              <a:rPr lang="ko-kr">
                <a:hlinkClick r:id="rId3"/>
              </a:rPr>
              <a:t>http://docs.aws.amazon.com/AutoScaling/latest/DeveloperGuide/LaunchConfiguration.html</a:t>
            </a:r>
            <a:r>
              <a:rPr lang="ko-kr"/>
              <a:t> </a:t>
            </a:r>
          </a:p>
        </p:txBody>
      </p:sp>
    </p:spTree>
    <p:extLst>
      <p:ext uri="{BB962C8B-B14F-4D97-AF65-F5344CB8AC3E}">
        <p14:creationId xmlns:p14="http://schemas.microsoft.com/office/powerpoint/2010/main" val="2654237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eaLnBrk="1" hangingPunct="1">
              <a:spcBef>
                <a:spcPct val="0"/>
              </a:spcBef>
              <a:spcAft>
                <a:spcPts val="600"/>
              </a:spcAft>
            </a:pPr>
            <a:r>
              <a:rPr lang="ko-kr"/>
              <a:t>Auto Scaling 그룹이라고 부르는 EC2 인스턴스 모음을 생성할 수 있습니다. 각 Auto Scaling 그룹의 최소 인스턴스 수를 지정할 수 있으며, Auto Scaling은 그룹의 크기가 이 값 아래로 내려가지 않도록 합니다. 각 Auto Scaling 그룹의 최대 인스턴스 수를 지정할 수 있으며, Auto Scaling은 그룹의 크기가 이 값을 넘지 않도록 합니다. 그룹을 생성할 때나 그 이후에 언제든 원하는 용량을 지정한 경우, Auto Scaling은 해당 그룹에서 지정한 만큼의 인스턴스를 유지하도록 합니다. 조정 정책을 지정한 경우, Auto Scaling에서는 늘어나거나 줄어드는 애플리케이션의 수요에 따라 인스턴스를 시작하거나 종료할 수 있습니다.</a:t>
            </a:r>
          </a:p>
        </p:txBody>
      </p:sp>
    </p:spTree>
    <p:extLst>
      <p:ext uri="{BB962C8B-B14F-4D97-AF65-F5344CB8AC3E}">
        <p14:creationId xmlns:p14="http://schemas.microsoft.com/office/powerpoint/2010/main" val="399561026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457200" rtl="0" eaLnBrk="1" fontAlgn="auto" latinLnBrk="0" hangingPunct="1">
              <a:lnSpc>
                <a:spcPct val="100000"/>
              </a:lnSpc>
              <a:spcAft>
                <a:spcPts val="600"/>
              </a:spcAft>
              <a:buClrTx/>
              <a:buSzTx/>
              <a:buFontTx/>
              <a:buNone/>
              <a:tabLst/>
              <a:defRPr/>
            </a:pPr>
            <a:r>
              <a:rPr lang="ko-kr"/>
              <a:t>각 CloudWatch 경보가 하나의 지표를 관찰하고, 해당 지표가 정책에 지정한 임계값을 넘으면 Auto Scaling에 메시지를 전송합니다.</a:t>
            </a:r>
          </a:p>
          <a:p>
            <a:pPr marL="0" marR="0" indent="0" algn="l" defTabSz="457200" rtl="0" eaLnBrk="1" fontAlgn="auto" latinLnBrk="0" hangingPunct="1">
              <a:lnSpc>
                <a:spcPct val="100000"/>
              </a:lnSpc>
              <a:spcAft>
                <a:spcPts val="600"/>
              </a:spcAft>
              <a:buClrTx/>
              <a:buSzTx/>
              <a:buFontTx/>
              <a:buNone/>
              <a:tabLst/>
              <a:defRPr/>
            </a:pPr>
            <a:r>
              <a:rPr lang="ko-kr"/>
              <a:t>자세한 내용은 다음을 참조하십시오.</a:t>
            </a:r>
          </a:p>
          <a:p>
            <a:pPr marL="171450" marR="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ko-kr">
                <a:hlinkClick r:id="rId3"/>
              </a:rPr>
              <a:t>http://docs.aws.amazon.com/AutoScaling/latest/DeveloperGuide/as-scale-based-on-demand.html</a:t>
            </a:r>
            <a:r>
              <a:rPr lang="ko-kr"/>
              <a:t> </a:t>
            </a:r>
          </a:p>
          <a:p>
            <a:pPr marL="171450" marR="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ko-kr">
                <a:hlinkClick r:id="rId4"/>
              </a:rPr>
              <a:t>http://docs.aws.amazon.com/AutoScaling/latest/DeveloperGuide/policy_creating.html</a:t>
            </a:r>
            <a:r>
              <a:rPr lang="ko-kr"/>
              <a:t> </a:t>
            </a:r>
          </a:p>
        </p:txBody>
      </p:sp>
    </p:spTree>
    <p:extLst>
      <p:ext uri="{BB962C8B-B14F-4D97-AF65-F5344CB8AC3E}">
        <p14:creationId xmlns:p14="http://schemas.microsoft.com/office/powerpoint/2010/main" val="261958922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이 슬라이드는 Auto Scaling 그룹 내 인스턴스의 기본 수명 주기를 보여 줍니다. </a:t>
            </a:r>
          </a:p>
          <a:p>
            <a:pPr marL="228600" indent="-228600" rtl="0">
              <a:spcAft>
                <a:spcPts val="600"/>
              </a:spcAft>
              <a:buFont typeface="+mj-lt"/>
              <a:buAutoNum type="arabicPeriod"/>
            </a:pPr>
            <a:r>
              <a:rPr lang="ko-kr"/>
              <a:t>이 Scaling 그룹에는 필요한 용량이 세 개의 인스턴스가 있습니다. </a:t>
            </a:r>
          </a:p>
          <a:p>
            <a:pPr marL="228600" indent="-228600" rtl="0">
              <a:spcAft>
                <a:spcPts val="600"/>
              </a:spcAft>
              <a:buFont typeface="+mj-lt"/>
              <a:buAutoNum type="arabicPeriod"/>
            </a:pPr>
            <a:r>
              <a:rPr lang="ko-kr"/>
              <a:t>CloudWatch 경보가 확장 이벤트를 트리거하고, 정책이 특정 날짜 및 시간에 그룹을 확장합니다.</a:t>
            </a:r>
          </a:p>
          <a:p>
            <a:pPr marL="228600" indent="-228600" rtl="0">
              <a:spcAft>
                <a:spcPts val="600"/>
              </a:spcAft>
              <a:buFont typeface="+mj-lt"/>
              <a:buAutoNum type="arabicPeriod"/>
            </a:pPr>
            <a:r>
              <a:rPr lang="ko-kr"/>
              <a:t>조정 정책이 인스턴스를 시작하고, 이를 Auto Scaling 그룹에 연결합니다.</a:t>
            </a:r>
          </a:p>
          <a:p>
            <a:pPr marL="228600" indent="-228600" rtl="0">
              <a:spcAft>
                <a:spcPts val="600"/>
              </a:spcAft>
              <a:buFont typeface="+mj-lt"/>
              <a:buAutoNum type="arabicPeriod"/>
            </a:pPr>
            <a:r>
              <a:rPr lang="ko-kr"/>
              <a:t>상태 확인이 실패하면서 확장과 비슷한 경보를 트리거합니다.</a:t>
            </a:r>
          </a:p>
          <a:p>
            <a:pPr marL="228600" indent="-228600" rtl="0">
              <a:spcAft>
                <a:spcPts val="600"/>
              </a:spcAft>
              <a:buFont typeface="+mj-lt"/>
              <a:buAutoNum type="arabicPeriod"/>
            </a:pPr>
            <a:r>
              <a:rPr lang="ko-kr"/>
              <a:t>인스턴스가 종료됩니다.</a:t>
            </a:r>
            <a:endParaRPr lang="en-US" dirty="0"/>
          </a:p>
          <a:p>
            <a:pPr marL="228600" indent="-228600" rtl="0">
              <a:spcAft>
                <a:spcPts val="600"/>
              </a:spcAft>
              <a:buFont typeface="+mj-lt"/>
              <a:buAutoNum type="arabicPeriod"/>
            </a:pPr>
            <a:r>
              <a:rPr lang="ko-kr"/>
              <a:t>인스턴스가 Auto Scaling 그룹에서 분리됩니다.</a:t>
            </a:r>
          </a:p>
        </p:txBody>
      </p:sp>
    </p:spTree>
    <p:extLst>
      <p:ext uri="{BB962C8B-B14F-4D97-AF65-F5344CB8AC3E}">
        <p14:creationId xmlns:p14="http://schemas.microsoft.com/office/powerpoint/2010/main" val="2291002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eaLnBrk="1" hangingPunct="1">
              <a:spcAft>
                <a:spcPts val="600"/>
              </a:spcAft>
            </a:pPr>
            <a:r>
              <a:rPr lang="ko-kr"/>
              <a:t>AWS는 여러 가용 영역에 걸쳐 컴퓨팅 리소스를 프로비저닝할 것을 강력히 권장합니다. 여러 개의 인스턴스가 있는 경우, 두 개 이상의 가용 영역에서 이를 실행하여 추가로 중복성을 확보할 수 있습니다. 하나의 가용 영역에 문제가 발생해도 두 번째 가용 영역에 있는 모든 자산은 전혀 영향을 받지 않습니다.</a:t>
            </a:r>
          </a:p>
        </p:txBody>
      </p:sp>
    </p:spTree>
    <p:extLst>
      <p:ext uri="{BB962C8B-B14F-4D97-AF65-F5344CB8AC3E}">
        <p14:creationId xmlns:p14="http://schemas.microsoft.com/office/powerpoint/2010/main" val="423680058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577"/>
            <a:ext cx="5852160" cy="3895270"/>
          </a:xfrm>
        </p:spPr>
        <p:txBody>
          <a:bodyPr rtlCol="0"/>
          <a:lstStyle/>
          <a:p>
            <a:pPr rtl="0"/>
            <a:r>
              <a:rPr lang="ko-kr" sz="1200" b="0" i="0" kern="1200" dirty="0">
                <a:solidFill>
                  <a:schemeClr val="tx1"/>
                </a:solidFill>
                <a:effectLst/>
                <a:latin typeface="+mn-lt"/>
                <a:ea typeface="+mn-ea"/>
                <a:cs typeface="+mn-cs"/>
              </a:rPr>
              <a:t>AWS Trusted Advisor는 비용 최적화, 보안, 내결함성, 성능 및 서비스 한도라는 다섯 가지 카테고리에 대한 모범 사례를 제공합니다. 검사 상태는 대시보드 페이지에서 색상 코딩을 사용하여 표시됩니다.</a:t>
            </a:r>
          </a:p>
          <a:p>
            <a:pPr marL="171450" indent="-171450" rtl="0">
              <a:buFont typeface="Arial" panose="020B0604020202020204" pitchFamily="34" charset="0"/>
              <a:buChar char="•"/>
            </a:pPr>
            <a:r>
              <a:rPr lang="ko-kr" sz="1200" b="0" i="0" kern="1200" dirty="0">
                <a:solidFill>
                  <a:schemeClr val="tx1"/>
                </a:solidFill>
                <a:effectLst/>
                <a:latin typeface="+mn-lt"/>
                <a:ea typeface="+mn-ea"/>
                <a:cs typeface="+mn-cs"/>
              </a:rPr>
              <a:t>빨간색: 조치가 권장됨</a:t>
            </a:r>
          </a:p>
          <a:p>
            <a:pPr marL="171450" indent="-171450" rtl="0">
              <a:buFont typeface="Arial" panose="020B0604020202020204" pitchFamily="34" charset="0"/>
              <a:buChar char="•"/>
            </a:pPr>
            <a:r>
              <a:rPr lang="ko-kr" sz="1200" b="0" i="0" kern="1200" dirty="0">
                <a:solidFill>
                  <a:schemeClr val="tx1"/>
                </a:solidFill>
                <a:effectLst/>
                <a:latin typeface="+mn-lt"/>
                <a:ea typeface="+mn-ea"/>
                <a:cs typeface="+mn-cs"/>
              </a:rPr>
              <a:t>노란색: 조사가 권장됨</a:t>
            </a:r>
            <a:br>
              <a:rPr lang="en-US" sz="1200" b="0" i="0" kern="1200" dirty="0">
                <a:solidFill>
                  <a:schemeClr val="tx1"/>
                </a:solidFill>
                <a:effectLst/>
                <a:latin typeface="+mn-lt"/>
                <a:ea typeface="+mn-ea"/>
                <a:cs typeface="+mn-cs"/>
              </a:rPr>
            </a:br>
            <a:r>
              <a:rPr lang="ko-kr" sz="1200" b="0" i="0" kern="1200" dirty="0">
                <a:solidFill>
                  <a:schemeClr val="tx1"/>
                </a:solidFill>
                <a:effectLst/>
                <a:latin typeface="+mn-lt"/>
                <a:ea typeface="+mn-ea"/>
                <a:cs typeface="+mn-cs"/>
              </a:rPr>
              <a:t>녹색: 아무 문제도 감지되지 않음</a:t>
            </a:r>
          </a:p>
          <a:p>
            <a:pPr rtl="0"/>
            <a:r>
              <a:rPr lang="ko-kr" sz="1200" b="0" i="0" kern="1200" dirty="0">
                <a:solidFill>
                  <a:srgbClr val="000000"/>
                </a:solidFill>
                <a:effectLst/>
                <a:latin typeface="+mn-lt"/>
                <a:ea typeface="+mn-ea"/>
                <a:cs typeface="+mn-cs"/>
              </a:rPr>
              <a:t>각 검사에서 권장되는 모범 사례에 대한 자세한 설명, 알림 기준 집합, 조치 지침, 주제와 관련된 유용한 리소스 목록을 볼 수 있습니다.</a:t>
            </a:r>
            <a:endParaRPr lang="en-US" sz="1200" b="0" i="0" kern="1200" dirty="0">
              <a:solidFill>
                <a:schemeClr val="tx1"/>
              </a:solidFill>
              <a:effectLst/>
              <a:latin typeface="+mn-lt"/>
              <a:ea typeface="+mn-ea"/>
              <a:cs typeface="+mn-cs"/>
            </a:endParaRPr>
          </a:p>
          <a:p>
            <a:pPr rtl="0"/>
            <a:endParaRPr lang="en-US" b="1" dirty="0"/>
          </a:p>
          <a:p>
            <a:pPr rtl="0"/>
            <a:r>
              <a:rPr lang="ko-kr" b="1" dirty="0"/>
              <a:t>비용 최적화</a:t>
            </a:r>
          </a:p>
          <a:p>
            <a:pPr rtl="0"/>
            <a:r>
              <a:rPr lang="ko-kr" dirty="0"/>
              <a:t>사용되지 않는 유휴 리소스를 제거하거나 예약 용량을 약정하여 AWS에서 비용을 절약할 수 있는 방법에 대해 확인하십시오.</a:t>
            </a:r>
            <a:endParaRPr lang="en-US" dirty="0"/>
          </a:p>
          <a:p>
            <a:pPr rtl="0"/>
            <a:r>
              <a:rPr lang="ko-kr" b="1" dirty="0"/>
              <a:t>성능</a:t>
            </a:r>
          </a:p>
          <a:p>
            <a:pPr rtl="0"/>
            <a:r>
              <a:rPr lang="ko-kr" dirty="0"/>
              <a:t>서비스 한도를 점검하고, 프로비저닝된 처리량을 활용하는지 확인하고, 초과 사용되는 인스턴스를 모니터링하여 서비스 성능을 개선하십시오.</a:t>
            </a:r>
          </a:p>
          <a:p>
            <a:pPr rtl="0"/>
            <a:r>
              <a:rPr lang="ko-kr" b="1" dirty="0"/>
              <a:t>보안</a:t>
            </a:r>
          </a:p>
          <a:p>
            <a:pPr rtl="0"/>
            <a:r>
              <a:rPr lang="ko-kr" dirty="0"/>
              <a:t>결함을 없애고, 다양한 AWS 보안 기능을 사용하고, 권한을 점검하여 애플리케이션 보안을 개선하십시오.</a:t>
            </a:r>
          </a:p>
          <a:p>
            <a:pPr rtl="0"/>
            <a:r>
              <a:rPr lang="ko-kr" sz="1200" b="1" i="0" u="none" strike="noStrike" kern="1200" dirty="0">
                <a:solidFill>
                  <a:schemeClr val="tx1"/>
                </a:solidFill>
                <a:effectLst/>
                <a:latin typeface="+mn-lt"/>
                <a:ea typeface="+mn-ea"/>
                <a:cs typeface="+mn-cs"/>
              </a:rPr>
              <a:t>결함 </a:t>
            </a:r>
            <a:r>
              <a:rPr lang="ko-kr" sz="1200" b="1" i="0" strike="noStrike" kern="1200" dirty="0">
                <a:solidFill>
                  <a:srgbClr val="000000"/>
                </a:solidFill>
                <a:effectLst/>
                <a:ea typeface="+mn-ea"/>
                <a:cs typeface="+mn-cs"/>
              </a:rPr>
              <a:t>내결함성</a:t>
            </a:r>
            <a:endParaRPr lang="en-US" sz="1200" b="1" i="0" kern="1200" dirty="0">
              <a:solidFill>
                <a:srgbClr val="000000"/>
              </a:solidFill>
              <a:effectLst/>
              <a:latin typeface="Calibri" panose="020F0502020204030204" pitchFamily="34" charset="0"/>
              <a:ea typeface="+mn-ea"/>
              <a:cs typeface="+mn-cs"/>
            </a:endParaRPr>
          </a:p>
          <a:p>
            <a:pPr rtl="0"/>
            <a:r>
              <a:rPr lang="ko-kr" sz="1200" kern="1200" dirty="0">
                <a:solidFill>
                  <a:schemeClr val="tx1"/>
                </a:solidFill>
                <a:latin typeface="+mn-lt"/>
                <a:ea typeface="+mn-ea"/>
                <a:cs typeface="+mn-cs"/>
              </a:rPr>
              <a:t>자동 조정, 상태 확인, 복수 가용 영역, 백업 기능을 활용하여 AWS 애플리케이션의 가용성과 중복성을 높이십시오.</a:t>
            </a:r>
          </a:p>
          <a:p>
            <a:pPr rtl="0"/>
            <a:r>
              <a:rPr lang="ko-kr" sz="1200" b="1" i="0" u="none" strike="noStrike" kern="1200" dirty="0">
                <a:solidFill>
                  <a:schemeClr val="tx1"/>
                </a:solidFill>
                <a:effectLst/>
                <a:latin typeface="+mn-lt"/>
                <a:ea typeface="+mn-ea"/>
                <a:cs typeface="+mn-cs"/>
              </a:rPr>
              <a:t>서비스 </a:t>
            </a:r>
            <a:r>
              <a:rPr lang="ko-kr" sz="1200" b="1" i="0" strike="noStrike" kern="1200" dirty="0">
                <a:solidFill>
                  <a:srgbClr val="000000"/>
                </a:solidFill>
                <a:effectLst/>
                <a:ea typeface="+mn-ea"/>
                <a:cs typeface="+mn-cs"/>
              </a:rPr>
              <a:t>제한</a:t>
            </a:r>
            <a:endParaRPr lang="en-US" sz="1200" b="1" i="0" kern="1200" dirty="0">
              <a:solidFill>
                <a:srgbClr val="000000"/>
              </a:solidFill>
              <a:effectLst/>
              <a:latin typeface="Calibri" panose="020F0502020204030204" pitchFamily="34" charset="0"/>
              <a:ea typeface="+mn-ea"/>
              <a:cs typeface="+mn-cs"/>
            </a:endParaRPr>
          </a:p>
          <a:p>
            <a:pPr rtl="0"/>
            <a:r>
              <a:rPr lang="ko-kr" sz="1200" b="0" i="0" kern="1200" dirty="0">
                <a:solidFill>
                  <a:schemeClr val="tx1"/>
                </a:solidFill>
                <a:effectLst/>
                <a:latin typeface="+mn-lt"/>
                <a:ea typeface="+mn-ea"/>
                <a:cs typeface="+mn-cs"/>
              </a:rPr>
              <a:t>서비스 한도의 80%가 넘는 서비스 사용량이 있는지 점검합니다. 스냅샷에 기반해 값이 나오기 때문에 현재 사용률과 다를 수 있습니다. 한도 및 사용률 데이터에 변경 사항을 반영하는 데 최대 24시간이 걸릴 수 있습니다.</a:t>
            </a:r>
          </a:p>
          <a:p>
            <a:pPr rtl="0"/>
            <a:endParaRPr lang="en-US" dirty="0"/>
          </a:p>
        </p:txBody>
      </p:sp>
    </p:spTree>
    <p:extLst>
      <p:ext uri="{BB962C8B-B14F-4D97-AF65-F5344CB8AC3E}">
        <p14:creationId xmlns:p14="http://schemas.microsoft.com/office/powerpoint/2010/main" val="139918078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577"/>
            <a:ext cx="5852160" cy="4371023"/>
          </a:xfrm>
        </p:spPr>
        <p:txBody>
          <a:bodyPr rtlCol="0"/>
          <a:lstStyle/>
          <a:p>
            <a:pPr rtl="0"/>
            <a:r>
              <a:rPr lang="ko-KR" altLang="en-US" b="1" dirty="0"/>
              <a:t>핵심 점검 항목 및 권장 사항</a:t>
            </a:r>
            <a:endParaRPr lang="ko-kr" b="1" dirty="0"/>
          </a:p>
          <a:p>
            <a:pPr rtl="0"/>
            <a:r>
              <a:rPr lang="ko-kr" dirty="0"/>
              <a:t>모든 AWS 고객이 사용 가능함</a:t>
            </a:r>
          </a:p>
          <a:p>
            <a:pPr marL="171450" indent="-171450" rtl="0">
              <a:buFont typeface="Arial" panose="020B0604020202020204" pitchFamily="34" charset="0"/>
              <a:buChar char="•"/>
            </a:pPr>
            <a:r>
              <a:rPr lang="ko-kr" dirty="0"/>
              <a:t>7가지 Trusted Advisor 핵심 점검 항목을 통해 사용자 환경의 보안과 성능을 강화할 수 있습니다. *</a:t>
            </a:r>
            <a:br>
              <a:rPr lang="en-US" dirty="0"/>
            </a:br>
            <a:r>
              <a:rPr lang="ko-kr" dirty="0"/>
              <a:t>확인 포함: 보안: S3 버킷 권한, 보안 그룹 – 제한되지 않은 특정 포트, IAM 사용, 루트 계정에 MFA 사용, EBS 퍼블릭 스냅샷, RDS 퍼블릭 스냅샷</a:t>
            </a:r>
            <a:endParaRPr lang="en-US" dirty="0">
              <a:solidFill>
                <a:srgbClr val="000000"/>
              </a:solidFill>
              <a:latin typeface="Calibri" panose="020F0502020204030204" pitchFamily="34" charset="0"/>
            </a:endParaRPr>
          </a:p>
          <a:p>
            <a:pPr marL="171450" indent="-171450" rtl="0">
              <a:buFont typeface="Arial" panose="020B0604020202020204" pitchFamily="34" charset="0"/>
              <a:buChar char="•"/>
            </a:pPr>
            <a:r>
              <a:rPr lang="ko-kr" dirty="0"/>
              <a:t>서비스 제한</a:t>
            </a:r>
            <a:endParaRPr lang="en-US" dirty="0">
              <a:solidFill>
                <a:srgbClr val="000000"/>
              </a:solidFill>
              <a:latin typeface="Calibri" panose="020F0502020204030204" pitchFamily="34" charset="0"/>
            </a:endParaRPr>
          </a:p>
          <a:p>
            <a:pPr rtl="0"/>
            <a:endParaRPr lang="en-US" dirty="0"/>
          </a:p>
          <a:p>
            <a:pPr rtl="0"/>
            <a:r>
              <a:rPr lang="ko-KR" altLang="en-US" b="1" dirty="0"/>
              <a:t>전체 </a:t>
            </a:r>
            <a:r>
              <a:rPr lang="es-AR" altLang="ko-KR" b="1" dirty="0" err="1"/>
              <a:t>Trusted</a:t>
            </a:r>
            <a:r>
              <a:rPr lang="es-AR" altLang="ko-KR" b="1" dirty="0"/>
              <a:t> </a:t>
            </a:r>
            <a:r>
              <a:rPr lang="es-AR" altLang="ko-KR" b="1" dirty="0" err="1"/>
              <a:t>Advisor</a:t>
            </a:r>
            <a:r>
              <a:rPr lang="ko-KR" altLang="en-US" b="1" dirty="0"/>
              <a:t>의 모든 이점</a:t>
            </a:r>
            <a:endParaRPr lang="ko-kr" b="1" dirty="0"/>
          </a:p>
          <a:p>
            <a:pPr rtl="0"/>
            <a:r>
              <a:rPr lang="ko-kr" dirty="0"/>
              <a:t>비즈니스 또는 엔터프라이즈 지원 계획과 함께 사용 가능</a:t>
            </a:r>
            <a:endParaRPr lang="en-US" dirty="0">
              <a:solidFill>
                <a:srgbClr val="000000"/>
              </a:solidFill>
              <a:latin typeface="Calibri" panose="020F0502020204030204" pitchFamily="34" charset="0"/>
            </a:endParaRPr>
          </a:p>
          <a:p>
            <a:pPr marL="171450" indent="-171450" rtl="0">
              <a:buFont typeface="Arial" panose="020B0604020202020204" pitchFamily="34" charset="0"/>
              <a:buChar char="•"/>
            </a:pPr>
            <a:r>
              <a:rPr lang="ko-kr" dirty="0"/>
              <a:t>Trusted Advisor 점검 항목을 전부 활용하면 전체 AWS 인프라의 최적화에 도움이 되며, 이를 통해 보안과 성능을 강화하고 전체 비용을 줄이고, 서비스 한도를 모니터링할 수 있습니다. </a:t>
            </a:r>
          </a:p>
          <a:p>
            <a:pPr marL="171450" indent="-171450" rtl="0">
              <a:buFont typeface="Arial" panose="020B0604020202020204" pitchFamily="34" charset="0"/>
              <a:buChar char="•"/>
            </a:pPr>
            <a:r>
              <a:rPr lang="ko-kr" dirty="0"/>
              <a:t>알림: 주간 업데이트로 AWS 리소스 배포를 최신 상태로 유지하고 Amazon CloudWatch를 통해 알림을 생성하고 작업을 자동화합니다.</a:t>
            </a:r>
          </a:p>
          <a:p>
            <a:pPr marL="171450" indent="-171450" rtl="0">
              <a:buFont typeface="Arial" panose="020B0604020202020204" pitchFamily="34" charset="0"/>
              <a:buChar char="•"/>
            </a:pPr>
            <a:r>
              <a:rPr lang="ko-kr" dirty="0"/>
              <a:t>프로그래밍 방식 액세스: AWS Support API를 사용하여 Trusted Advisor 결과를 프로그래밍 방식으로 검색하고 새로 고칠 수 있습니다.</a:t>
            </a:r>
          </a:p>
          <a:p>
            <a:pPr marL="171450" indent="-171450" rtl="0">
              <a:buFont typeface="Arial" panose="020B0604020202020204" pitchFamily="34" charset="0"/>
              <a:buChar char="•"/>
            </a:pPr>
            <a:endParaRPr lang="en-US" dirty="0"/>
          </a:p>
          <a:p>
            <a:pPr marL="0" indent="0" rtl="0">
              <a:buFont typeface="Arial" panose="020B0604020202020204" pitchFamily="34" charset="0"/>
              <a:buNone/>
            </a:pPr>
            <a:r>
              <a:rPr lang="ko-kr" dirty="0"/>
              <a:t>*모든 고객에게 7개의 Trusted Advisor 점검 항목을 무료로 제공합니다 – 서비스 제한(성능 카테고리; 서비스 제한 점검 질문에서의 세부 정보) 및 보안 그룹 – 특정 포트 무제한, IAM 사용, 루트 계정의 MFA, EBS 공용 스냅샷, RDS 공용 스냅샷(보안 카테고리) 및 S3 버킷 권한(모든 사용자에 대해 읽기/쓰기 액세스를 허용하는 ACL 또는 정책으로 인해 공개적으로 액세스할 수 있는 S3 버킷을 파악). </a:t>
            </a:r>
            <a:endParaRPr lang="en-US" dirty="0"/>
          </a:p>
        </p:txBody>
      </p:sp>
    </p:spTree>
    <p:extLst>
      <p:ext uri="{BB962C8B-B14F-4D97-AF65-F5344CB8AC3E}">
        <p14:creationId xmlns:p14="http://schemas.microsoft.com/office/powerpoint/2010/main" val="77718198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457200" rtl="0" eaLnBrk="1" fontAlgn="auto" latinLnBrk="0" hangingPunct="1">
              <a:lnSpc>
                <a:spcPct val="100000"/>
              </a:lnSpc>
              <a:spcAft>
                <a:spcPts val="600"/>
              </a:spcAft>
              <a:buClrTx/>
              <a:buSzTx/>
              <a:buFontTx/>
              <a:buNone/>
              <a:tabLst/>
              <a:defRPr/>
            </a:pPr>
            <a:r>
              <a:rPr lang="ko-kr"/>
              <a:t>지식 확인에 대한 정답은 슬라이드에 나와 있습니다.</a:t>
            </a:r>
          </a:p>
        </p:txBody>
      </p:sp>
    </p:spTree>
    <p:extLst>
      <p:ext uri="{BB962C8B-B14F-4D97-AF65-F5344CB8AC3E}">
        <p14:creationId xmlns:p14="http://schemas.microsoft.com/office/powerpoint/2010/main" val="257645010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a:extLst>
              <a:ext uri="{FF2B5EF4-FFF2-40B4-BE49-F238E27FC236}">
                <a16:creationId xmlns:a16="http://schemas.microsoft.com/office/drawing/2014/main" id="{CE2DBDBD-2D7D-49E4-A37A-0FEF37B203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a:extLst>
              <a:ext uri="{FF2B5EF4-FFF2-40B4-BE49-F238E27FC236}">
                <a16:creationId xmlns:a16="http://schemas.microsoft.com/office/drawing/2014/main" id="{015713EC-512C-42EC-BA6E-F70C16289A9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ko-KR" altLang="en-US" dirty="0">
                <a:solidFill>
                  <a:srgbClr val="000000"/>
                </a:solidFill>
              </a:rPr>
              <a:t>이 예에서는 아키텍처가 </a:t>
            </a:r>
            <a:r>
              <a:rPr lang="en-US" altLang="ko-KR" dirty="0">
                <a:solidFill>
                  <a:srgbClr val="000000"/>
                </a:solidFill>
              </a:rPr>
              <a:t>2</a:t>
            </a:r>
            <a:r>
              <a:rPr lang="ko-KR" altLang="en-US" dirty="0">
                <a:solidFill>
                  <a:srgbClr val="000000"/>
                </a:solidFill>
              </a:rPr>
              <a:t>개의 가용 영역에 걸쳐 복제되었습니다</a:t>
            </a:r>
            <a:r>
              <a:rPr lang="en-US" altLang="ko-KR" dirty="0">
                <a:solidFill>
                  <a:srgbClr val="000000"/>
                </a:solidFill>
              </a:rPr>
              <a:t>. </a:t>
            </a:r>
            <a:r>
              <a:rPr lang="ko-KR" altLang="en-US" dirty="0">
                <a:solidFill>
                  <a:srgbClr val="000000"/>
                </a:solidFill>
              </a:rPr>
              <a:t>또한</a:t>
            </a:r>
            <a:r>
              <a:rPr lang="en-US" altLang="ko-KR" dirty="0">
                <a:solidFill>
                  <a:srgbClr val="000000"/>
                </a:solidFill>
              </a:rPr>
              <a:t>, NAT </a:t>
            </a:r>
            <a:r>
              <a:rPr lang="ko-KR" altLang="en-US" dirty="0">
                <a:solidFill>
                  <a:srgbClr val="000000"/>
                </a:solidFill>
              </a:rPr>
              <a:t>게이트웨이를 </a:t>
            </a:r>
            <a:r>
              <a:rPr lang="en-US" altLang="ko-KR" dirty="0">
                <a:solidFill>
                  <a:srgbClr val="000000"/>
                </a:solidFill>
              </a:rPr>
              <a:t>NAT </a:t>
            </a:r>
            <a:r>
              <a:rPr lang="ko-KR" altLang="en-US" dirty="0">
                <a:solidFill>
                  <a:srgbClr val="000000"/>
                </a:solidFill>
              </a:rPr>
              <a:t>인스턴스 대신 사용하고 있습니다</a:t>
            </a:r>
            <a:r>
              <a:rPr lang="en-US" altLang="ko-KR" dirty="0">
                <a:solidFill>
                  <a:srgbClr val="000000"/>
                </a:solidFill>
              </a:rPr>
              <a:t>.</a:t>
            </a:r>
          </a:p>
          <a:p>
            <a:pPr eaLnBrk="1" hangingPunct="1">
              <a:spcBef>
                <a:spcPct val="0"/>
              </a:spcBef>
            </a:pPr>
            <a:endParaRPr lang="en-US" altLang="ko-KR" dirty="0">
              <a:solidFill>
                <a:srgbClr val="000000"/>
              </a:solidFill>
            </a:endParaRPr>
          </a:p>
          <a:p>
            <a:pPr eaLnBrk="1" hangingPunct="1">
              <a:spcBef>
                <a:spcPct val="0"/>
              </a:spcBef>
            </a:pPr>
            <a:r>
              <a:rPr lang="ko-KR" altLang="en-US" dirty="0">
                <a:solidFill>
                  <a:srgbClr val="000000"/>
                </a:solidFill>
              </a:rPr>
              <a:t>참고</a:t>
            </a:r>
            <a:r>
              <a:rPr lang="en-US" altLang="ko-KR" dirty="0">
                <a:solidFill>
                  <a:srgbClr val="000000"/>
                </a:solidFill>
              </a:rPr>
              <a:t>: NAT </a:t>
            </a:r>
            <a:r>
              <a:rPr lang="ko-KR" altLang="en-US" dirty="0">
                <a:solidFill>
                  <a:srgbClr val="000000"/>
                </a:solidFill>
              </a:rPr>
              <a:t>게이트웨이가 </a:t>
            </a:r>
            <a:r>
              <a:rPr lang="en-US" altLang="ko-KR" dirty="0">
                <a:solidFill>
                  <a:srgbClr val="000000"/>
                </a:solidFill>
              </a:rPr>
              <a:t>Amazon EC2</a:t>
            </a:r>
            <a:r>
              <a:rPr lang="ko-KR" altLang="en-US" dirty="0">
                <a:solidFill>
                  <a:srgbClr val="000000"/>
                </a:solidFill>
              </a:rPr>
              <a:t>의 </a:t>
            </a:r>
            <a:r>
              <a:rPr lang="en-US" altLang="ko-KR" dirty="0">
                <a:solidFill>
                  <a:srgbClr val="000000"/>
                </a:solidFill>
              </a:rPr>
              <a:t>NAT </a:t>
            </a:r>
            <a:r>
              <a:rPr lang="ko-KR" altLang="en-US" dirty="0">
                <a:solidFill>
                  <a:srgbClr val="000000"/>
                </a:solidFill>
              </a:rPr>
              <a:t>인스턴스보다 언제나 사용자 솔루션에 더 적합하지는 않습니다</a:t>
            </a:r>
            <a:r>
              <a:rPr lang="en-US" altLang="ko-KR" dirty="0">
                <a:solidFill>
                  <a:srgbClr val="000000"/>
                </a:solidFill>
              </a:rPr>
              <a:t>. </a:t>
            </a:r>
            <a:r>
              <a:rPr lang="ko-KR" altLang="en-US" dirty="0">
                <a:solidFill>
                  <a:srgbClr val="000000"/>
                </a:solidFill>
              </a:rPr>
              <a:t>이전 슬라이드를 참조하여 사용자 환경에 적합한 방법을 결정하십시오</a:t>
            </a:r>
            <a:r>
              <a:rPr lang="en-US" altLang="ko-KR" dirty="0">
                <a:solidFill>
                  <a:srgbClr val="000000"/>
                </a:solidFill>
              </a:rPr>
              <a:t>.</a:t>
            </a:r>
          </a:p>
          <a:p>
            <a:pPr eaLnBrk="1" hangingPunct="1">
              <a:spcBef>
                <a:spcPct val="0"/>
              </a:spcBef>
            </a:pPr>
            <a:endParaRPr lang="en-US" altLang="ko-KR" dirty="0">
              <a:solidFill>
                <a:srgbClr val="000000"/>
              </a:solidFill>
            </a:endParaRPr>
          </a:p>
          <a:p>
            <a:pPr eaLnBrk="1" hangingPunct="1">
              <a:spcBef>
                <a:spcPct val="0"/>
              </a:spcBef>
            </a:pPr>
            <a:r>
              <a:rPr lang="ko-KR" altLang="en-US" dirty="0">
                <a:solidFill>
                  <a:srgbClr val="000000"/>
                </a:solidFill>
              </a:rPr>
              <a:t>여러 가용 영역에 리소스가 있고 하나의 </a:t>
            </a:r>
            <a:r>
              <a:rPr lang="en-US" altLang="ko-KR" dirty="0">
                <a:solidFill>
                  <a:srgbClr val="000000"/>
                </a:solidFill>
              </a:rPr>
              <a:t>NAT </a:t>
            </a:r>
            <a:r>
              <a:rPr lang="ko-KR" altLang="en-US" dirty="0">
                <a:solidFill>
                  <a:srgbClr val="000000"/>
                </a:solidFill>
              </a:rPr>
              <a:t>게이트웨이를 공유하는 경우 </a:t>
            </a:r>
            <a:r>
              <a:rPr lang="en-US" altLang="ko-KR" dirty="0">
                <a:solidFill>
                  <a:srgbClr val="000000"/>
                </a:solidFill>
              </a:rPr>
              <a:t>NAT </a:t>
            </a:r>
            <a:r>
              <a:rPr lang="ko-KR" altLang="en-US" dirty="0">
                <a:solidFill>
                  <a:srgbClr val="000000"/>
                </a:solidFill>
              </a:rPr>
              <a:t>게이트웨이의 가영 영역이 중단되면 다른 가용 영역의 리소스에 대한 인터넷 액세스가 중단됩니다</a:t>
            </a:r>
            <a:r>
              <a:rPr lang="en-US" altLang="ko-KR" dirty="0">
                <a:solidFill>
                  <a:srgbClr val="000000"/>
                </a:solidFill>
              </a:rPr>
              <a:t>. </a:t>
            </a:r>
            <a:r>
              <a:rPr lang="ko-KR" altLang="en-US" dirty="0">
                <a:solidFill>
                  <a:srgbClr val="000000"/>
                </a:solidFill>
              </a:rPr>
              <a:t>가용 영역 독립 아키텍처를 만들려면 각 가용 영역에 </a:t>
            </a:r>
            <a:r>
              <a:rPr lang="en-US" altLang="ko-KR" dirty="0">
                <a:solidFill>
                  <a:srgbClr val="000000"/>
                </a:solidFill>
              </a:rPr>
              <a:t>NAT </a:t>
            </a:r>
            <a:r>
              <a:rPr lang="ko-KR" altLang="en-US" dirty="0">
                <a:solidFill>
                  <a:srgbClr val="000000"/>
                </a:solidFill>
              </a:rPr>
              <a:t>게이트웨이를 만들고 동일한 가용 영역에서 리소스가 </a:t>
            </a:r>
            <a:r>
              <a:rPr lang="en-US" altLang="ko-KR" dirty="0">
                <a:solidFill>
                  <a:srgbClr val="000000"/>
                </a:solidFill>
              </a:rPr>
              <a:t>NAT </a:t>
            </a:r>
            <a:r>
              <a:rPr lang="ko-KR" altLang="en-US" dirty="0">
                <a:solidFill>
                  <a:srgbClr val="000000"/>
                </a:solidFill>
              </a:rPr>
              <a:t>게이트웨이를 사용하도록 라우팅을 구성하십시오</a:t>
            </a:r>
            <a:r>
              <a:rPr lang="en-US" altLang="ko-KR" dirty="0">
                <a:solidFill>
                  <a:srgbClr val="000000"/>
                </a:solidFill>
              </a:rPr>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457133" rtl="0">
              <a:spcAft>
                <a:spcPts val="600"/>
              </a:spcAft>
              <a:defRPr/>
            </a:pPr>
            <a:r>
              <a:rPr lang="ko-kr"/>
              <a:t>엣지 로케이션은 최종 사용자의 지연 시간을 줄이고 성능을 향상하는 데 도움이 됩니다. </a:t>
            </a:r>
            <a:endParaRPr lang="en-US" dirty="0"/>
          </a:p>
        </p:txBody>
      </p:sp>
    </p:spTree>
    <p:extLst>
      <p:ext uri="{BB962C8B-B14F-4D97-AF65-F5344CB8AC3E}">
        <p14:creationId xmlns:p14="http://schemas.microsoft.com/office/powerpoint/2010/main" val="2486967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457133" rtl="0">
              <a:spcAft>
                <a:spcPts val="600"/>
              </a:spcAft>
              <a:defRPr/>
            </a:pPr>
            <a:r>
              <a:rPr lang="ko-kr"/>
              <a:t>본 수업에서는 Amazon과 AWS의 역사, AWS의 글로벌 인프라, AWS Management Console 사용법을 배웠습니다.  </a:t>
            </a:r>
          </a:p>
          <a:p>
            <a:pPr defTabSz="457133" rtl="0">
              <a:spcAft>
                <a:spcPts val="600"/>
              </a:spcAft>
              <a:defRPr/>
            </a:pPr>
            <a:r>
              <a:rPr lang="ko-kr"/>
              <a:t>새로 익힌 기술을 테스트해 보십시오! </a:t>
            </a:r>
          </a:p>
        </p:txBody>
      </p:sp>
    </p:spTree>
    <p:extLst>
      <p:ext uri="{BB962C8B-B14F-4D97-AF65-F5344CB8AC3E}">
        <p14:creationId xmlns:p14="http://schemas.microsoft.com/office/powerpoint/2010/main" val="2708166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1200150"/>
            <a:ext cx="5759450" cy="3240088"/>
          </a:xfrm>
        </p:spPr>
      </p:sp>
      <p:sp>
        <p:nvSpPr>
          <p:cNvPr id="3" name="Notes Placeholder 2"/>
          <p:cNvSpPr>
            <a:spLocks noGrp="1"/>
          </p:cNvSpPr>
          <p:nvPr>
            <p:ph type="body" idx="1"/>
          </p:nvPr>
        </p:nvSpPr>
        <p:spPr/>
        <p:txBody>
          <a:bodyPr rtlCol="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lumMod val="50000"/>
                </a:schemeClr>
              </a:solidFill>
              <a:effectLst/>
              <a:latin typeface="+mn-lt"/>
              <a:ea typeface="+mn-ea"/>
              <a:cs typeface="+mn-cs"/>
            </a:endParaRPr>
          </a:p>
        </p:txBody>
      </p:sp>
    </p:spTree>
    <p:extLst>
      <p:ext uri="{BB962C8B-B14F-4D97-AF65-F5344CB8AC3E}">
        <p14:creationId xmlns:p14="http://schemas.microsoft.com/office/powerpoint/2010/main" val="444644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Tree>
    <p:extLst>
      <p:ext uri="{BB962C8B-B14F-4D97-AF65-F5344CB8AC3E}">
        <p14:creationId xmlns:p14="http://schemas.microsoft.com/office/powerpoint/2010/main" val="3510267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Tree>
    <p:extLst>
      <p:ext uri="{BB962C8B-B14F-4D97-AF65-F5344CB8AC3E}">
        <p14:creationId xmlns:p14="http://schemas.microsoft.com/office/powerpoint/2010/main" val="3461264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457133" rtl="0">
              <a:spcBef>
                <a:spcPct val="0"/>
              </a:spcBef>
              <a:spcAft>
                <a:spcPts val="600"/>
              </a:spcAft>
              <a:defRPr/>
            </a:pPr>
            <a:r>
              <a:rPr lang="ko-kr"/>
              <a:t>1994년 Jeff Bezos가 회사를 설립했으며 1995년 Amazon.com은 온라인 서점으로 시작되었습니다. Amazon.com, Inc.는 미국 워싱턴주 시애틀에 본사를 둔 다국적 전자 상거래 업체입니다. 온라인 소매업체 중 세계 최대 규모를 자랑합니다. Amazon은 지속적으로 성장했으며 2006년에 </a:t>
            </a:r>
            <a:r>
              <a:rPr lang="ko-kr">
                <a:solidFill>
                  <a:srgbClr val="000000"/>
                </a:solidFill>
              </a:rPr>
              <a:t>Amazon Web Services</a:t>
            </a:r>
            <a:r>
              <a:rPr lang="ko-kr"/>
              <a:t> (AWS)를 시작했습니다. 이어서 Amazon Publishing, Kindle, Amazon Game Studios, Amazon Art 등이 시작되었습니다. </a:t>
            </a:r>
          </a:p>
          <a:p>
            <a:pPr defTabSz="457133" rtl="0">
              <a:spcBef>
                <a:spcPct val="0"/>
              </a:spcBef>
              <a:spcAft>
                <a:spcPts val="600"/>
              </a:spcAft>
              <a:defRPr/>
            </a:pPr>
            <a:r>
              <a:rPr lang="ko-kr">
                <a:solidFill>
                  <a:srgbClr val="000000"/>
                </a:solidFill>
              </a:rPr>
              <a:t>십여 년 동안</a:t>
            </a:r>
            <a:r>
              <a:rPr lang="ko-kr"/>
              <a:t> 고도로 확장 가능한 웹 </a:t>
            </a:r>
            <a:r>
              <a:rPr lang="ko-kr">
                <a:solidFill>
                  <a:srgbClr val="000000"/>
                </a:solidFill>
              </a:rPr>
              <a:t>애플리케이션</a:t>
            </a:r>
            <a:r>
              <a:rPr lang="ko-kr"/>
              <a:t>을 구축 및 실행하면서, Amazon.com은 대규모의 기술 인프라와 데이터 센터 운영에 대한 </a:t>
            </a:r>
            <a:r>
              <a:rPr lang="ko-kr">
                <a:solidFill>
                  <a:srgbClr val="000000"/>
                </a:solidFill>
              </a:rPr>
              <a:t>핵심 역량</a:t>
            </a:r>
            <a:r>
              <a:rPr lang="ko-kr"/>
              <a:t>을 갖추었고, 정교하고 확장 가능한 </a:t>
            </a:r>
            <a:r>
              <a:rPr lang="ko-kr">
                <a:solidFill>
                  <a:srgbClr val="000000"/>
                </a:solidFill>
              </a:rPr>
              <a:t>애플리케이션</a:t>
            </a:r>
            <a:r>
              <a:rPr lang="ko-kr"/>
              <a:t>을 구축하는 데 사용할 수 있는 웹 서비스 플랫폼으로 새로운 고객 부문(개발자와 비즈니스)를 지원한다는 훨씬 더 광범위한 미션에 착수했습니다. 현재 AWS는 전 세계에서 가장 빠르게 성장하고 있는 수십억 달러 규모의 엔터프라이즈 IT 제공업체입니다.</a:t>
            </a:r>
          </a:p>
        </p:txBody>
      </p:sp>
    </p:spTree>
    <p:extLst>
      <p:ext uri="{BB962C8B-B14F-4D97-AF65-F5344CB8AC3E}">
        <p14:creationId xmlns:p14="http://schemas.microsoft.com/office/powerpoint/2010/main" val="2643872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457200" rtl="0" eaLnBrk="1" fontAlgn="auto" latinLnBrk="0" hangingPunct="1">
              <a:lnSpc>
                <a:spcPct val="100000"/>
              </a:lnSpc>
              <a:spcBef>
                <a:spcPts val="0"/>
              </a:spcBef>
              <a:spcAft>
                <a:spcPts val="600"/>
              </a:spcAft>
              <a:buClrTx/>
              <a:buSzTx/>
              <a:buFontTx/>
              <a:buNone/>
              <a:tabLst/>
              <a:defRPr/>
            </a:pPr>
            <a:r>
              <a:rPr lang="ko-kr" dirty="0"/>
              <a:t>Amazon EC2 인스턴스는 Amazon 데이터 센터에 있는 가상화된 서버입니다.</a:t>
            </a:r>
          </a:p>
          <a:p>
            <a:pPr rtl="0">
              <a:spcAft>
                <a:spcPts val="600"/>
              </a:spcAft>
            </a:pPr>
            <a:r>
              <a:rPr lang="ko-kr" dirty="0"/>
              <a:t>Amazon EC2는 개발자가 더욱 쉽게 웹 규모 컴퓨팅 작업을 할 수 있도록 설계되었습니다. Amazon EC2의 간단한 웹 서비스 인터페이스를 통해 간편하게 필요한 컴퓨팅 파워를 확보하고 구성할 수 있습니다. 컴퓨팅 리소스에 대한 완전한 제어를 제공하며 Amazon의 검증된 컴퓨팅 환경에서 실행할 수 있도록 지원합니다. </a:t>
            </a:r>
          </a:p>
          <a:p>
            <a:pPr rtl="0">
              <a:spcAft>
                <a:spcPts val="600"/>
              </a:spcAft>
            </a:pPr>
            <a:r>
              <a:rPr lang="ko-kr" dirty="0"/>
              <a:t>Amazon EC2는 새로운 서버 인스턴스를 확보하고 부팅하는 데 필요한 시간을 단축하므로, 컴퓨팅 요구 사항의 변화에 따라 신속하게 용량을 조정할 수 있습니다. Amazon EC2를 사용하면 실제 사용한 만큼만 요금을 지불하면 되므로, 컴퓨팅 비용이 절약됩니다. Amazon EC2는 장애 발생 시 복원력이 뛰어난 애플리케이션을 구축하고 일반적인 장애 상황으로부터 애플리케이션을 격리하는 도구를 제공합니다.</a:t>
            </a:r>
          </a:p>
          <a:p>
            <a:pPr rtl="0">
              <a:spcAft>
                <a:spcPts val="600"/>
              </a:spcAft>
            </a:pPr>
            <a:r>
              <a:rPr lang="ko-kr" dirty="0"/>
              <a:t>자세한 내용은 다음을 참조하십시오: </a:t>
            </a:r>
            <a:r>
              <a:rPr lang="ko-kr" dirty="0">
                <a:hlinkClick r:id="rId3"/>
              </a:rPr>
              <a:t>https://aws.amazon.com/ec2/</a:t>
            </a:r>
            <a:r>
              <a:rPr lang="ko-kr" dirty="0"/>
              <a:t> </a:t>
            </a:r>
          </a:p>
        </p:txBody>
      </p:sp>
    </p:spTree>
    <p:extLst>
      <p:ext uri="{BB962C8B-B14F-4D97-AF65-F5344CB8AC3E}">
        <p14:creationId xmlns:p14="http://schemas.microsoft.com/office/powerpoint/2010/main" val="1257327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solidFill>
                  <a:srgbClr val="000000"/>
                </a:solidFill>
              </a:rPr>
              <a:t>Amazon</a:t>
            </a:r>
            <a:r>
              <a:rPr lang="ko-kr"/>
              <a:t> EC2는 웹 서비스 인터페이스를 사용해 다양한 운영 체제로 인스턴스를 시작하고, 이를 사용자 지정 애플리케이션 환경에서 로드하며, 네트워크의 액세스 권한을 관리하고, 필요한 수의 시스템을 사용해 이미지를 실행할 수 있는 진정한 가상 컴퓨팅 환경을 제공합니다. </a:t>
            </a:r>
            <a:endParaRPr lang="en-US" dirty="0"/>
          </a:p>
          <a:p>
            <a:pPr rtl="0">
              <a:spcAft>
                <a:spcPts val="600"/>
              </a:spcAft>
            </a:pPr>
            <a:r>
              <a:rPr lang="ko-kr"/>
              <a:t>요구 사항의 변화에 따라 컴퓨팅 파워를 프로그래밍 방식으로 조정할 수 있습니다. 실제로 사용한 용량에 대해서만 지불하며, Linux 또는 Windows 중에서 선택할 수 있습니다. 안정성을 위해 AWS의 글로벌 인프라를 활용하여 여러 리전 및 가용 영역에 걸쳐 배포할 수 있습니다. </a:t>
            </a:r>
          </a:p>
          <a:p>
            <a:pPr rtl="0"/>
            <a:r>
              <a:rPr lang="ko-kr"/>
              <a:t>자세한 내용은 다음을 참조하십시오: </a:t>
            </a:r>
            <a:r>
              <a:rPr lang="ko-kr">
                <a:hlinkClick r:id="rId3"/>
              </a:rPr>
              <a:t>http://docs.aws.amazon.com/AWSEC2/latest/UserGuide/Using_Tags.html</a:t>
            </a:r>
            <a:r>
              <a:rPr lang="ko-kr"/>
              <a:t> </a:t>
            </a:r>
          </a:p>
          <a:p>
            <a:pPr rtl="0">
              <a:spcAft>
                <a:spcPts val="600"/>
              </a:spcAft>
            </a:pPr>
            <a:endParaRPr lang="en-US" dirty="0"/>
          </a:p>
        </p:txBody>
      </p:sp>
    </p:spTree>
    <p:extLst>
      <p:ext uri="{BB962C8B-B14F-4D97-AF65-F5344CB8AC3E}">
        <p14:creationId xmlns:p14="http://schemas.microsoft.com/office/powerpoint/2010/main" val="2341778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457200" rtl="0" eaLnBrk="1" fontAlgn="auto" latinLnBrk="0" hangingPunct="1">
              <a:lnSpc>
                <a:spcPct val="100000"/>
              </a:lnSpc>
              <a:spcBef>
                <a:spcPts val="0"/>
              </a:spcBef>
              <a:spcAft>
                <a:spcPts val="0"/>
              </a:spcAft>
              <a:buClrTx/>
              <a:buSzTx/>
              <a:buFontTx/>
              <a:buNone/>
              <a:tabLst/>
              <a:defRPr/>
            </a:pPr>
            <a:r>
              <a:rPr lang="ko-kr" dirty="0">
                <a:latin typeface="+mn-lt"/>
                <a:cs typeface="Arial" panose="020B0604020202020204" pitchFamily="34" charset="0"/>
              </a:rPr>
              <a:t>적합한 EC2 인스턴스 유형을 선택하는 것이 중요합니다. </a:t>
            </a:r>
          </a:p>
          <a:p>
            <a:pPr rtl="0"/>
            <a:r>
              <a:rPr lang="ko-kr" dirty="0" err="1">
                <a:latin typeface="+mn-lt"/>
                <a:cs typeface="Arial" panose="020B0604020202020204" pitchFamily="34" charset="0"/>
              </a:rPr>
              <a:t>AWS에서는</a:t>
            </a:r>
            <a:r>
              <a:rPr lang="ko-kr" dirty="0">
                <a:latin typeface="+mn-lt"/>
                <a:cs typeface="Arial" panose="020B0604020202020204" pitchFamily="34" charset="0"/>
              </a:rPr>
              <a:t> 다양한 EC2 컴퓨팅 인스턴스를 제공합니다. 인스턴스 대부분은 인텔 </a:t>
            </a:r>
            <a:r>
              <a:rPr lang="ko-kr" dirty="0" err="1">
                <a:latin typeface="+mn-lt"/>
                <a:cs typeface="Arial" panose="020B0604020202020204" pitchFamily="34" charset="0"/>
              </a:rPr>
              <a:t>제온</a:t>
            </a:r>
            <a:r>
              <a:rPr lang="ko-kr" dirty="0">
                <a:latin typeface="+mn-lt"/>
                <a:cs typeface="Arial" panose="020B0604020202020204" pitchFamily="34" charset="0"/>
              </a:rPr>
              <a:t> 프로세서 기반입니다.</a:t>
            </a:r>
          </a:p>
          <a:p>
            <a:pPr marL="0" marR="0" indent="0" algn="l" defTabSz="457200" rtl="0" eaLnBrk="1" fontAlgn="auto" latinLnBrk="0" hangingPunct="1">
              <a:lnSpc>
                <a:spcPct val="100000"/>
              </a:lnSpc>
              <a:spcBef>
                <a:spcPts val="0"/>
              </a:spcBef>
              <a:spcAft>
                <a:spcPts val="0"/>
              </a:spcAft>
              <a:buClrTx/>
              <a:buSzTx/>
              <a:buFontTx/>
              <a:buNone/>
              <a:tabLst/>
              <a:defRPr/>
            </a:pPr>
            <a:r>
              <a:rPr lang="ko-kr" altLang="ko-KR" dirty="0">
                <a:latin typeface="+mn-lt"/>
                <a:cs typeface="Arial" panose="020B0604020202020204" pitchFamily="34" charset="0"/>
              </a:rPr>
              <a:t>인텔® </a:t>
            </a:r>
            <a:r>
              <a:rPr lang="ko-kr" altLang="ko-KR" dirty="0" err="1">
                <a:latin typeface="+mn-lt"/>
                <a:cs typeface="Arial" panose="020B0604020202020204" pitchFamily="34" charset="0"/>
              </a:rPr>
              <a:t>제온</a:t>
            </a:r>
            <a:r>
              <a:rPr lang="ko-kr" altLang="ko-KR" dirty="0">
                <a:latin typeface="+mn-lt"/>
                <a:cs typeface="Arial" panose="020B0604020202020204" pitchFamily="34" charset="0"/>
              </a:rPr>
              <a:t> </a:t>
            </a:r>
            <a:r>
              <a:rPr lang="ko-kr" dirty="0">
                <a:latin typeface="+mn-lt"/>
                <a:cs typeface="Arial" panose="020B0604020202020204" pitchFamily="34" charset="0"/>
              </a:rPr>
              <a:t>프로세서는 가장 광범위한 에코시스템 소프트웨어와 호환되므로 개발자가 애플리케이션을 신속하게 개발하는 데 도움이 됩니다. </a:t>
            </a:r>
            <a:r>
              <a:rPr lang="ko-kr" dirty="0" err="1">
                <a:latin typeface="+mn-lt"/>
                <a:cs typeface="Arial" panose="020B0604020202020204" pitchFamily="34" charset="0"/>
              </a:rPr>
              <a:t>IT에서도</a:t>
            </a:r>
            <a:r>
              <a:rPr lang="ko-kr" dirty="0">
                <a:latin typeface="+mn-lt"/>
                <a:cs typeface="Arial" panose="020B0604020202020204" pitchFamily="34" charset="0"/>
              </a:rPr>
              <a:t> 성능과 안정성이 뛰어난 </a:t>
            </a:r>
            <a:r>
              <a:rPr lang="ko-kr" dirty="0" err="1">
                <a:latin typeface="+mn-lt"/>
                <a:cs typeface="Arial" panose="020B0604020202020204" pitchFamily="34" charset="0"/>
              </a:rPr>
              <a:t>제온</a:t>
            </a:r>
            <a:r>
              <a:rPr lang="ko-kr" dirty="0">
                <a:latin typeface="+mn-lt"/>
                <a:cs typeface="Arial" panose="020B0604020202020204" pitchFamily="34" charset="0"/>
              </a:rPr>
              <a:t> 프로세서를 높게 평가합니다. </a:t>
            </a:r>
            <a:endParaRPr lang="en-US" dirty="0">
              <a:latin typeface="+mn-lt"/>
              <a:cs typeface="Arial" panose="020B0604020202020204" pitchFamily="34" charset="0"/>
            </a:endParaRPr>
          </a:p>
          <a:p>
            <a:pPr rtl="0"/>
            <a:endParaRPr lang="en-US" dirty="0">
              <a:latin typeface="+mn-lt"/>
              <a:cs typeface="Arial" panose="020B0604020202020204" pitchFamily="34" charset="0"/>
            </a:endParaRPr>
          </a:p>
          <a:p>
            <a:pPr rtl="0"/>
            <a:r>
              <a:rPr lang="ko-kr" dirty="0">
                <a:latin typeface="+mn-lt"/>
                <a:cs typeface="Arial" panose="020B0604020202020204" pitchFamily="34" charset="0"/>
              </a:rPr>
              <a:t>각 인스턴스 유형이나 패밀리는 각기 다른 </a:t>
            </a:r>
            <a:r>
              <a:rPr lang="ko-kr" dirty="0" err="1">
                <a:latin typeface="+mn-lt"/>
                <a:cs typeface="Arial" panose="020B0604020202020204" pitchFamily="34" charset="0"/>
              </a:rPr>
              <a:t>워크로드나</a:t>
            </a:r>
            <a:r>
              <a:rPr lang="ko-kr" dirty="0">
                <a:latin typeface="+mn-lt"/>
                <a:cs typeface="Arial" panose="020B0604020202020204" pitchFamily="34" charset="0"/>
              </a:rPr>
              <a:t> 사용 사례에 최적화되어 있습니다.  각 유형이나 </a:t>
            </a:r>
            <a:r>
              <a:rPr lang="ko-KR" altLang="en-US" dirty="0">
                <a:latin typeface="+mn-lt"/>
                <a:cs typeface="Arial" panose="020B0604020202020204" pitchFamily="34" charset="0"/>
              </a:rPr>
              <a:t>패밀리는</a:t>
            </a:r>
            <a:r>
              <a:rPr lang="ko-kr" dirty="0">
                <a:latin typeface="+mn-lt"/>
                <a:cs typeface="Arial" panose="020B0604020202020204" pitchFamily="34" charset="0"/>
              </a:rPr>
              <a:t> </a:t>
            </a:r>
            <a:r>
              <a:rPr lang="en-US" altLang="ko-KR" baseline="0" dirty="0">
                <a:latin typeface="+mn-lt"/>
                <a:cs typeface="Arial" panose="020B0604020202020204" pitchFamily="34" charset="0"/>
              </a:rPr>
              <a:t>Large, </a:t>
            </a:r>
            <a:r>
              <a:rPr lang="en-US" altLang="ko-KR" baseline="0" dirty="0" err="1">
                <a:latin typeface="+mn-lt"/>
                <a:cs typeface="Arial" panose="020B0604020202020204" pitchFamily="34" charset="0"/>
              </a:rPr>
              <a:t>XLarge</a:t>
            </a:r>
            <a:r>
              <a:rPr lang="en-US" altLang="ko-KR" baseline="0" dirty="0">
                <a:latin typeface="+mn-lt"/>
                <a:cs typeface="Arial" panose="020B0604020202020204" pitchFamily="34" charset="0"/>
              </a:rPr>
              <a:t>, 2XLarge</a:t>
            </a:r>
            <a:r>
              <a:rPr lang="ko-kr" dirty="0">
                <a:latin typeface="+mn-lt"/>
                <a:cs typeface="Arial" panose="020B0604020202020204" pitchFamily="34" charset="0"/>
              </a:rPr>
              <a:t>등 여러 크기로 제공됩니다.</a:t>
            </a:r>
          </a:p>
          <a:p>
            <a:pPr rtl="0"/>
            <a:endParaRPr lang="en-US" baseline="0" dirty="0">
              <a:latin typeface="+mn-lt"/>
              <a:cs typeface="Arial" panose="020B0604020202020204" pitchFamily="34" charset="0"/>
            </a:endParaRPr>
          </a:p>
          <a:p>
            <a:pPr rtl="0"/>
            <a:r>
              <a:rPr lang="ko-kr" dirty="0">
                <a:latin typeface="+mn-lt"/>
                <a:cs typeface="Arial" panose="020B0604020202020204" pitchFamily="34" charset="0"/>
              </a:rPr>
              <a:t>인스턴스 유형을 선택할 때, 코어 개수, 메모리 용량, 스토리지 용량 및 유형, 네트워크 성능, 인텔 프로세서 기술과 같이 각 </a:t>
            </a:r>
            <a:r>
              <a:rPr lang="ko-KR" altLang="en-US" dirty="0" err="1">
                <a:latin typeface="+mn-lt"/>
                <a:cs typeface="Arial" panose="020B0604020202020204" pitchFamily="34" charset="0"/>
              </a:rPr>
              <a:t>제품군의</a:t>
            </a:r>
            <a:r>
              <a:rPr lang="ko-kr" dirty="0">
                <a:latin typeface="+mn-lt"/>
                <a:cs typeface="Arial" panose="020B0604020202020204" pitchFamily="34" charset="0"/>
              </a:rPr>
              <a:t> 여러 속성을 고려해야 합니다.</a:t>
            </a:r>
          </a:p>
          <a:p>
            <a:pPr rtl="0"/>
            <a:endParaRPr lang="en-US" baseline="0" dirty="0">
              <a:latin typeface="+mn-lt"/>
              <a:cs typeface="Arial" panose="020B0604020202020204" pitchFamily="34" charset="0"/>
            </a:endParaRPr>
          </a:p>
          <a:p>
            <a:pPr rtl="0"/>
            <a:r>
              <a:rPr lang="ko-kr" dirty="0">
                <a:latin typeface="+mn-lt"/>
                <a:cs typeface="Arial" panose="020B0604020202020204" pitchFamily="34" charset="0"/>
              </a:rPr>
              <a:t>확장되는 워크로드에는 더 큰 인스턴스를 사용하는 것이 좋습니다.</a:t>
            </a:r>
          </a:p>
        </p:txBody>
      </p:sp>
    </p:spTree>
    <p:extLst>
      <p:ext uri="{BB962C8B-B14F-4D97-AF65-F5344CB8AC3E}">
        <p14:creationId xmlns:p14="http://schemas.microsoft.com/office/powerpoint/2010/main" val="3911967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457200" rtl="0" eaLnBrk="1" fontAlgn="auto" latinLnBrk="0" hangingPunct="1">
              <a:lnSpc>
                <a:spcPct val="100000"/>
              </a:lnSpc>
              <a:spcBef>
                <a:spcPts val="0"/>
              </a:spcBef>
              <a:spcAft>
                <a:spcPts val="0"/>
              </a:spcAft>
              <a:buClrTx/>
              <a:buSzTx/>
              <a:buFontTx/>
              <a:buNone/>
              <a:tabLst/>
              <a:defRPr/>
            </a:pPr>
            <a:r>
              <a:rPr lang="ko-kr" altLang="ko-KR" dirty="0">
                <a:latin typeface="+mn-lt"/>
                <a:cs typeface="Arial" panose="020B0604020202020204" pitchFamily="34" charset="0"/>
              </a:rPr>
              <a:t>적합한 EC2 인스턴스 유형을 선택하는 것이 중요합니다. </a:t>
            </a:r>
          </a:p>
          <a:p>
            <a:pPr rtl="0"/>
            <a:r>
              <a:rPr lang="ko-kr" altLang="ko-KR" dirty="0" err="1">
                <a:latin typeface="+mn-lt"/>
                <a:cs typeface="Arial" panose="020B0604020202020204" pitchFamily="34" charset="0"/>
              </a:rPr>
              <a:t>AWS에서는</a:t>
            </a:r>
            <a:r>
              <a:rPr lang="ko-kr" altLang="ko-KR" dirty="0">
                <a:latin typeface="+mn-lt"/>
                <a:cs typeface="Arial" panose="020B0604020202020204" pitchFamily="34" charset="0"/>
              </a:rPr>
              <a:t> 다양한 EC2 컴퓨팅 인스턴스를 제공합니다. 인스턴스 대부분은 인텔 </a:t>
            </a:r>
            <a:r>
              <a:rPr lang="ko-kr" altLang="ko-KR" dirty="0" err="1">
                <a:latin typeface="+mn-lt"/>
                <a:cs typeface="Arial" panose="020B0604020202020204" pitchFamily="34" charset="0"/>
              </a:rPr>
              <a:t>제온</a:t>
            </a:r>
            <a:r>
              <a:rPr lang="ko-kr" altLang="ko-KR" dirty="0">
                <a:latin typeface="+mn-lt"/>
                <a:cs typeface="Arial" panose="020B0604020202020204" pitchFamily="34" charset="0"/>
              </a:rPr>
              <a:t> 프로세서 기반입니다.</a:t>
            </a:r>
          </a:p>
          <a:p>
            <a:pPr marL="0" marR="0" indent="0" algn="l" defTabSz="457200" rtl="0" eaLnBrk="1" fontAlgn="auto" latinLnBrk="0" hangingPunct="1">
              <a:lnSpc>
                <a:spcPct val="100000"/>
              </a:lnSpc>
              <a:spcBef>
                <a:spcPts val="0"/>
              </a:spcBef>
              <a:spcAft>
                <a:spcPts val="0"/>
              </a:spcAft>
              <a:buClrTx/>
              <a:buSzTx/>
              <a:buFontTx/>
              <a:buNone/>
              <a:tabLst/>
              <a:defRPr/>
            </a:pPr>
            <a:r>
              <a:rPr lang="ko-kr" altLang="ko-KR" dirty="0">
                <a:latin typeface="+mn-lt"/>
                <a:cs typeface="Arial" panose="020B0604020202020204" pitchFamily="34" charset="0"/>
              </a:rPr>
              <a:t>인텔® </a:t>
            </a:r>
            <a:r>
              <a:rPr lang="ko-kr" altLang="ko-KR" dirty="0" err="1">
                <a:latin typeface="+mn-lt"/>
                <a:cs typeface="Arial" panose="020B0604020202020204" pitchFamily="34" charset="0"/>
              </a:rPr>
              <a:t>제온</a:t>
            </a:r>
            <a:r>
              <a:rPr lang="ko-kr" altLang="ko-KR" dirty="0">
                <a:latin typeface="+mn-lt"/>
                <a:cs typeface="Arial" panose="020B0604020202020204" pitchFamily="34" charset="0"/>
              </a:rPr>
              <a:t> 프로세서는 가장 광범위한 에코시스템 소프트웨어와 호환되므로 개발자가 애플리케이션을 신속하게 개발하는 데 도움이 됩니다. </a:t>
            </a:r>
            <a:r>
              <a:rPr lang="ko-kr" altLang="ko-KR" dirty="0" err="1">
                <a:latin typeface="+mn-lt"/>
                <a:cs typeface="Arial" panose="020B0604020202020204" pitchFamily="34" charset="0"/>
              </a:rPr>
              <a:t>IT에서도</a:t>
            </a:r>
            <a:r>
              <a:rPr lang="ko-kr" altLang="ko-KR" dirty="0">
                <a:latin typeface="+mn-lt"/>
                <a:cs typeface="Arial" panose="020B0604020202020204" pitchFamily="34" charset="0"/>
              </a:rPr>
              <a:t> 성능과 안정성이 뛰어난 </a:t>
            </a:r>
            <a:r>
              <a:rPr lang="ko-kr" altLang="ko-KR" dirty="0" err="1">
                <a:latin typeface="+mn-lt"/>
                <a:cs typeface="Arial" panose="020B0604020202020204" pitchFamily="34" charset="0"/>
              </a:rPr>
              <a:t>제온</a:t>
            </a:r>
            <a:r>
              <a:rPr lang="ko-kr" altLang="ko-KR" dirty="0">
                <a:latin typeface="+mn-lt"/>
                <a:cs typeface="Arial" panose="020B0604020202020204" pitchFamily="34" charset="0"/>
              </a:rPr>
              <a:t> 프로세서를 높게 평가합니다. </a:t>
            </a:r>
            <a:endParaRPr lang="en-US" altLang="ko-KR" dirty="0">
              <a:latin typeface="+mn-lt"/>
              <a:cs typeface="Arial" panose="020B0604020202020204" pitchFamily="34" charset="0"/>
            </a:endParaRPr>
          </a:p>
          <a:p>
            <a:pPr rtl="0"/>
            <a:endParaRPr lang="en-US" altLang="ko-KR" dirty="0">
              <a:latin typeface="+mn-lt"/>
              <a:cs typeface="Arial" panose="020B0604020202020204" pitchFamily="34" charset="0"/>
            </a:endParaRPr>
          </a:p>
          <a:p>
            <a:pPr rtl="0"/>
            <a:r>
              <a:rPr lang="ko-kr" altLang="ko-KR" dirty="0">
                <a:latin typeface="+mn-lt"/>
                <a:cs typeface="Arial" panose="020B0604020202020204" pitchFamily="34" charset="0"/>
              </a:rPr>
              <a:t>각 인스턴스 유형이나 패밀리는 각기 다른 </a:t>
            </a:r>
            <a:r>
              <a:rPr lang="ko-kr" altLang="ko-KR" dirty="0" err="1">
                <a:latin typeface="+mn-lt"/>
                <a:cs typeface="Arial" panose="020B0604020202020204" pitchFamily="34" charset="0"/>
              </a:rPr>
              <a:t>워크로드나</a:t>
            </a:r>
            <a:r>
              <a:rPr lang="ko-kr" altLang="ko-KR" dirty="0">
                <a:latin typeface="+mn-lt"/>
                <a:cs typeface="Arial" panose="020B0604020202020204" pitchFamily="34" charset="0"/>
              </a:rPr>
              <a:t> 사용 사례에 최적화되어 있습니다.  각 유형이나 </a:t>
            </a:r>
            <a:r>
              <a:rPr lang="ko-KR" altLang="en-US" dirty="0">
                <a:latin typeface="+mn-lt"/>
                <a:cs typeface="Arial" panose="020B0604020202020204" pitchFamily="34" charset="0"/>
              </a:rPr>
              <a:t>패밀리는</a:t>
            </a:r>
            <a:r>
              <a:rPr lang="ko-kr" altLang="ko-KR" dirty="0">
                <a:latin typeface="+mn-lt"/>
                <a:cs typeface="Arial" panose="020B0604020202020204" pitchFamily="34" charset="0"/>
              </a:rPr>
              <a:t> </a:t>
            </a:r>
            <a:r>
              <a:rPr lang="en-US" altLang="ko-KR" baseline="0" dirty="0">
                <a:latin typeface="+mn-lt"/>
                <a:cs typeface="Arial" panose="020B0604020202020204" pitchFamily="34" charset="0"/>
              </a:rPr>
              <a:t>Large, </a:t>
            </a:r>
            <a:r>
              <a:rPr lang="en-US" altLang="ko-KR" baseline="0" dirty="0" err="1">
                <a:latin typeface="+mn-lt"/>
                <a:cs typeface="Arial" panose="020B0604020202020204" pitchFamily="34" charset="0"/>
              </a:rPr>
              <a:t>XLarge</a:t>
            </a:r>
            <a:r>
              <a:rPr lang="en-US" altLang="ko-KR" baseline="0" dirty="0">
                <a:latin typeface="+mn-lt"/>
                <a:cs typeface="Arial" panose="020B0604020202020204" pitchFamily="34" charset="0"/>
              </a:rPr>
              <a:t>, 2XLarge</a:t>
            </a:r>
            <a:r>
              <a:rPr lang="ko-kr" altLang="ko-KR" dirty="0">
                <a:latin typeface="+mn-lt"/>
                <a:cs typeface="Arial" panose="020B0604020202020204" pitchFamily="34" charset="0"/>
              </a:rPr>
              <a:t>등 여러 크기로 제공됩니다.</a:t>
            </a:r>
          </a:p>
          <a:p>
            <a:pPr rtl="0"/>
            <a:endParaRPr lang="en-US" altLang="ko-KR" baseline="0" dirty="0">
              <a:latin typeface="+mn-lt"/>
              <a:cs typeface="Arial" panose="020B0604020202020204" pitchFamily="34" charset="0"/>
            </a:endParaRPr>
          </a:p>
          <a:p>
            <a:pPr rtl="0"/>
            <a:r>
              <a:rPr lang="ko-kr" altLang="ko-KR" dirty="0">
                <a:latin typeface="+mn-lt"/>
                <a:cs typeface="Arial" panose="020B0604020202020204" pitchFamily="34" charset="0"/>
              </a:rPr>
              <a:t>인스턴스 유형을 선택할 때, 코어 개수, 메모리 용량, 스토리지 용량 및 유형, 네트워크 성능, 인텔 프로세서 기술과 같이 각 </a:t>
            </a:r>
            <a:r>
              <a:rPr lang="ko-KR" altLang="en-US" dirty="0" err="1">
                <a:latin typeface="+mn-lt"/>
                <a:cs typeface="Arial" panose="020B0604020202020204" pitchFamily="34" charset="0"/>
              </a:rPr>
              <a:t>제품군의</a:t>
            </a:r>
            <a:r>
              <a:rPr lang="ko-kr" altLang="ko-KR" dirty="0">
                <a:latin typeface="+mn-lt"/>
                <a:cs typeface="Arial" panose="020B0604020202020204" pitchFamily="34" charset="0"/>
              </a:rPr>
              <a:t> 여러 속성을 고려해야 합니다.</a:t>
            </a:r>
          </a:p>
          <a:p>
            <a:pPr rtl="0"/>
            <a:endParaRPr lang="en-US" altLang="ko-KR" baseline="0" dirty="0">
              <a:latin typeface="+mn-lt"/>
              <a:cs typeface="Arial" panose="020B0604020202020204" pitchFamily="34" charset="0"/>
            </a:endParaRPr>
          </a:p>
          <a:p>
            <a:pPr rtl="0"/>
            <a:r>
              <a:rPr lang="ko-kr" altLang="ko-KR" dirty="0">
                <a:latin typeface="+mn-lt"/>
                <a:cs typeface="Arial" panose="020B0604020202020204" pitchFamily="34" charset="0"/>
              </a:rPr>
              <a:t>확장되는 워크로드에는 더 큰 인스턴스를 사용하는 것이 좋습니다.</a:t>
            </a:r>
          </a:p>
        </p:txBody>
      </p:sp>
    </p:spTree>
    <p:extLst>
      <p:ext uri="{BB962C8B-B14F-4D97-AF65-F5344CB8AC3E}">
        <p14:creationId xmlns:p14="http://schemas.microsoft.com/office/powerpoint/2010/main" val="1514841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ko-kr" dirty="0"/>
              <a:t>다음은 최신(2019년 3월 기준)EC2 인스턴스 유형 및 관련 프로세서 패밀리입니다. EC2 인스턴스 유형의 최신 목록은 AWS 인스턴스 유형 정보 페이지를 참조하십시오.</a:t>
            </a:r>
          </a:p>
          <a:p>
            <a:pPr rtl="0"/>
            <a:r>
              <a:rPr lang="ko-kr" dirty="0">
                <a:hlinkClick r:id="rId3"/>
              </a:rPr>
              <a:t>https://aws.amazon.com/ec2/instance-types/</a:t>
            </a:r>
            <a:endParaRPr lang="en-US" baseline="0" dirty="0"/>
          </a:p>
          <a:p>
            <a:pPr rtl="0"/>
            <a:endParaRPr lang="en-US" dirty="0"/>
          </a:p>
        </p:txBody>
      </p:sp>
    </p:spTree>
    <p:extLst>
      <p:ext uri="{BB962C8B-B14F-4D97-AF65-F5344CB8AC3E}">
        <p14:creationId xmlns:p14="http://schemas.microsoft.com/office/powerpoint/2010/main" val="288282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ko-kr" dirty="0"/>
              <a:t>각 인스턴스 유형은 다양한 크기로 제공됩니다. 크기는 마이크로에서 18xlarge까지 다양합니다. 모든 인스턴스 유형에서 모든 크기를 사용할 수 있는 것은 아닙니다. 올바른 인스턴스를 선택할 때 워크로드 수요와 선택한 인스턴스 크기의 용량을 고려하는 것이 중요합니다.</a:t>
            </a:r>
            <a:endParaRPr lang="en-US" sz="1200" dirty="0">
              <a:solidFill>
                <a:schemeClr val="tx2"/>
              </a:solidFill>
              <a:latin typeface="+mn-lt"/>
            </a:endParaRP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aseline="0" dirty="0"/>
          </a:p>
          <a:p>
            <a:pPr rtl="0"/>
            <a:endParaRPr lang="en-US" dirty="0"/>
          </a:p>
        </p:txBody>
      </p:sp>
    </p:spTree>
    <p:extLst>
      <p:ext uri="{BB962C8B-B14F-4D97-AF65-F5344CB8AC3E}">
        <p14:creationId xmlns:p14="http://schemas.microsoft.com/office/powerpoint/2010/main" val="2830279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ko-kr"/>
              <a:t>인스턴스 유형을 선택할 때 이전 세대 인스턴스 유형이 표면적으로 더 저렴하게 보일 수 있지만 실제로 성능 차이는 새 세대 인스턴스 유형이 가격 대비 성능 측면에서 일반적으로 더 저렴하다는 것을 의미합니다. </a:t>
            </a:r>
          </a:p>
          <a:p>
            <a:pPr rtl="0"/>
            <a:endParaRPr lang="en-US" baseline="0" dirty="0"/>
          </a:p>
          <a:p>
            <a:pPr rtl="0"/>
            <a:r>
              <a:rPr lang="ko-kr"/>
              <a:t>TSO Logic의 최근 연구에 따르면 이전 세대와 최신 세대 인스턴스 유형의 실제 비용과 성능을 비교했습니다. 전체 백서는 여기에서 찾을 수 있습니다.</a:t>
            </a:r>
          </a:p>
          <a:p>
            <a:pPr rtl="0"/>
            <a:r>
              <a:rPr lang="ko-kr">
                <a:hlinkClick r:id="rId3"/>
              </a:rPr>
              <a:t>https://tsologic.com/wp-content/uploads/2018/11/TSOLogic_Intel_Research_Final_2018-1.pdf</a:t>
            </a:r>
            <a:endParaRPr lang="en-US" baseline="0" dirty="0"/>
          </a:p>
          <a:p>
            <a:pPr rtl="0"/>
            <a:endParaRPr lang="en-US" dirty="0"/>
          </a:p>
        </p:txBody>
      </p:sp>
    </p:spTree>
    <p:extLst>
      <p:ext uri="{BB962C8B-B14F-4D97-AF65-F5344CB8AC3E}">
        <p14:creationId xmlns:p14="http://schemas.microsoft.com/office/powerpoint/2010/main" val="3114004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첫 번째 Amazon EC2 인스턴스를 만들기 전에 해당 인스턴스를 가질 리전을 결정하십시오. AMI에는 많은 AWS API 도구와 CloudInit이 사전 설치되어 제공됩니다. AWS API 도구를 이용하면 Amazon EC2 인스턴스 내에서 중요한 프로비저닝 작업을 스크립팅할 수 있습니다. AMI는 EC2 인스턴스의 빌딩 블록과 같으며, 컴퓨터 볼륨의 템플릿입니다. AMI는 퍼블릭 또는 프라이빗 액세스 권한을 가질 수 있습니다. 또한, Amazon EC2 인프라의 골드 마스터 이미지를 생성하여 부팅 시간을 줄일 수 있습니다. </a:t>
            </a:r>
          </a:p>
        </p:txBody>
      </p:sp>
    </p:spTree>
    <p:extLst>
      <p:ext uri="{BB962C8B-B14F-4D97-AF65-F5344CB8AC3E}">
        <p14:creationId xmlns:p14="http://schemas.microsoft.com/office/powerpoint/2010/main" val="406774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AMI는 필요한 소프트웨어가 이미 구성되어 있는 템플릿입니다(예: 운영 체제, 애플리케이션 서버, 애플리케이션). 사용자는 Amazon 데이터 센터의 호스트 컴퓨터에서 가상 서버로 실행되는 AMI의 사본 AMI를 사용하여 인스턴스를 시작합니다. AMI에서 원하는 만큼 여러 개의 인스턴스를 시작할 수 있습니다. 또한, 필요한 만큼 여러 개의 AMI에서 인스턴스를 시작할 수 있습니다.</a:t>
            </a:r>
          </a:p>
          <a:p>
            <a:pPr rtl="0">
              <a:spcAft>
                <a:spcPts val="600"/>
              </a:spcAft>
            </a:pPr>
            <a:r>
              <a:rPr lang="ko-kr"/>
              <a:t>퍼블릭 AMI에서 시작된 인스턴스를 사용자 정의한 다음 해당 구성을 자체적으로 사용하기 위한 사용자 정의 AMI로 저장함으로써 자체 AMI를 생성할 수 있습니다. 또한, AMI를 구매, 공유 및 판매할 수도 있습니다. </a:t>
            </a:r>
          </a:p>
          <a:p>
            <a:pPr rtl="0">
              <a:spcAft>
                <a:spcPts val="600"/>
              </a:spcAft>
            </a:pPr>
            <a:r>
              <a:rPr lang="ko-kr"/>
              <a:t>자세한 내용은 다음을 참조하십시오: </a:t>
            </a:r>
            <a:r>
              <a:rPr lang="ko-kr">
                <a:hlinkClick r:id="rId3"/>
              </a:rPr>
              <a:t>http://docs.aws.amazon.com/AWSEC2/latest/UserGuide/AMIs.html</a:t>
            </a:r>
            <a:r>
              <a:rPr lang="ko-kr"/>
              <a:t> </a:t>
            </a:r>
          </a:p>
        </p:txBody>
      </p:sp>
    </p:spTree>
    <p:extLst>
      <p:ext uri="{BB962C8B-B14F-4D97-AF65-F5344CB8AC3E}">
        <p14:creationId xmlns:p14="http://schemas.microsoft.com/office/powerpoint/2010/main" val="2062985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리전, 운영 체제, 아키텍처, 시작 권한 및 루트 디바이스용 스토리지를 기준으로 AMI를 선택합니다. 시작 권한은 AMI의 가용성을 결정하며, 퍼블릭(소유자가 모든 AWS 계정에 시작 권한을 부여), 명시적(소유자가 특정 AWS 계정에 시작 권한을 부여) 또는 암시적(소유자가 AMI에 대한 암시적 시작 권한을 보유) 중 하나에 해당합니다. </a:t>
            </a:r>
            <a:endParaRPr lang="en-US" dirty="0"/>
          </a:p>
        </p:txBody>
      </p:sp>
    </p:spTree>
    <p:extLst>
      <p:ext uri="{BB962C8B-B14F-4D97-AF65-F5344CB8AC3E}">
        <p14:creationId xmlns:p14="http://schemas.microsoft.com/office/powerpoint/2010/main" val="300657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dirty="0">
                <a:solidFill>
                  <a:srgbClr val="000000"/>
                </a:solidFill>
                <a:latin typeface="+mn-lt"/>
                <a:ea typeface="+mn-ea"/>
              </a:rPr>
              <a:t>Amazon Web Services</a:t>
            </a:r>
            <a:r>
              <a:rPr lang="ko-kr" dirty="0"/>
              <a:t>에서 개발을 시작한 지 10년이 넘었습니다. </a:t>
            </a:r>
            <a:r>
              <a:rPr lang="ko-kr" dirty="0">
                <a:solidFill>
                  <a:srgbClr val="000000"/>
                </a:solidFill>
              </a:rPr>
              <a:t>약어로 AWS라고도 하는 </a:t>
            </a:r>
            <a:r>
              <a:rPr lang="ko-kr" dirty="0"/>
              <a:t>Amazon Web Services</a:t>
            </a:r>
            <a:r>
              <a:rPr lang="ko-kr" i="1" dirty="0"/>
              <a:t>는 </a:t>
            </a:r>
            <a:r>
              <a:rPr lang="ko-kr" dirty="0"/>
              <a:t>web services라고 부르는 원격 컴퓨팅 서비스의 모음입니다. 이러한 웹 서비스가 </a:t>
            </a:r>
            <a:r>
              <a:rPr lang="ko-kr" dirty="0">
                <a:solidFill>
                  <a:srgbClr val="000000"/>
                </a:solidFill>
              </a:rPr>
              <a:t>인터넷</a:t>
            </a:r>
            <a:r>
              <a:rPr lang="ko-kr" dirty="0"/>
              <a:t>을 통해 제공되는 클라우드 컴퓨팅 플랫폼을 구성합니다. AWS는 스토리지, 컴퓨팅, 네트워킹, 데이터베이스 등에 대한 웹 기반 클라우드 서비스를 제공합니다. </a:t>
            </a:r>
          </a:p>
          <a:p>
            <a:pPr rtl="0">
              <a:spcAft>
                <a:spcPts val="600"/>
              </a:spcAft>
            </a:pPr>
            <a:r>
              <a:rPr lang="ko-kr" dirty="0"/>
              <a:t>AWS의 미션은</a:t>
            </a:r>
            <a:r>
              <a:rPr lang="ko-kr" dirty="0">
                <a:solidFill>
                  <a:srgbClr val="000000"/>
                </a:solidFill>
              </a:rPr>
              <a:t> 비즈니스와 개발자가 웹 서비스를 활용하여 확장 </a:t>
            </a:r>
            <a:r>
              <a:rPr lang="ko-kr" dirty="0"/>
              <a:t>가능하고</a:t>
            </a:r>
            <a:r>
              <a:rPr lang="ko-kr" dirty="0">
                <a:solidFill>
                  <a:srgbClr val="000000"/>
                </a:solidFill>
              </a:rPr>
              <a:t> 정교한 </a:t>
            </a:r>
            <a:r>
              <a:rPr lang="ko-kr" dirty="0"/>
              <a:t>애플리케이션을 구축하도록 지원하는 것입니다. 이러한 웹 서비스를 현재 '클라우드'라고 부릅니다.</a:t>
            </a:r>
          </a:p>
          <a:p>
            <a:pPr rtl="0">
              <a:spcAft>
                <a:spcPts val="600"/>
              </a:spcAft>
            </a:pPr>
            <a:r>
              <a:rPr lang="ko-kr" dirty="0"/>
              <a:t>자세한 내요은 다음을 참조하십시오: </a:t>
            </a:r>
            <a:r>
              <a:rPr lang="ko-kr" dirty="0">
                <a:hlinkClick r:id="rId3"/>
              </a:rPr>
              <a:t>http://aws.amazon.com</a:t>
            </a:r>
            <a:r>
              <a:rPr lang="ko-kr" dirty="0"/>
              <a:t> </a:t>
            </a:r>
          </a:p>
        </p:txBody>
      </p:sp>
    </p:spTree>
    <p:extLst>
      <p:ext uri="{BB962C8B-B14F-4D97-AF65-F5344CB8AC3E}">
        <p14:creationId xmlns:p14="http://schemas.microsoft.com/office/powerpoint/2010/main" val="816150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2"/>
            <a:ext cx="5852159" cy="3934752"/>
          </a:xfrm>
        </p:spPr>
        <p:txBody>
          <a:bodyPr rtlCol="0"/>
          <a:lstStyle/>
          <a:p>
            <a:pPr rtl="0">
              <a:spcAft>
                <a:spcPts val="600"/>
              </a:spcAft>
            </a:pPr>
            <a:r>
              <a:rPr lang="ko-kr" dirty="0"/>
              <a:t>EC2 인스턴스를 시작할 때 단일 AMI에서 다양한 유형의 여러 인스턴스를 시작할 수 있습니다. 인스턴스 유형에 따라 인스턴스에 사용되는 호스트 컴퓨터의 하드웨어가 결정됩니다. 각 인스턴스 유형은 서로 다른 컴퓨팅 및 메모리 기능을 제공합니다. 인스턴스에서 실행하려는 애플리케이션 또는 소프트웨어에 필요한 메모리 양과 컴퓨팅 파워를 기준으로 인스턴스 유형을 선택하십시오. 인스턴스는 사용자가 중단 또는 종료하거나, 실패할 때까지 계속됩니다. </a:t>
            </a:r>
          </a:p>
          <a:p>
            <a:pPr marL="0" marR="0" indent="0" algn="l" defTabSz="457200" rtl="0" eaLnBrk="1" fontAlgn="auto" latinLnBrk="0" hangingPunct="1">
              <a:lnSpc>
                <a:spcPct val="100000"/>
              </a:lnSpc>
              <a:spcBef>
                <a:spcPts val="0"/>
              </a:spcBef>
              <a:spcAft>
                <a:spcPts val="600"/>
              </a:spcAft>
              <a:buClrTx/>
              <a:buSzTx/>
              <a:buFontTx/>
              <a:buNone/>
              <a:tabLst/>
              <a:defRPr/>
            </a:pPr>
            <a:r>
              <a:rPr lang="ko-kr" dirty="0"/>
              <a:t>인스턴스는 리전 내 가용 영역의 Amazon EC2 퍼블릭 클라우드 또는 Amazon Virtual Private Cloud (Amazon VPC)에 배포됩니다. Amazon EC2 인스턴스에 대한 보안 및 네트워크 액세스를 구성할 수 있습니다.</a:t>
            </a:r>
          </a:p>
          <a:p>
            <a:pPr marL="0" marR="0" indent="0" algn="l" defTabSz="457200" rtl="0" eaLnBrk="1" fontAlgn="auto" latinLnBrk="0" hangingPunct="1">
              <a:lnSpc>
                <a:spcPct val="100000"/>
              </a:lnSpc>
              <a:spcBef>
                <a:spcPts val="0"/>
              </a:spcBef>
              <a:spcAft>
                <a:spcPts val="600"/>
              </a:spcAft>
              <a:buClrTx/>
              <a:buSzTx/>
              <a:buFontTx/>
              <a:buNone/>
              <a:tabLst/>
              <a:defRPr/>
            </a:pPr>
            <a:r>
              <a:rPr lang="ko-kr" dirty="0"/>
              <a:t>고객은 리전 내 다중 가용 영역에 EC2 인스턴스를 배포할 수 있습니다. 원하는 인스턴스 유형을 선택한 다음, 웹 서비스 API 또는 다양한 관리 도구를 사용하여 AMI 인스턴스를 필요한 수만큼 시작, 종료 및 모니터링합니다. </a:t>
            </a:r>
            <a:endParaRPr lang="en-US" dirty="0"/>
          </a:p>
          <a:p>
            <a:pPr marL="0" marR="0" indent="0" algn="l" defTabSz="457200" rtl="0" eaLnBrk="1" fontAlgn="auto" latinLnBrk="0" hangingPunct="1">
              <a:lnSpc>
                <a:spcPct val="100000"/>
              </a:lnSpc>
              <a:spcBef>
                <a:spcPts val="0"/>
              </a:spcBef>
              <a:spcAft>
                <a:spcPts val="600"/>
              </a:spcAft>
              <a:buClrTx/>
              <a:buSzTx/>
              <a:buFontTx/>
              <a:buNone/>
              <a:tabLst/>
              <a:defRPr/>
            </a:pPr>
            <a:r>
              <a:rPr lang="ko-kr" dirty="0"/>
              <a:t>Amazon EC2 인스턴스는 각 가용 영역에 있는 Amazon Elastic Block Store(Amazon EBS) 볼륨을 활용할 수 있습니다. 여러 위치에서 실행할지, 고정 IP 엔드포인트를 사용할지, 인스턴스에 영구 블록 스토리지를 연결할지를 결정합니다. Amazon EBS 볼륨은 '스냅샷'을 사용해 저장할 수 있습니다. 또한, Amazon S3 버킷을 사용하여 Amazon EC2 인스턴스에 필요한 데이터 객체를 저장할 수도 있습니다. 인스턴스 시간 또는 데이터 전송과 같은 실제로 소비한 리소스에 대해서만 비용을 지불합니다. </a:t>
            </a:r>
          </a:p>
        </p:txBody>
      </p:sp>
    </p:spTree>
    <p:extLst>
      <p:ext uri="{BB962C8B-B14F-4D97-AF65-F5344CB8AC3E}">
        <p14:creationId xmlns:p14="http://schemas.microsoft.com/office/powerpoint/2010/main" val="1535128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a:xfrm>
            <a:off x="731522" y="4560570"/>
            <a:ext cx="5852159" cy="4335779"/>
          </a:xfrm>
        </p:spPr>
        <p:txBody>
          <a:bodyPr rtlCol="0"/>
          <a:lstStyle/>
          <a:p>
            <a:pPr rtl="0">
              <a:spcAft>
                <a:spcPts val="600"/>
              </a:spcAft>
            </a:pPr>
            <a:r>
              <a:rPr lang="ko-kr" dirty="0"/>
              <a:t>이 슬라이드는 AMI에서 시작된 인스턴스의 수명 주기를 보여줍니다. EBS 지원 인스턴스만 중단 및 시작할 수 있습니다. </a:t>
            </a:r>
          </a:p>
          <a:p>
            <a:pPr rtl="0">
              <a:spcAft>
                <a:spcPts val="600"/>
              </a:spcAft>
            </a:pPr>
            <a:r>
              <a:rPr lang="ko-kr" dirty="0"/>
              <a:t>EC2 인스턴스의 상태는 다음 중 하나일 수 있습니다.</a:t>
            </a:r>
          </a:p>
          <a:p>
            <a:pPr marL="171450" indent="-171450" rtl="0">
              <a:spcAft>
                <a:spcPts val="600"/>
              </a:spcAft>
              <a:buFont typeface="Arial" panose="020B0604020202020204" pitchFamily="34" charset="0"/>
              <a:buChar char="•"/>
            </a:pPr>
            <a:r>
              <a:rPr lang="ko-kr" dirty="0"/>
              <a:t>보류: 인스턴스를 시작하면 인스턴스가 보류 상태가 되며, 새 호스트 컴퓨터로 이동합니다. 시작 시 지정한 인스턴스 유형에 따라 인스턴스에 사용되는 호스트 컴퓨터의 하드웨어가 결정됩니다.</a:t>
            </a:r>
          </a:p>
          <a:p>
            <a:pPr marL="171450" indent="-171450" rtl="0">
              <a:spcAft>
                <a:spcPts val="600"/>
              </a:spcAft>
              <a:buFont typeface="Arial" panose="020B0604020202020204" pitchFamily="34" charset="0"/>
              <a:buChar char="•"/>
            </a:pPr>
            <a:r>
              <a:rPr lang="ko-kr" dirty="0"/>
              <a:t>실행 중: AWS에서는 시작 시 지정된 AMI를 사용하여 인스턴스를 부팅합니다. 인스턴스를 사용할 준비가 되면 인스턴스가 실행 중 상태로 전환됩니다. 실행 중인 인스턴스에 연결하여 바로 앞에 있는 컴퓨터를 사용하는 것처럼 인스턴스를 사용할 수 있습니다. 인스턴스가 실행 중 상태일 때, 인스턴스를 실행하는 각 시간 또는 부분 시간에 대한 비용이 청구됩니다. 인스턴스가 유휴 상태이거나 연결이 되어있지 않아도 모든 실행 중인 인스턴스에 대한 비용이 청구됩니다.</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ko-kr" dirty="0"/>
              <a:t>재부팅: Amazon EC2 콘솔, Amazon EC2 CLI 및 Amazon EC2 API를 사용하여 인스턴스를 재부팅할 수 있습니다. 인스턴스에서 운영 체제 재부팅을 실행하는 것보다 EC2 인스턴스를 재부팅하는 것이 좋습니다. 인스턴스를 재부팅하는 경우, 인스턴스가 동일 호스트 컴퓨터에서 유지되며 해당 퍼블릭 DNS 이름, 프라이빗 IP 주소 및 인스턴스 스토어 볼륨의 모든 데이터가 그대로 유지됩니다. 인스턴스를 재부팅해도 새 인스턴스 청구 시간이 시작되지는 않습니다.</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ko-kr" dirty="0"/>
              <a:t>종료: 인스턴스가 더는 필요 없는 경우, 이를 종료할 수 있습니다. 인스턴스는 종료 중 상태로 전환됩니다. 인스턴스가 종료 중 또는 종료됨 상태로 전환되면 비용 발생도 중단됩니다.</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ko-kr" dirty="0"/>
              <a:t>종료됨: 종료된 인스턴스는 삭제되기 전까지는 콘솔에서 볼 수 있습니다. 종료된 인스턴스에 연결하거나 이러한 인스턴스를 복구할 수는 없습니다. </a:t>
            </a:r>
          </a:p>
          <a:p>
            <a:pPr marL="171450" indent="-171450" rtl="0">
              <a:spcAft>
                <a:spcPts val="600"/>
              </a:spcAft>
              <a:buFont typeface="Arial" panose="020B0604020202020204" pitchFamily="34" charset="0"/>
              <a:buChar char="•"/>
            </a:pPr>
            <a:r>
              <a:rPr lang="ko-kr" dirty="0"/>
              <a:t>중지: Amazon EBS 지원 인스턴스는 중지할 수 있습니다. 인스턴스를 중단하면 인스턴스가 중단 중 상태로 전환됩니다. </a:t>
            </a:r>
            <a:endParaRPr lang="en-US" dirty="0"/>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ko-kr" dirty="0"/>
              <a:t>중지됨: 중지된 상태의 Amazon EBS 지원 인스턴스에는 시간당 사용 비용이나 데이터 전송 비용이 부과되지 않습니다. AWS에서는 중단된 인스턴스의 EBS 볼륨 스토리지에 대한 비용을 부과합니다. 중단된 인스턴스의 특정 속성(인스턴스 유형 등)을 변경할 수 있습니다. 중단된 인스턴스를 시작하면 보류 상태로 전환되며, 해당 인스턴스는 새 호스트 머신으로 이동합니다. 인스턴스를 중단했다가 시작하면, 이전 호스트 컴퓨터의 인스턴스 스토어 볼륨에 있는 데이터가 모두 손실됩니다. </a:t>
            </a:r>
            <a:endParaRPr lang="en-US" dirty="0"/>
          </a:p>
        </p:txBody>
      </p:sp>
    </p:spTree>
    <p:extLst>
      <p:ext uri="{BB962C8B-B14F-4D97-AF65-F5344CB8AC3E}">
        <p14:creationId xmlns:p14="http://schemas.microsoft.com/office/powerpoint/2010/main" val="1784431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4050029"/>
          </a:xfrm>
        </p:spPr>
        <p:txBody>
          <a:bodyPr rtlCol="0"/>
          <a:lstStyle/>
          <a:p>
            <a:pPr marL="0" indent="0" rtl="0">
              <a:spcAft>
                <a:spcPts val="600"/>
              </a:spcAft>
              <a:buFont typeface="Arial"/>
              <a:buNone/>
            </a:pPr>
            <a:r>
              <a:rPr lang="ko-kr" dirty="0"/>
              <a:t>Amazon EC2에서는 컴퓨팅 요구에 맞춰 여러 가지 다양한 인스턴스 유형 중에서 선택할 수 있습니다. 각 인스턴스는 예측 가능한 양의 전용 컴퓨팅 파워를 제공하며 소비한 인스턴스 시간에 따라 비용이 청구됩니다.</a:t>
            </a:r>
          </a:p>
          <a:p>
            <a:pPr marL="0" indent="0" rtl="0">
              <a:spcAft>
                <a:spcPts val="600"/>
              </a:spcAft>
              <a:buFont typeface="Arial"/>
              <a:buNone/>
            </a:pPr>
            <a:r>
              <a:rPr lang="ko-kr" dirty="0"/>
              <a:t>범용 인스턴스는 다양한 애플리케이션에 맞는 균형 잡힌 리소스 세트 및 저렴한 플랫폼을 제공합니다. 컴퓨팅 최적화 인스턴스는 높은 수준의 처리 성능을 제공하며 절대적인 CPU 및 메모리 용량이 더 높은 애플리케이션에 이상적입니다. 예를 들어 인코딩 애플리케이션, 트래픽이 많은 콘텐츠 관리 시스템 및 Memcached 애플리케이션이 여기에 포함됩니다. 고용량 메모리 인스턴스는 데이터베이스, 메모리 캐싱 애플리케이션 등 처리량이 많은 애플리케이션에 적합한 대용량 메모리를 제공합니다. 고성능 CPU 인스턴스는 메모리(RAM)보다 CPU 리소스 비율이 높으며 컴퓨팅 집약적 애플리케이션에 적합합니다. 또한, 다양한 대용량 스토리지 및 클러스터 컴퓨팅 인스턴스 유형을 이용할 수 있습니다.</a:t>
            </a:r>
          </a:p>
          <a:p>
            <a:pPr marL="0" indent="0" rtl="0">
              <a:spcAft>
                <a:spcPts val="600"/>
              </a:spcAft>
              <a:buFont typeface="Arial"/>
              <a:buNone/>
            </a:pPr>
            <a:r>
              <a:rPr lang="ko-kr" dirty="0"/>
              <a:t>Amazon EC2 A1 인스턴스는 상당한 비용 절감 효과를 제공하며, 광범위한 Arm 에코시스템에서 지원하는 스케일 아웃 및 Arm 기반 워크로드에 매우 적합합니다. A1 인스턴스는 AWS가 설계한 64비트 Arm Noeverse 코어 및 맞춤형 실리콘이 탑재된 AWS Graviton 프로세서로 구동되는 첫 번째 EC2 인스턴스입니다.</a:t>
            </a:r>
            <a:endParaRPr lang="en-US" dirty="0"/>
          </a:p>
          <a:p>
            <a:pPr rtl="0">
              <a:spcAft>
                <a:spcPts val="600"/>
              </a:spcAft>
            </a:pPr>
            <a:r>
              <a:rPr lang="ko-kr" dirty="0"/>
              <a:t>자세한 내용은 다음을 참조하십시오. </a:t>
            </a:r>
          </a:p>
          <a:p>
            <a:pPr marL="171450" marR="0" indent="-171450" algn="l" defTabSz="457200" rtl="0" eaLnBrk="1" fontAlgn="auto" latinLnBrk="0" hangingPunct="1">
              <a:lnSpc>
                <a:spcPct val="100000"/>
              </a:lnSpc>
              <a:buClrTx/>
              <a:buSzTx/>
              <a:buFont typeface="Arial" panose="020B0604020202020204" pitchFamily="34" charset="0"/>
              <a:buChar char="•"/>
              <a:tabLst/>
              <a:defRPr/>
            </a:pPr>
            <a:r>
              <a:rPr lang="ko-kr" dirty="0">
                <a:hlinkClick r:id="rId3"/>
              </a:rPr>
              <a:t>http://docs.aws.amazon.com/AWSEC2/latest/WindowsGuide/instance-types.html</a:t>
            </a:r>
            <a:r>
              <a:rPr lang="ko-kr" dirty="0"/>
              <a:t> </a:t>
            </a:r>
          </a:p>
          <a:p>
            <a:pPr marL="171450" marR="0" indent="-171450" algn="l" defTabSz="457200" rtl="0" eaLnBrk="1" fontAlgn="auto" latinLnBrk="0" hangingPunct="1">
              <a:lnSpc>
                <a:spcPct val="100000"/>
              </a:lnSpc>
              <a:buClrTx/>
              <a:buSzTx/>
              <a:buFont typeface="Arial" panose="020B0604020202020204" pitchFamily="34" charset="0"/>
              <a:buChar char="•"/>
              <a:tabLst/>
              <a:defRPr/>
            </a:pPr>
            <a:r>
              <a:rPr lang="ko-kr" dirty="0">
                <a:hlinkClick r:id="rId4"/>
              </a:rPr>
              <a:t>http://docs.aws.amazon.com/AWSEC2/latest/UserGuide/instance-types.html</a:t>
            </a:r>
            <a:r>
              <a:rPr lang="ko-kr" dirty="0"/>
              <a:t> </a:t>
            </a:r>
          </a:p>
          <a:p>
            <a:pPr marL="171450" marR="0" indent="-171450" algn="l" defTabSz="457200" rtl="0" eaLnBrk="1" fontAlgn="auto" latinLnBrk="0" hangingPunct="1">
              <a:lnSpc>
                <a:spcPct val="100000"/>
              </a:lnSpc>
              <a:buClrTx/>
              <a:buSzTx/>
              <a:buFont typeface="Arial" panose="020B0604020202020204" pitchFamily="34" charset="0"/>
              <a:buChar char="•"/>
              <a:tabLst/>
              <a:defRPr/>
            </a:pPr>
            <a:r>
              <a:rPr lang="ko-kr" dirty="0">
                <a:hlinkClick r:id="rId5"/>
              </a:rPr>
              <a:t>http://aws.amazon.com/ec2/instance-types/</a:t>
            </a:r>
            <a:r>
              <a:rPr lang="ko-kr" dirty="0"/>
              <a:t> </a:t>
            </a:r>
          </a:p>
        </p:txBody>
      </p:sp>
    </p:spTree>
    <p:extLst>
      <p:ext uri="{BB962C8B-B14F-4D97-AF65-F5344CB8AC3E}">
        <p14:creationId xmlns:p14="http://schemas.microsoft.com/office/powerpoint/2010/main" val="193625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457200" rtl="0" eaLnBrk="1" fontAlgn="auto" latinLnBrk="0" hangingPunct="1">
              <a:lnSpc>
                <a:spcPct val="100000"/>
              </a:lnSpc>
              <a:spcAft>
                <a:spcPts val="600"/>
              </a:spcAft>
              <a:buClrTx/>
              <a:buSzTx/>
              <a:buFontTx/>
              <a:buNone/>
              <a:tabLst/>
              <a:defRPr/>
            </a:pPr>
            <a:r>
              <a:rPr lang="ko-kr"/>
              <a:t>인스턴스 메타데이터는 실행 중인 인스턴스에서 제공되므로, Amazon EC2 콘솔 또는 AWS CLI를 사용할 필요가 없습니다. 이는 인스턴스에서 실행할 스크립트를 작성할 때 유용합니다. 인스턴스 메타데이터 및 사용자 데이터를 가져오기 위해 사용되는 HTTP 요청에는 비용이 청구되지 않습니다. </a:t>
            </a:r>
          </a:p>
          <a:p>
            <a:pPr marL="0" marR="0" indent="0" algn="l" defTabSz="457200" rtl="0" eaLnBrk="1" fontAlgn="auto" latinLnBrk="0" hangingPunct="1">
              <a:lnSpc>
                <a:spcPct val="100000"/>
              </a:lnSpc>
              <a:spcAft>
                <a:spcPts val="600"/>
              </a:spcAft>
              <a:buClrTx/>
              <a:buSzTx/>
              <a:buFontTx/>
              <a:buNone/>
              <a:tabLst/>
              <a:defRPr/>
            </a:pPr>
            <a:r>
              <a:rPr lang="ko-kr"/>
              <a:t>자세한 내용은 다음을 참조하십시오: </a:t>
            </a:r>
            <a:r>
              <a:rPr lang="ko-kr">
                <a:hlinkClick r:id="rId3"/>
              </a:rPr>
              <a:t>http://docs.aws.amazon.com/AWSEC2/latest/UserGuide/ec2-instance-metadata.html</a:t>
            </a:r>
            <a:r>
              <a:rPr lang="ko-kr"/>
              <a:t> </a:t>
            </a:r>
          </a:p>
        </p:txBody>
      </p:sp>
    </p:spTree>
    <p:extLst>
      <p:ext uri="{BB962C8B-B14F-4D97-AF65-F5344CB8AC3E}">
        <p14:creationId xmlns:p14="http://schemas.microsoft.com/office/powerpoint/2010/main" val="318280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ko-kr"/>
              <a:t>인스턴스 사용자 데이터는 시작 시점에 제공되는 구성 파일을 통해 수정할 수 있는 좀 더 일반적인 AMI를 구축하는 데 사용될 수 있습니다. 사용자는 인스턴스 자체 내에서만 인스턴스 메타데이터 및 사용자 데이터에 액세스할 수 있지만, 데이터가 암호화 방식으로 보호되지는 않는다는 점에 유의하시기 바랍니다. 인스턴스에 액세스하는 모든 사용자가 인스턴스의 메타데이터를 확인할 수 있습니다. </a:t>
            </a:r>
            <a:endParaRPr lang="en-US" dirty="0"/>
          </a:p>
        </p:txBody>
      </p:sp>
    </p:spTree>
    <p:extLst>
      <p:ext uri="{BB962C8B-B14F-4D97-AF65-F5344CB8AC3E}">
        <p14:creationId xmlns:p14="http://schemas.microsoft.com/office/powerpoint/2010/main" val="1442748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dirty="0"/>
              <a:t>시작 과정에서 인스턴스를 구성하거나 구성 스크립트를 실행할 때 사용할 사용자 데이터를 지정할 수 있습니다. 파일을 첨부하려면 As file 옵션을 선택하여 첨부할 파일을 선택하십시오. Cloud-init 패키지는 Canonical에서 개발한 오픈 소스 애플리케이션으로, Amazon EC2와 같은 클라우드 컴퓨팅 환경에서 Linux 이미지를 부트스트랩하는 데 사용됩니다. </a:t>
            </a:r>
          </a:p>
          <a:p>
            <a:pPr rtl="0">
              <a:spcAft>
                <a:spcPts val="600"/>
              </a:spcAft>
            </a:pPr>
            <a:r>
              <a:rPr lang="ko-kr" dirty="0"/>
              <a:t>사용자 데이터 정보:</a:t>
            </a:r>
          </a:p>
          <a:p>
            <a:pPr marL="171450" indent="-171450" rtl="0">
              <a:spcAft>
                <a:spcPts val="600"/>
              </a:spcAft>
              <a:buFont typeface="Arial" panose="020B0604020202020204" pitchFamily="34" charset="0"/>
              <a:buChar char="•"/>
            </a:pPr>
            <a:r>
              <a:rPr lang="ko-kr" dirty="0"/>
              <a:t>사용자 데이터는 불투명 데이터로 취급됨: 제공한 것만을 살펴볼 수 있습니다. 사용자 데이터를 해석하는 작업은 인스턴스에서 수행합니다. </a:t>
            </a:r>
          </a:p>
          <a:p>
            <a:pPr marL="171450" indent="-171450" rtl="0">
              <a:spcAft>
                <a:spcPts val="600"/>
              </a:spcAft>
              <a:buFont typeface="Arial" panose="020B0604020202020204" pitchFamily="34" charset="0"/>
              <a:buChar char="•"/>
            </a:pPr>
            <a:r>
              <a:rPr lang="ko-kr" dirty="0"/>
              <a:t>사용자 데이터의 크기는 16KB로 제한됩니다. 이 제한은 base64 인코딩 형식이 아닌 원시 형식 데이터에 적용됩니다.</a:t>
            </a:r>
          </a:p>
          <a:p>
            <a:pPr marL="171450" indent="-171450" rtl="0">
              <a:spcAft>
                <a:spcPts val="600"/>
              </a:spcAft>
              <a:buFont typeface="Arial" panose="020B0604020202020204" pitchFamily="34" charset="0"/>
              <a:buChar char="•"/>
            </a:pPr>
            <a:r>
              <a:rPr lang="ko-kr" dirty="0"/>
              <a:t>사용자 데이터는 API에 제출되기 전에 base64로 인코딩되어야 합니다. Amazon EC2 명령줄 도구에서 base64 인코딩을 수행합니다. 데이터는 인스턴스에 제시되기 전에 디코딩됩니다.</a:t>
            </a:r>
          </a:p>
          <a:p>
            <a:pPr marL="171450" indent="-171450" rtl="0">
              <a:spcAft>
                <a:spcPts val="600"/>
              </a:spcAft>
              <a:buFont typeface="Arial" panose="020B0604020202020204" pitchFamily="34" charset="0"/>
              <a:buChar char="•"/>
            </a:pPr>
            <a:r>
              <a:rPr lang="ko-kr" dirty="0"/>
              <a:t>사용자 데이터는 시작 시에만 실행됩니다. 인스턴스를 중단하고, 사용자 데이터를 수정하고, 인스턴스를 시작하는 경우에는 기본적으로 새 사용자 데이터가 자동으로 실행되지 않습니다.</a:t>
            </a:r>
          </a:p>
        </p:txBody>
      </p:sp>
    </p:spTree>
    <p:extLst>
      <p:ext uri="{BB962C8B-B14F-4D97-AF65-F5344CB8AC3E}">
        <p14:creationId xmlns:p14="http://schemas.microsoft.com/office/powerpoint/2010/main" val="13116753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이 슬라이드는 Linux 사용자 데이터의 예를 보여줍니다. Cloud-init에서 정의한 형식인 #cloud-config 명령을 사용하여 사용자 데이터를 Linux의 인스턴스에 제공할 수도 있습니다.</a:t>
            </a:r>
          </a:p>
          <a:p>
            <a:pPr rtl="0">
              <a:spcAft>
                <a:spcPts val="600"/>
              </a:spcAft>
            </a:pPr>
            <a:r>
              <a:rPr lang="ko-kr"/>
              <a:t>자세한 내용은 다음을 참조하십시오: </a:t>
            </a:r>
            <a:r>
              <a:rPr lang="ko-kr">
                <a:hlinkClick r:id="rId3"/>
              </a:rPr>
              <a:t>http://docs.aws.amazon.com/AWSEC2/latest/UserGuide/user-data.html</a:t>
            </a:r>
            <a:r>
              <a:rPr lang="ko-kr"/>
              <a:t> </a:t>
            </a:r>
          </a:p>
        </p:txBody>
      </p:sp>
    </p:spTree>
    <p:extLst>
      <p:ext uri="{BB962C8B-B14F-4D97-AF65-F5344CB8AC3E}">
        <p14:creationId xmlns:p14="http://schemas.microsoft.com/office/powerpoint/2010/main" val="2790905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dirty="0"/>
              <a:t>PowerShell 스크립트(슬라이드에 표시된) 또는 Windows 배치 명령 세트를 사용하여 사용자 데이터를 Windows 인스턴스에 전송할 수 있습니다. </a:t>
            </a:r>
          </a:p>
        </p:txBody>
      </p:sp>
    </p:spTree>
    <p:extLst>
      <p:ext uri="{BB962C8B-B14F-4D97-AF65-F5344CB8AC3E}">
        <p14:creationId xmlns:p14="http://schemas.microsoft.com/office/powerpoint/2010/main" val="39184135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인스턴스 사용자 데이터를 가져오려면 다음 URI를 사용합니다. </a:t>
            </a:r>
          </a:p>
          <a:p>
            <a:pPr rtl="0">
              <a:spcAft>
                <a:spcPts val="600"/>
              </a:spcAft>
            </a:pPr>
            <a:r>
              <a:rPr lang="ko-kr"/>
              <a:t>http://169.254.169.254/latest/user-data </a:t>
            </a:r>
          </a:p>
          <a:p>
            <a:pPr rtl="0">
              <a:spcAft>
                <a:spcPts val="600"/>
              </a:spcAft>
            </a:pPr>
            <a:r>
              <a:rPr lang="ko-kr"/>
              <a:t>자세한 내용은 다음을 참조하십시오: </a:t>
            </a:r>
            <a:r>
              <a:rPr lang="ko-kr">
                <a:hlinkClick r:id="rId3"/>
              </a:rPr>
              <a:t>http://docs.aws.amazon.com/AWSEC2/latest/UserGuide/ec2-instance-metadata.html#instancedata-user-data-retrieval</a:t>
            </a:r>
            <a:r>
              <a:rPr lang="ko-kr"/>
              <a:t> </a:t>
            </a:r>
          </a:p>
        </p:txBody>
      </p:sp>
    </p:spTree>
    <p:extLst>
      <p:ext uri="{BB962C8B-B14F-4D97-AF65-F5344CB8AC3E}">
        <p14:creationId xmlns:p14="http://schemas.microsoft.com/office/powerpoint/2010/main" val="42095472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2"/>
            <a:ext cx="5852159" cy="4221478"/>
          </a:xfrm>
        </p:spPr>
        <p:txBody>
          <a:bodyPr rtlCol="0"/>
          <a:lstStyle/>
          <a:p>
            <a:pPr marL="0" marR="0" indent="0" algn="l" defTabSz="457200" rtl="0" eaLnBrk="1" fontAlgn="auto" latinLnBrk="0" hangingPunct="1">
              <a:lnSpc>
                <a:spcPct val="100000"/>
              </a:lnSpc>
              <a:spcAft>
                <a:spcPts val="600"/>
              </a:spcAft>
              <a:buClrTx/>
              <a:buSzTx/>
              <a:buFontTx/>
              <a:buNone/>
              <a:tabLst/>
              <a:defRPr/>
            </a:pPr>
            <a:r>
              <a:rPr lang="ko-kr" dirty="0"/>
              <a:t>온디맨드 인스턴스는 프리 티어에 해당하고, 선결제 금액이 가장 낮으며 가장 유연합니다. 사전 확약금 또는 장기 계약 없이 시간당 비용만 지불하면 됩니다. 이 인스턴스는 단기간 커지거나 작아지는 등 워크로드를 예측할 수 없는 애플리케이션에 적합합니다. </a:t>
            </a:r>
          </a:p>
          <a:p>
            <a:pPr rtl="0">
              <a:spcAft>
                <a:spcPts val="600"/>
              </a:spcAft>
            </a:pPr>
            <a:r>
              <a:rPr lang="ko-kr" dirty="0"/>
              <a:t>Amazon EC2 예약 인스턴스 요금을 사용하면 상당히 할인된 시간당 요금으로 1년 또는 3년 약정으로 컴퓨팅 파워를 예약할 수 있습니다. 예약 인스턴스는 인스턴스에 적용되어 시간당 실행 비용을 줄일 수 있는 청구 할인 및 용량 예약 기능을 제공합니다. 예약 인스턴스는 물리적 인스턴스가 아닙니다. 할인된 사용 요금은 예약 인스턴스를 소유하는 한 고정되므로, 예약 인스턴스 약정 기간 동안 컴퓨팅 비용을 예측할 수 있습니다. 많은 양을 일관되게 사용할 것으로 예상되면, 예약 인스턴스가 자체 하드웨어를 소유하거나 온디맨드 인스턴스만을 실행하는 것과 비교하여 비용을 현저히 절감해 줄 수 있습니다. </a:t>
            </a:r>
          </a:p>
          <a:p>
            <a:pPr rtl="0">
              <a:spcAft>
                <a:spcPts val="600"/>
              </a:spcAft>
            </a:pPr>
            <a:r>
              <a:rPr lang="ko-kr" dirty="0"/>
              <a:t>예정된 예약 인스턴스를 사용하면 1년 약정으로 지정된 기간 동안 매일, 매주 또는 매월 반복되는 용량 예약을 구매할 수 있습니다. 미리 용량을 예약하여 필요할 때 사용할 수 있습니다. 인스턴스를 사용하지 않더라도, 인스턴스가 예정된 시간에 대해 비용을 지불합니다. 예정된 인스턴스는 계속해서 실행되지 않지만 정기적인 일정에 따라 실행되고 완료되는 데 한정된 시간이 걸리는 워크로드에 적합합니다.</a:t>
            </a:r>
          </a:p>
          <a:p>
            <a:pPr rtl="0">
              <a:spcAft>
                <a:spcPts val="600"/>
              </a:spcAft>
            </a:pPr>
            <a:r>
              <a:rPr lang="ko-kr" dirty="0"/>
              <a:t>스팟 인스턴스를 사용하면 미사용 EC2 인스턴스에 입찰하여 Amazon EC2 비용을 현저히 낮출 수 있습니다. 각 가용 영역 내 인스턴스 유형별 스팟 인스턴스의 시간당 가격은 Amazon EC2에서 설정하며, 스팟 인스턴스의 공급과 수요에 따라 변동됩니다. 스팟 인스턴스는 입찰이 현재 시장 가격을 초과할 때마다 실행됩니다.</a:t>
            </a:r>
          </a:p>
          <a:p>
            <a:pPr rtl="0">
              <a:spcAft>
                <a:spcPts val="600"/>
              </a:spcAft>
            </a:pPr>
            <a:r>
              <a:rPr lang="ko-kr" dirty="0"/>
              <a:t>스팟 인스턴스는 애플리케이션이 실행되는 시간을 유연하게 조정할 수 있고 애플리케이션이 중단되어도 상관없는 경우에 선택할 수 있는 비용 효과적인 방법입니다. Amazon EC2는 스팟 가격이 변동되더라도 지정된 기간(스팟 블록이라고 함) 동안 스팟 인스턴스를 종료하지 않습니다. 따라서 스팟 인스턴스는 배치성 프로세스, 인코딩 및 렌더링, 모델링 및 분석, 지속적 통합과 같이 완료하는 데 한정된 시간이 걸리는 작업에 적합합니다.</a:t>
            </a:r>
          </a:p>
          <a:p>
            <a:pPr rtl="0">
              <a:spcAft>
                <a:spcPts val="600"/>
              </a:spcAft>
            </a:pPr>
            <a:r>
              <a:rPr lang="ko-kr" dirty="0"/>
              <a:t>Amazon EC2 전용 호스트는 고객 전용의 EC2 인스턴스 용량을 갖춘 물리적 서버입니다. </a:t>
            </a:r>
            <a:r>
              <a:rPr lang="ko-kr" dirty="0">
                <a:solidFill>
                  <a:srgbClr val="000000"/>
                </a:solidFill>
              </a:rPr>
              <a:t>전용 호스트를 사용하면 Microsoft Windows Server, Microsoft SQL Server, SUSE, Linux Enterprise Server 등을 비롯하여 기존 소켓당, 코어당 또는 VM 소프트웨어당 라이선스를 사용할 수 있습니다.</a:t>
            </a:r>
            <a:r>
              <a:rPr lang="ko-kr" dirty="0"/>
              <a:t> 전용 호스트와 전용 인스턴스 모두 고객 전용의 물리적 서버에서 Amazon EC2 인스턴스를 시작하는 데 사용할 수 있습니다. 전용 호스트상의 인스턴스와 전용 인스턴스 간에는 어떠한 성능, 보안 또는 물리적 차이도 없습니다. 하지만 전용 호스트는 인스턴스가 물리적 서버에 배치되는 방법에 대해 추가적인 가시성과 제어를 제공합니다.</a:t>
            </a:r>
          </a:p>
          <a:p>
            <a:pPr rtl="0">
              <a:spcAft>
                <a:spcPts val="600"/>
              </a:spcAft>
            </a:pPr>
            <a:r>
              <a:rPr lang="ko-kr" dirty="0"/>
              <a:t>전용 인스턴스는 고객 전용 하드웨어의 Virtual Private Cloud(VPC)에서 실행되는 Amazon EC2 인스턴스입니다. 전용 인스턴스는 다른 AWS 계정에 속하는 인스턴스로부터 호스트 하드웨어 수준에서 물리적으로 격리됩니다. 전용 인스턴스는 전용 인스턴스가 아닌 동일한 AWS 계정의 다른 인스턴스와 하드웨어를 공유할 수 있습니다.</a:t>
            </a:r>
          </a:p>
          <a:p>
            <a:pPr rtl="0">
              <a:spcAft>
                <a:spcPts val="600"/>
              </a:spcAft>
            </a:pPr>
            <a:endParaRPr lang="en-US" dirty="0"/>
          </a:p>
          <a:p>
            <a:pPr rtl="0">
              <a:spcAft>
                <a:spcPts val="600"/>
              </a:spcAft>
            </a:pPr>
            <a:r>
              <a:rPr lang="ko-kr" dirty="0"/>
              <a:t>특정 Linux 배포판에서만 사용할 수 있는 초당 가격 책정.</a:t>
            </a:r>
            <a:endParaRPr lang="en-US" dirty="0"/>
          </a:p>
          <a:p>
            <a:pPr marL="0" marR="0" lvl="0" indent="0" algn="l" defTabSz="457200" rtl="0" eaLnBrk="1" fontAlgn="auto" latinLnBrk="0" hangingPunct="1">
              <a:lnSpc>
                <a:spcPct val="100000"/>
              </a:lnSpc>
              <a:spcAft>
                <a:spcPts val="600"/>
              </a:spcAft>
              <a:buClrTx/>
              <a:buSzTx/>
              <a:buFontTx/>
              <a:buNone/>
              <a:tabLst/>
              <a:defRPr/>
            </a:pPr>
            <a:r>
              <a:rPr lang="ko-kr" dirty="0"/>
              <a:t>자세한 내용은 다음을 참조하십시오.</a:t>
            </a:r>
          </a:p>
          <a:p>
            <a:pPr marL="171450" marR="0" lvl="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ko-kr" dirty="0">
                <a:hlinkClick r:id="rId3"/>
              </a:rPr>
              <a:t>http://aws.amazon.com/ec2/pricing/</a:t>
            </a:r>
            <a:r>
              <a:rPr lang="ko-kr" dirty="0"/>
              <a:t> </a:t>
            </a:r>
          </a:p>
          <a:p>
            <a:pPr marL="171450" marR="0" lvl="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ko-kr" dirty="0">
                <a:hlinkClick r:id="rId4"/>
              </a:rPr>
              <a:t>http://docs.aws.amazon.com/AWSEC2/latest/UserGuide/instance-purchasing-options.html</a:t>
            </a:r>
            <a:r>
              <a:rPr lang="ko-kr" dirty="0"/>
              <a:t> </a:t>
            </a:r>
          </a:p>
          <a:p>
            <a:pPr marL="171450" lvl="0" indent="-171450" rtl="0">
              <a:spcAft>
                <a:spcPts val="600"/>
              </a:spcAft>
              <a:buFont typeface="Arial" panose="020B0604020202020204" pitchFamily="34" charset="0"/>
              <a:buChar char="•"/>
              <a:defRPr/>
            </a:pPr>
            <a:r>
              <a:rPr lang="ko-kr" dirty="0">
                <a:hlinkClick r:id="rId5"/>
              </a:rPr>
              <a:t>http://docs.aws.amazon.com/AmazonVPC/latest/UserGuide/dedicated-instance.html</a:t>
            </a:r>
            <a:r>
              <a:rPr lang="ko-kr" dirty="0"/>
              <a:t> </a:t>
            </a:r>
          </a:p>
        </p:txBody>
      </p:sp>
    </p:spTree>
    <p:extLst>
      <p:ext uri="{BB962C8B-B14F-4D97-AF65-F5344CB8AC3E}">
        <p14:creationId xmlns:p14="http://schemas.microsoft.com/office/powerpoint/2010/main" val="2984399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
        <p:nvSpPr>
          <p:cNvPr id="4" name="Slide Number Placeholder 3"/>
          <p:cNvSpPr>
            <a:spLocks noGrp="1"/>
          </p:cNvSpPr>
          <p:nvPr>
            <p:ph type="sldNum" sz="quarter" idx="10"/>
          </p:nvPr>
        </p:nvSpPr>
        <p:spPr/>
        <p:txBody>
          <a:bodyPr rtlCol="0"/>
          <a:lstStyle/>
          <a:p>
            <a:pPr rtl="0"/>
            <a:fld id="{69C3F2ED-74C5-7D4F-8560-0CC253E9A436}" type="slidenum">
              <a:rPr lang="en-US" smtClean="0"/>
              <a:pPr/>
              <a:t>4</a:t>
            </a:fld>
            <a:endParaRPr lang="en-US" dirty="0"/>
          </a:p>
        </p:txBody>
      </p:sp>
    </p:spTree>
    <p:extLst>
      <p:ext uri="{BB962C8B-B14F-4D97-AF65-F5344CB8AC3E}">
        <p14:creationId xmlns:p14="http://schemas.microsoft.com/office/powerpoint/2010/main" val="30901166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2"/>
            <a:ext cx="5852159" cy="3916678"/>
          </a:xfrm>
        </p:spPr>
        <p:txBody>
          <a:bodyPr rtlCol="0"/>
          <a:lstStyle/>
          <a:p>
            <a:pPr rtl="0">
              <a:spcAft>
                <a:spcPts val="600"/>
              </a:spcAft>
            </a:pPr>
            <a:r>
              <a:rPr lang="ko-kr" dirty="0"/>
              <a:t>AWS와 Oracle은 클라우드에서 엔터프라이즈 애플리케이션을 좀 더 편리하게 배포할 수 있는 방법을 제공해 드리기 위해 협력하고 있습니다. 고객은 Oracle의 데이터베이스 및 미들웨어 소프트웨어를 사용하여 AWS에서 호스팅하는 엔터프라이즈급 솔루션을 구축할 수 있고 Amazon EC2에서 Oracle의 전체 엔터프라이즈 소프트웨어 스택을 시작할 수도 있습니다. </a:t>
            </a:r>
          </a:p>
          <a:p>
            <a:pPr rtl="0">
              <a:spcAft>
                <a:spcPts val="600"/>
              </a:spcAft>
            </a:pPr>
            <a:r>
              <a:rPr lang="ko-kr" dirty="0"/>
              <a:t>SAP와 AWS가 기본적인 AWS 리소스의 성능을 테스트하고 확인했으며 서버 및 가상 플랫폼에 적용되는 동일한 표준에 대해서도 인증했으므로, SAP의 신규 및 기존 고객은 안심하고 프로덕션 환경에서 SAP 인증 Amazon EC2 인스턴스상에 SAP 솔루션을 배포할 수 있습니다. </a:t>
            </a:r>
            <a:endParaRPr lang="en-US" dirty="0"/>
          </a:p>
          <a:p>
            <a:pPr rtl="0">
              <a:spcAft>
                <a:spcPts val="600"/>
              </a:spcAft>
            </a:pPr>
            <a:r>
              <a:rPr lang="ko-kr" dirty="0"/>
              <a:t>또한, AWS에서는 고객이 서버나 데이터 센터를 구매 또는 관리하는 비용이나 복잡성 없이 클라우드에서 쉽게 Microsoft Windows Server 애플리케이션을 실행할 수 있도록 인프라 서비스를 제공합니다. 제공되는 AMI를 사용하면 고객은 몇 분 만에 완벽하게 지원되는 Windows Server 가상 머신 인스턴스를 시작할 수 있습니다. </a:t>
            </a:r>
          </a:p>
          <a:p>
            <a:pPr rtl="0">
              <a:spcAft>
                <a:spcPts val="600"/>
              </a:spcAft>
            </a:pPr>
            <a:r>
              <a:rPr lang="ko-kr" dirty="0"/>
              <a:t>고객은 AWS의 글로벌 인프라를 활용하여 사용자 지정 .NET 애플리케이션부터 Microsoft Exchange Server, SQL Server 또는 SharePoint Server의 엔터프라이즈 배포까지 모든 것을 지원할 수 있습니다. </a:t>
            </a:r>
            <a:endParaRPr lang="en-US" dirty="0"/>
          </a:p>
          <a:p>
            <a:pPr marL="0" indent="0" rtl="0">
              <a:spcAft>
                <a:spcPts val="600"/>
              </a:spcAft>
              <a:buNone/>
            </a:pPr>
            <a:r>
              <a:rPr lang="ko-kr" dirty="0"/>
              <a:t>AWS 고객이 시작한 소프트웨어는 AWS 컴퓨팅 서비스인 Amazon EC2에 자동으로 배포됩니다. AWS 고객은 AWS Marketplace 소프트웨어 제품을 통해 Amazon EC2를 매월 1억 4천3백만 시간 동안 사용합니다. </a:t>
            </a:r>
          </a:p>
          <a:p>
            <a:pPr marL="0" indent="0" rtl="0">
              <a:lnSpc>
                <a:spcPct val="150000"/>
              </a:lnSpc>
              <a:spcAft>
                <a:spcPts val="600"/>
              </a:spcAft>
              <a:buNone/>
            </a:pPr>
            <a:r>
              <a:rPr lang="ko-kr" dirty="0"/>
              <a:t>AWS Marketplace의 이점은 다음과 같습니다. </a:t>
            </a:r>
          </a:p>
          <a:p>
            <a:pPr marL="171450" indent="-171450" rtl="0">
              <a:lnSpc>
                <a:spcPct val="150000"/>
              </a:lnSpc>
              <a:spcAft>
                <a:spcPts val="600"/>
              </a:spcAft>
              <a:buFont typeface="Arial" panose="020B0604020202020204" pitchFamily="34" charset="0"/>
              <a:buChar char="•"/>
            </a:pPr>
            <a:r>
              <a:rPr lang="ko-kr" dirty="0"/>
              <a:t>간편한 제품 검색</a:t>
            </a:r>
          </a:p>
          <a:p>
            <a:pPr marL="171450" indent="-171450" rtl="0">
              <a:lnSpc>
                <a:spcPct val="150000"/>
              </a:lnSpc>
              <a:spcBef>
                <a:spcPts val="0"/>
              </a:spcBef>
              <a:spcAft>
                <a:spcPts val="600"/>
              </a:spcAft>
              <a:buFont typeface="Arial" panose="020B0604020202020204" pitchFamily="34" charset="0"/>
              <a:buChar char="•"/>
            </a:pPr>
            <a:r>
              <a:rPr lang="ko-kr" dirty="0"/>
              <a:t>간소화된 구매 경험</a:t>
            </a:r>
          </a:p>
          <a:p>
            <a:pPr marL="171450" indent="-171450" rtl="0">
              <a:lnSpc>
                <a:spcPct val="150000"/>
              </a:lnSpc>
              <a:spcBef>
                <a:spcPts val="0"/>
              </a:spcBef>
              <a:spcAft>
                <a:spcPts val="600"/>
              </a:spcAft>
              <a:buFont typeface="Arial" panose="020B0604020202020204" pitchFamily="34" charset="0"/>
              <a:buChar char="•"/>
            </a:pPr>
            <a:r>
              <a:rPr lang="ko-kr" dirty="0"/>
              <a:t>간단해진 결제</a:t>
            </a:r>
          </a:p>
          <a:p>
            <a:pPr marL="171450" indent="-171450" rtl="0">
              <a:lnSpc>
                <a:spcPct val="150000"/>
              </a:lnSpc>
              <a:spcBef>
                <a:spcPts val="0"/>
              </a:spcBef>
              <a:spcAft>
                <a:spcPts val="600"/>
              </a:spcAft>
              <a:buFont typeface="Arial" panose="020B0604020202020204" pitchFamily="34" charset="0"/>
              <a:buChar char="•"/>
            </a:pPr>
            <a:r>
              <a:rPr lang="ko-kr" dirty="0"/>
              <a:t>가속화된 배포 주기</a:t>
            </a:r>
          </a:p>
          <a:p>
            <a:pPr marL="171450" indent="-171450" rtl="0">
              <a:lnSpc>
                <a:spcPct val="150000"/>
              </a:lnSpc>
              <a:spcBef>
                <a:spcPts val="0"/>
              </a:spcBef>
              <a:spcAft>
                <a:spcPts val="600"/>
              </a:spcAft>
              <a:buFont typeface="Arial" panose="020B0604020202020204" pitchFamily="34" charset="0"/>
              <a:buChar char="•"/>
            </a:pPr>
            <a:r>
              <a:rPr lang="ko-kr" dirty="0"/>
              <a:t>최적화된 소프트웨어 용량</a:t>
            </a:r>
          </a:p>
          <a:p>
            <a:pPr marL="171450" indent="-171450" rtl="0">
              <a:lnSpc>
                <a:spcPct val="150000"/>
              </a:lnSpc>
              <a:spcBef>
                <a:spcPts val="0"/>
              </a:spcBef>
              <a:spcAft>
                <a:spcPts val="600"/>
              </a:spcAft>
              <a:buFont typeface="Arial" panose="020B0604020202020204" pitchFamily="34" charset="0"/>
              <a:buChar char="•"/>
            </a:pPr>
            <a:r>
              <a:rPr lang="ko-kr" dirty="0"/>
              <a:t>실제 사용량과 비용이 일치</a:t>
            </a:r>
            <a:endParaRPr lang="en-US" dirty="0">
              <a:solidFill>
                <a:srgbClr val="000000"/>
              </a:solidFill>
              <a:latin typeface="Calibri" panose="020F0502020204030204" pitchFamily="34" charset="0"/>
            </a:endParaRPr>
          </a:p>
          <a:p>
            <a:pPr marL="171450" indent="-171450" rtl="0">
              <a:lnSpc>
                <a:spcPct val="150000"/>
              </a:lnSpc>
              <a:spcBef>
                <a:spcPts val="0"/>
              </a:spcBef>
              <a:spcAft>
                <a:spcPts val="600"/>
              </a:spcAft>
              <a:buFont typeface="Arial" panose="020B0604020202020204" pitchFamily="34" charset="0"/>
              <a:buChar char="•"/>
            </a:pPr>
            <a:r>
              <a:rPr lang="ko-kr" dirty="0"/>
              <a:t>점검 및 검사한 제품 신뢰</a:t>
            </a:r>
            <a:endParaRPr lang="en-US" dirty="0">
              <a:solidFill>
                <a:srgbClr val="000000"/>
              </a:solidFill>
              <a:latin typeface="Calibri" panose="020F0502020204030204" pitchFamily="34" charset="0"/>
            </a:endParaRPr>
          </a:p>
          <a:p>
            <a:pPr rtl="0">
              <a:spcAft>
                <a:spcPts val="600"/>
              </a:spcAft>
            </a:pPr>
            <a:r>
              <a:rPr lang="ko-kr" dirty="0"/>
              <a:t>AWS 테스트 드라이브는 사전 구성된 서버 기반 솔루션이 포함된 프라이빗 IT 샌드박스 환경을 제공합니다. 1시간 미만 동안 단계별 실습 매뉴얼 및 동영상을 사용하여 AWS 및 CloudFormation에서 구동되는 유명 타사 IT 솔루션을 시작하고 로그인하고 자세히 알아볼 수 있습니다.</a:t>
            </a:r>
            <a:endParaRPr lang="en-US" dirty="0"/>
          </a:p>
          <a:p>
            <a:pPr rtl="0">
              <a:spcAft>
                <a:spcPts val="600"/>
              </a:spcAft>
            </a:pPr>
            <a:r>
              <a:rPr lang="ko-kr" dirty="0"/>
              <a:t>자세한 내용은 다음을 참조하십시오. </a:t>
            </a:r>
          </a:p>
          <a:p>
            <a:pPr marL="171450" indent="-171450" rtl="0">
              <a:spcAft>
                <a:spcPts val="600"/>
              </a:spcAft>
              <a:buFont typeface="Arial" panose="020B0604020202020204" pitchFamily="34" charset="0"/>
              <a:buChar char="•"/>
            </a:pPr>
            <a:r>
              <a:rPr lang="ko-kr" dirty="0">
                <a:hlinkClick r:id="rId3"/>
              </a:rPr>
              <a:t>https://aws.amazon.com/marketplace</a:t>
            </a:r>
            <a:r>
              <a:rPr lang="ko-kr" dirty="0"/>
              <a:t> </a:t>
            </a:r>
          </a:p>
          <a:p>
            <a:pPr marL="171450" indent="-171450" rtl="0">
              <a:spcAft>
                <a:spcPts val="600"/>
              </a:spcAft>
              <a:buFont typeface="Arial" panose="020B0604020202020204" pitchFamily="34" charset="0"/>
              <a:buChar char="•"/>
            </a:pPr>
            <a:r>
              <a:rPr lang="ko-kr" sz="1200" u="sng" kern="1200" dirty="0">
                <a:solidFill>
                  <a:schemeClr val="tx1"/>
                </a:solidFill>
                <a:effectLst/>
                <a:latin typeface="+mn-lt"/>
                <a:ea typeface="+mn-ea"/>
                <a:cs typeface="+mn-cs"/>
                <a:hlinkClick r:id="rId4"/>
              </a:rPr>
              <a:t>https://aws.amazon.com/quickstart/</a:t>
            </a:r>
            <a:endParaRPr lang="en-US" dirty="0"/>
          </a:p>
          <a:p>
            <a:pPr marL="171450" indent="-171450" rtl="0">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8406422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Tree>
    <p:extLst>
      <p:ext uri="{BB962C8B-B14F-4D97-AF65-F5344CB8AC3E}">
        <p14:creationId xmlns:p14="http://schemas.microsoft.com/office/powerpoint/2010/main" val="38526761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457200" rtl="0" eaLnBrk="1" fontAlgn="auto" latinLnBrk="0" hangingPunct="1">
              <a:lnSpc>
                <a:spcPct val="100000"/>
              </a:lnSpc>
              <a:spcBef>
                <a:spcPts val="0"/>
              </a:spcBef>
              <a:spcAft>
                <a:spcPts val="600"/>
              </a:spcAft>
              <a:buClrTx/>
              <a:buSzTx/>
              <a:buFontTx/>
              <a:buNone/>
              <a:tabLst/>
              <a:defRPr/>
            </a:pPr>
            <a:r>
              <a:rPr lang="ko-kr" dirty="0"/>
              <a:t>Amazon Virtual Private Cloud(Amazon VPC)를 이용하여 사용자의 데이터 센터에서 운영하는 기존 네트워크와 매우 유사한 가상 네트워크 토폴로지를 정의할 수 있습니다. </a:t>
            </a:r>
            <a:r>
              <a:rPr lang="ko-kr" dirty="0">
                <a:solidFill>
                  <a:srgbClr val="000000"/>
                </a:solidFill>
              </a:rPr>
              <a:t>가상 네트워킹 환경을 완벽하게 제어할 수 있으며, </a:t>
            </a:r>
            <a:r>
              <a:rPr lang="ko-kr" dirty="0"/>
              <a:t>IP 주소 범위 선택, 서브넷 생성, 라우팅 테이블 구성, 네트워크 게이트웨이</a:t>
            </a:r>
            <a:r>
              <a:rPr lang="ko-kr" dirty="0">
                <a:solidFill>
                  <a:srgbClr val="000000"/>
                </a:solidFill>
              </a:rPr>
              <a:t> 등 Amazon VPC의 네트워크 구성을 쉽게 사용자 정의할 수 있습니다.</a:t>
            </a:r>
            <a:endParaRPr lang="en-US" dirty="0">
              <a:sym typeface="Chalkduster" charset="0"/>
            </a:endParaRPr>
          </a:p>
        </p:txBody>
      </p:sp>
    </p:spTree>
    <p:extLst>
      <p:ext uri="{BB962C8B-B14F-4D97-AF65-F5344CB8AC3E}">
        <p14:creationId xmlns:p14="http://schemas.microsoft.com/office/powerpoint/2010/main" val="2216169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dirty="0"/>
              <a:t>AWS에서는 각 서브넷에 고유한 ID를 지정합니다. 서브넷의 유형(퍼블릭 또는 프라이빗)과 관계없이, 서브넷의 내부 IP 주소 범위는 언제나 프라이빗입니다.</a:t>
            </a:r>
          </a:p>
          <a:p>
            <a:pPr rtl="0">
              <a:spcAft>
                <a:spcPts val="600"/>
              </a:spcAft>
            </a:pPr>
            <a:r>
              <a:rPr lang="ko-kr" dirty="0"/>
              <a:t>퍼블릭 서브넷은 인터넷 게이트웨이로 라우팅됩니다(예: 인터넷으로 액세스할 수 있는 웹 서버).</a:t>
            </a:r>
            <a:endParaRPr lang="en-US" dirty="0"/>
          </a:p>
          <a:p>
            <a:pPr rtl="0">
              <a:spcAft>
                <a:spcPts val="600"/>
              </a:spcAft>
            </a:pPr>
            <a:r>
              <a:rPr lang="ko-kr" dirty="0"/>
              <a:t>프라이빗 서브넷은 인터넷 게이트웨이로 라우팅되지 않습니다(예: VPC 내에서만 액세스할 수 있는 데이터베이스 서버). </a:t>
            </a:r>
          </a:p>
        </p:txBody>
      </p:sp>
    </p:spTree>
    <p:extLst>
      <p:ext uri="{BB962C8B-B14F-4D97-AF65-F5344CB8AC3E}">
        <p14:creationId xmlns:p14="http://schemas.microsoft.com/office/powerpoint/2010/main" val="5342776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457200" rtl="0" eaLnBrk="1" fontAlgn="auto" latinLnBrk="0" hangingPunct="1">
              <a:lnSpc>
                <a:spcPct val="100000"/>
              </a:lnSpc>
              <a:spcBef>
                <a:spcPct val="0"/>
              </a:spcBef>
              <a:spcAft>
                <a:spcPts val="600"/>
              </a:spcAft>
              <a:buClrTx/>
              <a:buSzTx/>
              <a:buFontTx/>
              <a:buNone/>
              <a:tabLst/>
              <a:defRPr/>
            </a:pPr>
            <a:r>
              <a:rPr lang="ko-kr" dirty="0"/>
              <a:t>Amazon </a:t>
            </a:r>
            <a:r>
              <a:rPr lang="ko-kr" dirty="0" err="1"/>
              <a:t>VPC라고도</a:t>
            </a:r>
            <a:r>
              <a:rPr lang="ko-kr" dirty="0"/>
              <a:t> 알려진 Amazon </a:t>
            </a:r>
            <a:r>
              <a:rPr lang="ko-kr" dirty="0" err="1"/>
              <a:t>Virtual</a:t>
            </a:r>
            <a:r>
              <a:rPr lang="ko-kr" dirty="0"/>
              <a:t> </a:t>
            </a:r>
            <a:r>
              <a:rPr lang="ko-kr" dirty="0" err="1"/>
              <a:t>Private</a:t>
            </a:r>
            <a:r>
              <a:rPr lang="ko-kr" dirty="0"/>
              <a:t> </a:t>
            </a:r>
            <a:r>
              <a:rPr lang="ko-kr" dirty="0" err="1"/>
              <a:t>Cloud를</a:t>
            </a:r>
            <a:r>
              <a:rPr lang="ko-kr" dirty="0"/>
              <a:t> 사용하면 고객이 정의하는 가상 네트워크에서 AWS 리소스를 시작할 수 있도록, AWS 클라우드 상에 논리적으로 격리된 영역을 </a:t>
            </a:r>
            <a:r>
              <a:rPr lang="ko-kr" dirty="0" err="1"/>
              <a:t>프로비저닝할</a:t>
            </a:r>
            <a:r>
              <a:rPr lang="ko-kr" dirty="0"/>
              <a:t> 수 있습니다. </a:t>
            </a:r>
            <a:r>
              <a:rPr lang="ko-kr" dirty="0">
                <a:solidFill>
                  <a:srgbClr val="000000"/>
                </a:solidFill>
              </a:rPr>
              <a:t>IP 주소 범위 선택, </a:t>
            </a:r>
            <a:r>
              <a:rPr lang="ko-kr" dirty="0" err="1">
                <a:solidFill>
                  <a:srgbClr val="000000"/>
                </a:solidFill>
              </a:rPr>
              <a:t>서브넷</a:t>
            </a:r>
            <a:r>
              <a:rPr lang="ko-kr" dirty="0">
                <a:solidFill>
                  <a:srgbClr val="000000"/>
                </a:solidFill>
              </a:rPr>
              <a:t> 생성, 라우팅 테이블 구성, 네트워크 액세스 제어 목록, 네트워크 게이트웨이 등 가상 네트워킹 환경을 완벽하게 제어할 수 있습니다.</a:t>
            </a:r>
            <a:r>
              <a:rPr lang="ko-kr" dirty="0"/>
              <a:t> Amazon VPC 인스턴스에 대한 네트워크 및 구성을 쉽게 사용자 지정할 수 있습니다. 예를 들어, 인터넷 액세스가 필요한 웹 서버에 대해 </a:t>
            </a:r>
            <a:r>
              <a:rPr lang="ko-kr" dirty="0" err="1"/>
              <a:t>퍼블릭</a:t>
            </a:r>
            <a:r>
              <a:rPr lang="ko-kr" dirty="0"/>
              <a:t> </a:t>
            </a:r>
            <a:r>
              <a:rPr lang="ko-kr" dirty="0" err="1"/>
              <a:t>서브넷을</a:t>
            </a:r>
            <a:r>
              <a:rPr lang="ko-kr" dirty="0"/>
              <a:t> 생성하고 인터넷 액세스가 없는 프라이빗 </a:t>
            </a:r>
            <a:r>
              <a:rPr lang="ko-kr" dirty="0" err="1"/>
              <a:t>서브넷에</a:t>
            </a:r>
            <a:r>
              <a:rPr lang="ko-kr" dirty="0"/>
              <a:t> 애플리케이션 서버나 데이터베이스 등의 </a:t>
            </a:r>
            <a:r>
              <a:rPr lang="ko-kr" dirty="0" err="1"/>
              <a:t>백엔드</a:t>
            </a:r>
            <a:r>
              <a:rPr lang="ko-kr" dirty="0"/>
              <a:t> 시스템을 배치할 수 있습니다. 보안 그룹 및 네트워크 액세스 제어 목록을 비롯한 다중 보안 계층을 활용하여 각 </a:t>
            </a:r>
            <a:r>
              <a:rPr lang="ko-kr" dirty="0" err="1"/>
              <a:t>서브넷에서</a:t>
            </a:r>
            <a:r>
              <a:rPr lang="ko-kr" dirty="0"/>
              <a:t> Amazon EC2 인스턴스에 대한 액세스를 제어하도록 지원할 수 있습니다. 또한, 고객의 기업 데이터 센터와 VPC 사이에 하드웨어 가상 프라이빗 네트워크(VPN) 연결을 생성하여 AWS 클라우드를 기업 데이터 센터의 확장으로 활용할 수 있습니다.</a:t>
            </a:r>
            <a:endParaRPr lang="en-US" dirty="0"/>
          </a:p>
          <a:p>
            <a:pPr rtl="0" eaLnBrk="1" hangingPunct="1">
              <a:spcBef>
                <a:spcPct val="0"/>
              </a:spcBef>
              <a:spcAft>
                <a:spcPts val="600"/>
              </a:spcAft>
            </a:pPr>
            <a:endParaRPr lang="en-US" dirty="0">
              <a:latin typeface="Calibri" charset="0"/>
            </a:endParaRPr>
          </a:p>
        </p:txBody>
      </p:sp>
    </p:spTree>
    <p:extLst>
      <p:ext uri="{BB962C8B-B14F-4D97-AF65-F5344CB8AC3E}">
        <p14:creationId xmlns:p14="http://schemas.microsoft.com/office/powerpoint/2010/main" val="24860977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dirty="0"/>
              <a:t>Amazon VPC에서는 VPC에 대한 보안을 강화하고 모니터링하는 데 사용할 수 있는 다양한 기능을 제공합니다.</a:t>
            </a:r>
          </a:p>
          <a:p>
            <a:pPr marL="228600" indent="-228600" rtl="0">
              <a:spcAft>
                <a:spcPts val="600"/>
              </a:spcAft>
              <a:buFont typeface="Arial" panose="020B0604020202020204" pitchFamily="34" charset="0"/>
              <a:buChar char="•"/>
            </a:pPr>
            <a:r>
              <a:rPr lang="ko-kr" dirty="0"/>
              <a:t>보안 그룹은 연결된 Amazon EC2 인스턴스에 대한 방화벽 역할을 하여 인스턴스 수준에서 인바운드 트래픽과 아웃바운드 트래픽을 모두 제어합니다.</a:t>
            </a:r>
          </a:p>
          <a:p>
            <a:pPr marL="228600" indent="-228600" rtl="0">
              <a:spcAft>
                <a:spcPts val="600"/>
              </a:spcAft>
              <a:buFont typeface="Arial" panose="020B0604020202020204" pitchFamily="34" charset="0"/>
              <a:buChar char="•"/>
            </a:pPr>
            <a:r>
              <a:rPr lang="ko-kr" dirty="0"/>
              <a:t>네트워크 ACL(액세스 제어 목록)은 연결된 서브넷에 대한 방화벽 역할을 하여 서브넷 수준에서 인바운드 트래픽과 아웃바운드 트래픽을 모두 제어합니다.</a:t>
            </a:r>
          </a:p>
          <a:p>
            <a:pPr marL="228600" indent="-228600" rtl="0">
              <a:spcAft>
                <a:spcPts val="600"/>
              </a:spcAft>
              <a:buFont typeface="Arial" panose="020B0604020202020204" pitchFamily="34" charset="0"/>
              <a:buChar char="•"/>
            </a:pPr>
            <a:r>
              <a:rPr lang="ko-kr" dirty="0"/>
              <a:t>Amazon EC2는 퍼블릭 키 암호화를 사용하여 로그인 정보를 암호화 및 복호화합니다. 퍼블릭 키 암호화는 퍼블릭 키를 사용하여 데이터를 암호화하고, 수신자가 프라이빗 키를 사용하여 해당 데이터를 복호화하는 방식입니다. 프라이빗 키와 퍼블릭 키를 키 페어라고 합니다. 인스턴스에 로그인하려면 키 페어를 만들고, 인스턴스를 시작할 때 키 페어의 이름을 지정하며, 인스턴스에 연결할 때 프라이빗 키를 제공해야 합니다. Linux 인스턴스는 암호가 없으므로 SSH를 통해 로그인하는 데 키 페어를 사용합니다. Windows 인스턴스는 RDP를 통해 로그인하는 데 필요한 관리자 암호를 확보하는 데 키 페어가 필요합니다.</a:t>
            </a:r>
          </a:p>
        </p:txBody>
      </p:sp>
    </p:spTree>
    <p:extLst>
      <p:ext uri="{BB962C8B-B14F-4D97-AF65-F5344CB8AC3E}">
        <p14:creationId xmlns:p14="http://schemas.microsoft.com/office/powerpoint/2010/main" val="10896413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VPN 연결을 사용하여 VPC를 원격 네트워크에 연결할 수 있습니다. </a:t>
            </a:r>
          </a:p>
          <a:p>
            <a:pPr rtl="0">
              <a:spcAft>
                <a:spcPts val="600"/>
              </a:spcAft>
            </a:pPr>
            <a:r>
              <a:rPr lang="ko-kr"/>
              <a:t>자세한 내용은 다음을 참조하십시오. </a:t>
            </a:r>
          </a:p>
          <a:p>
            <a:pPr marL="171450" indent="-171450" rtl="0">
              <a:spcAft>
                <a:spcPts val="600"/>
              </a:spcAft>
              <a:buFont typeface="Arial" panose="020B0604020202020204" pitchFamily="34" charset="0"/>
              <a:buChar char="•"/>
            </a:pPr>
            <a:r>
              <a:rPr lang="ko-kr">
                <a:hlinkClick r:id="rId3"/>
              </a:rPr>
              <a:t>http://docs.aws.amazon.com/AmazonVPC/latest/UserGuide/vpn-connections.html</a:t>
            </a:r>
            <a:r>
              <a:rPr lang="ko-kr"/>
              <a:t> </a:t>
            </a:r>
          </a:p>
          <a:p>
            <a:pPr marL="171450" marR="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ko-kr">
                <a:hlinkClick r:id="rId4"/>
              </a:rPr>
              <a:t>http://docs.aws.amazon.com/AmazonVPC/latest/UserGuide/VPN_CloudHub.html</a:t>
            </a:r>
            <a:endParaRPr lang="en-US" dirty="0"/>
          </a:p>
          <a:p>
            <a:pPr marL="0" marR="0" indent="0" algn="l" defTabSz="457200" rtl="0" eaLnBrk="1" fontAlgn="auto" latinLnBrk="0" hangingPunct="1">
              <a:lnSpc>
                <a:spcPct val="100000"/>
              </a:lnSpc>
              <a:spcAft>
                <a:spcPts val="600"/>
              </a:spcAft>
              <a:buClrTx/>
              <a:buSzTx/>
              <a:buFont typeface="Arial" panose="020B0604020202020204" pitchFamily="34" charset="0"/>
              <a:buNone/>
              <a:tabLst/>
              <a:defRPr/>
            </a:pPr>
            <a:endParaRPr lang="en-US" dirty="0"/>
          </a:p>
          <a:p>
            <a:pPr rtl="0"/>
            <a:r>
              <a:rPr lang="ko-kr" sz="1200" kern="1200">
                <a:solidFill>
                  <a:schemeClr val="tx1"/>
                </a:solidFill>
                <a:effectLst/>
                <a:latin typeface="+mn-lt"/>
                <a:ea typeface="+mn-ea"/>
                <a:cs typeface="+mn-cs"/>
              </a:rPr>
              <a:t>Direct Connect에 대한 자세한 정보는 다음을 참조하십시오:</a:t>
            </a:r>
          </a:p>
          <a:p>
            <a:pPr rtl="0"/>
            <a:r>
              <a:rPr lang="ko-kr" sz="1200" u="sng" kern="1200">
                <a:solidFill>
                  <a:schemeClr val="tx1"/>
                </a:solidFill>
                <a:effectLst/>
                <a:latin typeface="+mn-lt"/>
                <a:ea typeface="+mn-ea"/>
                <a:cs typeface="+mn-cs"/>
                <a:hlinkClick r:id="rId5"/>
              </a:rPr>
              <a:t>https://aws.amazon.com/directconnect</a:t>
            </a:r>
            <a:endParaRPr lang="en-US" sz="1200" u="none" kern="1200" dirty="0">
              <a:solidFill>
                <a:schemeClr val="tx1"/>
              </a:solidFill>
              <a:effectLst/>
              <a:latin typeface="+mn-lt"/>
              <a:ea typeface="+mn-ea"/>
              <a:cs typeface="+mn-cs"/>
            </a:endParaRPr>
          </a:p>
          <a:p>
            <a:pPr rtl="0"/>
            <a:r>
              <a:rPr lang="ko-kr" sz="1200" u="sng" kern="1200">
                <a:solidFill>
                  <a:schemeClr val="tx1"/>
                </a:solidFill>
                <a:effectLst/>
                <a:latin typeface="+mn-lt"/>
                <a:ea typeface="+mn-ea"/>
                <a:cs typeface="+mn-cs"/>
                <a:hlinkClick r:id="rId6"/>
              </a:rPr>
              <a:t>https://aws.amazon.com/directconnect/resiliency-recommendation</a:t>
            </a:r>
            <a:endParaRPr lang="x-none" dirty="0"/>
          </a:p>
        </p:txBody>
      </p:sp>
    </p:spTree>
    <p:extLst>
      <p:ext uri="{BB962C8B-B14F-4D97-AF65-F5344CB8AC3E}">
        <p14:creationId xmlns:p14="http://schemas.microsoft.com/office/powerpoint/2010/main" val="23395671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Tree>
    <p:extLst>
      <p:ext uri="{BB962C8B-B14F-4D97-AF65-F5344CB8AC3E}">
        <p14:creationId xmlns:p14="http://schemas.microsoft.com/office/powerpoint/2010/main" val="30203615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457200" rtl="0" eaLnBrk="1" fontAlgn="auto" latinLnBrk="0" hangingPunct="1">
              <a:lnSpc>
                <a:spcPct val="100000"/>
              </a:lnSpc>
              <a:spcBef>
                <a:spcPct val="0"/>
              </a:spcBef>
              <a:spcAft>
                <a:spcPts val="600"/>
              </a:spcAft>
              <a:buClrTx/>
              <a:buSzTx/>
              <a:buFontTx/>
              <a:buNone/>
              <a:tabLst/>
              <a:defRPr/>
            </a:pPr>
            <a:r>
              <a:rPr lang="ko-kr" dirty="0"/>
              <a:t>Amazon S3는 개발자가 좀 더 쉽게 웹 규모의 컴퓨팅 작업을 할 수 있도록 설계되었습니다. Amazon S3는 언제든지 </a:t>
            </a:r>
            <a:r>
              <a:rPr lang="ko-kr" dirty="0" err="1"/>
              <a:t>웹상</a:t>
            </a:r>
            <a:r>
              <a:rPr lang="ko-kr" dirty="0"/>
              <a:t> 어디서나 용량과 관계없이 데이터를 저장하고 검색하는 데 사용할 수 있는 간편한 웹 서비스 인터페이스를 제공합니다. 따라서 개발자들은 </a:t>
            </a:r>
            <a:r>
              <a:rPr lang="ko-kr" dirty="0" err="1"/>
              <a:t>Amazon에서</a:t>
            </a:r>
            <a:r>
              <a:rPr lang="ko-kr" dirty="0"/>
              <a:t> 자체 글로벌 웹 사이트 네트워크를 운영할 때 사용하는 것과 동일한 수준의 높은 확장성, 안정성, </a:t>
            </a:r>
            <a:r>
              <a:rPr lang="ko-kr" dirty="0" err="1"/>
              <a:t>보안성</a:t>
            </a:r>
            <a:r>
              <a:rPr lang="ko-kr" dirty="0"/>
              <a:t> 및 속도를 갖춘 비용 효율적인 인프라를 활용할 수 있습니다.</a:t>
            </a:r>
          </a:p>
          <a:p>
            <a:pPr marL="0" marR="0" indent="0" algn="l" defTabSz="457200" rtl="0" eaLnBrk="1" fontAlgn="auto" latinLnBrk="0" hangingPunct="1">
              <a:lnSpc>
                <a:spcPct val="100000"/>
              </a:lnSpc>
              <a:spcBef>
                <a:spcPct val="0"/>
              </a:spcBef>
              <a:spcAft>
                <a:spcPts val="600"/>
              </a:spcAft>
              <a:buClrTx/>
              <a:buSzTx/>
              <a:buFontTx/>
              <a:buNone/>
              <a:tabLst/>
              <a:defRPr/>
            </a:pPr>
            <a:r>
              <a:rPr lang="ko-kr" dirty="0"/>
              <a:t>자세한 내용은 다음을 참조하십시오: </a:t>
            </a:r>
            <a:r>
              <a:rPr lang="ko-kr" dirty="0">
                <a:hlinkClick r:id="rId3"/>
              </a:rPr>
              <a:t>http://aws.amazon.com/s3/</a:t>
            </a:r>
            <a:r>
              <a:rPr lang="ko-kr" dirty="0"/>
              <a:t> </a:t>
            </a:r>
          </a:p>
        </p:txBody>
      </p:sp>
    </p:spTree>
    <p:extLst>
      <p:ext uri="{BB962C8B-B14F-4D97-AF65-F5344CB8AC3E}">
        <p14:creationId xmlns:p14="http://schemas.microsoft.com/office/powerpoint/2010/main" val="11558214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dirty="0"/>
              <a:t>Amazon S3에 대한 몇 가지 정보를 소개합니다. </a:t>
            </a:r>
            <a:r>
              <a:rPr lang="ko-kr" dirty="0" err="1"/>
              <a:t>계정당</a:t>
            </a:r>
            <a:r>
              <a:rPr lang="ko-kr" dirty="0"/>
              <a:t> </a:t>
            </a:r>
            <a:r>
              <a:rPr lang="ko-kr" dirty="0" err="1"/>
              <a:t>버킷</a:t>
            </a:r>
            <a:r>
              <a:rPr lang="ko-kr" dirty="0"/>
              <a:t> 수가 100개로 제한되어 있습니다. </a:t>
            </a:r>
            <a:r>
              <a:rPr lang="ko-kr" dirty="0" err="1"/>
              <a:t>버킷에</a:t>
            </a:r>
            <a:r>
              <a:rPr lang="ko-kr" dirty="0"/>
              <a:t> 저장할 수 있는 객체 수에는 제한이 없습니다. 객체의 크기는 최대 5TB이며, </a:t>
            </a:r>
            <a:r>
              <a:rPr lang="ko-kr" dirty="0" err="1"/>
              <a:t>버킷</a:t>
            </a:r>
            <a:r>
              <a:rPr lang="ko-kr" dirty="0"/>
              <a:t> 크기에는 제한이 없습니다. Amazon S3는 연간 객체에 대해 99.999999999%의 내구성과 99.99%의 가용성을 보장하도록 설계되었습니다. HTTP 또는 HTTPS </a:t>
            </a:r>
            <a:r>
              <a:rPr lang="ko-kr" dirty="0" err="1"/>
              <a:t>엔드포인트를</a:t>
            </a:r>
            <a:r>
              <a:rPr lang="ko-kr" dirty="0"/>
              <a:t> 사용하여 웹에서 언제 어디서든 원하는 양의 데이터를 저장하고 검색할 수 있습니다. 가장 중요한 점은 Amazon S3가 확장성이 높고 안정적이며 빠르고 비용이 저렴하다는 사실입니다.</a:t>
            </a:r>
            <a:endParaRPr lang="en-US" sz="1200" kern="1200" dirty="0">
              <a:solidFill>
                <a:schemeClr val="tx1"/>
              </a:solidFill>
              <a:effectLst/>
              <a:latin typeface="Arial"/>
              <a:ea typeface="+mn-ea"/>
              <a:cs typeface="+mn-cs"/>
            </a:endParaRPr>
          </a:p>
        </p:txBody>
      </p:sp>
    </p:spTree>
    <p:extLst>
      <p:ext uri="{BB962C8B-B14F-4D97-AF65-F5344CB8AC3E}">
        <p14:creationId xmlns:p14="http://schemas.microsoft.com/office/powerpoint/2010/main" val="1937729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lgn="ctr" rtl="0"/>
            <a:r>
              <a:rPr lang="ko-kr" sz="1200" i="1" dirty="0">
                <a:solidFill>
                  <a:srgbClr val="414042"/>
                </a:solidFill>
              </a:rPr>
              <a:t>* 2018</a:t>
            </a:r>
            <a:r>
              <a:rPr lang="ko-kr" sz="1200" i="0" dirty="0">
                <a:solidFill>
                  <a:srgbClr val="414042"/>
                </a:solidFill>
              </a:rPr>
              <a:t>년 </a:t>
            </a:r>
            <a:r>
              <a:rPr lang="ko-kr" sz="1200" i="1" dirty="0">
                <a:solidFill>
                  <a:srgbClr val="414042"/>
                </a:solidFill>
              </a:rPr>
              <a:t>3</a:t>
            </a:r>
            <a:r>
              <a:rPr lang="ko-kr" sz="1200" i="0" dirty="0">
                <a:solidFill>
                  <a:srgbClr val="414042"/>
                </a:solidFill>
              </a:rPr>
              <a:t>월</a:t>
            </a:r>
            <a:r>
              <a:rPr lang="ko-kr" sz="1200" i="1" dirty="0">
                <a:solidFill>
                  <a:srgbClr val="414042"/>
                </a:solidFill>
              </a:rPr>
              <a:t> 31</a:t>
            </a:r>
            <a:r>
              <a:rPr lang="ko-kr" sz="1200" i="0" dirty="0">
                <a:solidFill>
                  <a:srgbClr val="414042"/>
                </a:solidFill>
              </a:rPr>
              <a:t>일 기준</a:t>
            </a:r>
            <a:endParaRPr lang="en-US" sz="1200" i="0" dirty="0">
              <a:solidFill>
                <a:srgbClr val="414042"/>
              </a:solidFill>
            </a:endParaRPr>
          </a:p>
        </p:txBody>
      </p:sp>
    </p:spTree>
    <p:extLst>
      <p:ext uri="{BB962C8B-B14F-4D97-AF65-F5344CB8AC3E}">
        <p14:creationId xmlns:p14="http://schemas.microsoft.com/office/powerpoint/2010/main" val="14234646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4653767"/>
          </a:xfrm>
        </p:spPr>
        <p:txBody>
          <a:bodyPr rtlCol="0"/>
          <a:lstStyle/>
          <a:p>
            <a:pPr rtl="0">
              <a:spcAft>
                <a:spcPts val="600"/>
              </a:spcAft>
            </a:pPr>
            <a:r>
              <a:rPr lang="ko-kr" dirty="0"/>
              <a:t>고급 사용 시나리오:</a:t>
            </a:r>
          </a:p>
          <a:p>
            <a:pPr rtl="0">
              <a:spcAft>
                <a:spcPts val="600"/>
              </a:spcAft>
            </a:pPr>
            <a:r>
              <a:rPr lang="ko-kr" b="1" dirty="0"/>
              <a:t>Amazon S3에 Amazon DevPay 사용하기</a:t>
            </a:r>
            <a:r>
              <a:rPr lang="ko-kr" dirty="0"/>
              <a:t>: Amazon DevPay를 사용하면 Amazon의 인증 및 결제 인프라를 통해 Amazon S3 제품을 사용하는 고객에게 요금을 부과할 수 있습니다. 사용 요금(스토리지, 트랜잭션 및 대역폭), 월별 고정 요금 및 일회성 요금을 비롯하여 제품에 대해 원하는 요금을 부과할 수 있습니다. </a:t>
            </a:r>
          </a:p>
          <a:p>
            <a:pPr rtl="0">
              <a:spcAft>
                <a:spcPts val="600"/>
              </a:spcAft>
            </a:pPr>
            <a:r>
              <a:rPr lang="ko-kr" b="1" dirty="0"/>
              <a:t>Amazon S3 및 BitTorrent를 사용하여 콘텐츠 게시하기</a:t>
            </a:r>
            <a:r>
              <a:rPr lang="ko-kr" dirty="0"/>
              <a:t>: 클라이언트에 .torrent 파일을 직접 제공하거나 객체의 BitTorrent URL 링크를 게시함으로써 클라이언트를 BitTorrent 액세스 가능한 객체로 보낼 수 있습니다. </a:t>
            </a:r>
          </a:p>
          <a:p>
            <a:pPr marL="0" marR="0" indent="0" algn="l" defTabSz="457200" rtl="0" eaLnBrk="1" fontAlgn="auto" latinLnBrk="0" hangingPunct="1">
              <a:lnSpc>
                <a:spcPct val="100000"/>
              </a:lnSpc>
              <a:spcAft>
                <a:spcPts val="600"/>
              </a:spcAft>
              <a:buClrTx/>
              <a:buSzTx/>
              <a:buFontTx/>
              <a:buNone/>
              <a:tabLst/>
              <a:defRPr/>
            </a:pPr>
            <a:r>
              <a:rPr lang="ko-kr" b="1" dirty="0"/>
              <a:t>Amazon S3에 정적 웹 사이트 호스팅하기</a:t>
            </a:r>
            <a:r>
              <a:rPr lang="ko-kr" b="1" dirty="0">
                <a:solidFill>
                  <a:srgbClr val="000000"/>
                </a:solidFill>
              </a:rPr>
              <a:t>: </a:t>
            </a:r>
            <a:r>
              <a:rPr lang="ko-kr" dirty="0">
                <a:solidFill>
                  <a:srgbClr val="000000"/>
                </a:solidFill>
              </a:rPr>
              <a:t>웹 사이트 호스팅을 위한 버킷을 구성한 후 웹 사이트 콘텐츠를 해당 버킷에 업로드함으로써 Amazon S3에 정적 웹 사이트를 호스팅할 수 있습니다. </a:t>
            </a:r>
          </a:p>
          <a:p>
            <a:pPr marL="0" marR="0" indent="0" algn="l" defTabSz="457200" rtl="0" eaLnBrk="1" fontAlgn="auto" latinLnBrk="0" hangingPunct="1">
              <a:lnSpc>
                <a:spcPct val="100000"/>
              </a:lnSpc>
              <a:spcAft>
                <a:spcPts val="600"/>
              </a:spcAft>
              <a:buClrTx/>
              <a:buSzTx/>
              <a:buFontTx/>
              <a:buNone/>
              <a:tabLst/>
              <a:defRPr/>
            </a:pPr>
            <a:r>
              <a:rPr lang="ko-kr" dirty="0"/>
              <a:t>자세한 내용은 다음을 참조하십시오. </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ko-kr" sz="1200" u="sng" kern="1200" dirty="0">
                <a:solidFill>
                  <a:schemeClr val="tx1"/>
                </a:solidFill>
                <a:effectLst/>
                <a:latin typeface="+mn-lt"/>
                <a:ea typeface="+mn-ea"/>
                <a:cs typeface="+mn-cs"/>
                <a:hlinkClick r:id="rId3"/>
              </a:rPr>
              <a:t>https://aws.amazon.com/devpay/</a:t>
            </a:r>
            <a:endParaRPr lang="en-US" dirty="0">
              <a:hlinkClick r:id="rId4"/>
            </a:endParaRP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ko-kr" dirty="0">
                <a:hlinkClick r:id="rId4"/>
              </a:rPr>
              <a:t>http://docs.aws.amazon.com/AmazonS3/latest/dev/S3TorrentPublish.html</a:t>
            </a:r>
            <a:r>
              <a:rPr lang="ko-kr" dirty="0"/>
              <a:t> </a:t>
            </a:r>
          </a:p>
          <a:p>
            <a:pPr marL="171450" marR="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ko-kr" dirty="0">
                <a:hlinkClick r:id="rId5"/>
              </a:rPr>
              <a:t>http://docs.aws.amazon.com/AmazonS3/latest/dev/WebsiteHosting.html</a:t>
            </a:r>
            <a:r>
              <a:rPr lang="ko-kr" dirty="0"/>
              <a:t> </a:t>
            </a:r>
          </a:p>
        </p:txBody>
      </p:sp>
    </p:spTree>
    <p:extLst>
      <p:ext uri="{BB962C8B-B14F-4D97-AF65-F5344CB8AC3E}">
        <p14:creationId xmlns:p14="http://schemas.microsoft.com/office/powerpoint/2010/main" val="36959978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Amazon S3를 최대한 활용하려면 몇 가지 간단한 개념을 이해할 필요가 있습니다. 우선 Amazon S3는 데이터를 버킷 내에 객체로 저장합니다. </a:t>
            </a:r>
          </a:p>
          <a:p>
            <a:pPr rtl="0">
              <a:spcAft>
                <a:spcPts val="600"/>
              </a:spcAft>
            </a:pPr>
            <a:r>
              <a:rPr lang="ko-kr"/>
              <a:t>객체는 파일과 해당 파일을 설명하는 모든 메타데이터로 구성됩니다. Amazon S3에 객체를 저장하려면 저장할 파일을 버킷으로 업로드합니다. 파일을 업로드하면 객체에 대한 권한을 설정하고 필요한 메타데이터를 추가할 수 있습니다. </a:t>
            </a:r>
          </a:p>
          <a:p>
            <a:pPr rtl="0">
              <a:spcAft>
                <a:spcPts val="600"/>
              </a:spcAft>
            </a:pPr>
            <a:r>
              <a:rPr lang="ko-kr"/>
              <a:t>버킷은 객체를 위한 논리적 컨테이너입니다. 계정에 하나 이상의 버킷을 만들 수 있습니다. 각 버킷에 대한 액세스를 제어할 수 있습니다. 즉, 버킷 내에 객체를 생성, 삭제 및 나열할 수 있습니다. 또한 버킷 및 버킷의 객체에 대한 접속 로그를 확인하고 Amazon S3가 버킷 및 버킷의 콘텐츠를 저장할 지리적 지역을 선택할 수도 있습니다.</a:t>
            </a:r>
          </a:p>
          <a:p>
            <a:pPr rtl="0">
              <a:spcAft>
                <a:spcPts val="600"/>
              </a:spcAft>
            </a:pPr>
            <a:endParaRPr lang="en-US" dirty="0"/>
          </a:p>
          <a:p>
            <a:pPr rtl="0">
              <a:spcAft>
                <a:spcPts val="600"/>
              </a:spcAft>
            </a:pPr>
            <a:r>
              <a:rPr lang="ko-kr">
                <a:solidFill>
                  <a:srgbClr val="000000"/>
                </a:solidFill>
              </a:rPr>
              <a:t>Amazon</a:t>
            </a:r>
            <a:r>
              <a:rPr lang="ko-kr"/>
              <a:t> S3 </a:t>
            </a:r>
            <a:r>
              <a:rPr lang="ko-kr">
                <a:solidFill>
                  <a:srgbClr val="000000"/>
                </a:solidFill>
              </a:rPr>
              <a:t> 객체 잠금은 고객이 정의한 보존 기간 동안 객체 버전 삭제를 차단하므로, 규제 준수 또는 데이터 보호를 위한 추가 계층으로 보존 정책을 적용할 수 있습니다.</a:t>
            </a:r>
            <a:endParaRPr lang="en-US" dirty="0"/>
          </a:p>
        </p:txBody>
      </p:sp>
    </p:spTree>
    <p:extLst>
      <p:ext uri="{BB962C8B-B14F-4D97-AF65-F5344CB8AC3E}">
        <p14:creationId xmlns:p14="http://schemas.microsoft.com/office/powerpoint/2010/main" val="2304207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i="0" dirty="0" err="1"/>
              <a:t>버킷</a:t>
            </a:r>
            <a:r>
              <a:rPr lang="ko-kr" i="0" dirty="0"/>
              <a:t>, 키 및 버전 </a:t>
            </a:r>
            <a:r>
              <a:rPr lang="ko-kr" i="0" dirty="0" err="1"/>
              <a:t>ID의</a:t>
            </a:r>
            <a:r>
              <a:rPr lang="ko-kr" i="0" dirty="0"/>
              <a:t> 조합이 각 객체를 고유하게 식별하므로, </a:t>
            </a:r>
            <a:r>
              <a:rPr lang="ko-kr" i="0" dirty="0" err="1"/>
              <a:t>Amazon</a:t>
            </a:r>
            <a:r>
              <a:rPr lang="ko-kr" i="0" dirty="0"/>
              <a:t> S3는 '</a:t>
            </a:r>
            <a:r>
              <a:rPr lang="ko-kr" i="0" dirty="0" err="1"/>
              <a:t>버킷</a:t>
            </a:r>
            <a:r>
              <a:rPr lang="ko-kr" i="0" dirty="0"/>
              <a:t> + 키 + </a:t>
            </a:r>
            <a:r>
              <a:rPr lang="ko-kr" i="0" dirty="0" err="1"/>
              <a:t>버전'과</a:t>
            </a:r>
            <a:r>
              <a:rPr lang="ko-kr" i="0" dirty="0"/>
              <a:t> 객체 자체 사이의 기본 데이터 </a:t>
            </a:r>
            <a:r>
              <a:rPr lang="ko-kr" i="0" dirty="0" err="1"/>
              <a:t>맵으로</a:t>
            </a:r>
            <a:r>
              <a:rPr lang="ko-kr" i="0" dirty="0"/>
              <a:t> 간주할 수 있습니다. </a:t>
            </a:r>
            <a:r>
              <a:rPr lang="ko-kr" i="0" dirty="0" err="1"/>
              <a:t>Amazon</a:t>
            </a:r>
            <a:r>
              <a:rPr lang="ko-kr" i="0" dirty="0"/>
              <a:t> S3 내 모든 객체는 웹 서비스 </a:t>
            </a:r>
            <a:r>
              <a:rPr lang="ko-kr" i="0" dirty="0" err="1"/>
              <a:t>엔드포인트</a:t>
            </a:r>
            <a:r>
              <a:rPr lang="ko-kr" i="0" dirty="0"/>
              <a:t>, </a:t>
            </a:r>
            <a:r>
              <a:rPr lang="ko-kr" i="0" dirty="0" err="1"/>
              <a:t>버킷</a:t>
            </a:r>
            <a:r>
              <a:rPr lang="ko-kr" i="0" dirty="0"/>
              <a:t> 이름, 키, 그리고 선택 사항인 버전의 조합을 통해 주소를 지정할 수 있습니다. </a:t>
            </a:r>
          </a:p>
          <a:p>
            <a:pPr rtl="0">
              <a:spcAft>
                <a:spcPts val="600"/>
              </a:spcAft>
            </a:pPr>
            <a:r>
              <a:rPr lang="ko-kr" i="0" dirty="0"/>
              <a:t>예를 들어 </a:t>
            </a:r>
            <a:r>
              <a:rPr lang="ko-kr" i="1" dirty="0"/>
              <a:t>URL</a:t>
            </a:r>
            <a:r>
              <a:rPr lang="ko-kr" i="0" dirty="0"/>
              <a:t> </a:t>
            </a:r>
            <a:r>
              <a:rPr lang="ko-kr" i="1" dirty="0"/>
              <a:t>http://doc.s3.amazonaws.com/2006-03-01/AmazonS3.html에서 '</a:t>
            </a:r>
            <a:r>
              <a:rPr lang="ko-kr" i="1" dirty="0" err="1"/>
              <a:t>doc'는</a:t>
            </a:r>
            <a:r>
              <a:rPr lang="ko-kr" i="1" dirty="0"/>
              <a:t> </a:t>
            </a:r>
            <a:r>
              <a:rPr lang="ko-kr" i="1" dirty="0" err="1"/>
              <a:t>버킷의</a:t>
            </a:r>
            <a:r>
              <a:rPr lang="ko-kr" i="1" dirty="0"/>
              <a:t> 이름이고 '2006-03-01/AmazonS3.html</a:t>
            </a:r>
            <a:r>
              <a:rPr lang="ko-kr" i="0" dirty="0"/>
              <a:t>'은 키입니다.</a:t>
            </a:r>
          </a:p>
        </p:txBody>
      </p:sp>
    </p:spTree>
    <p:extLst>
      <p:ext uri="{BB962C8B-B14F-4D97-AF65-F5344CB8AC3E}">
        <p14:creationId xmlns:p14="http://schemas.microsoft.com/office/powerpoint/2010/main" val="3646722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3764279"/>
          </a:xfrm>
        </p:spPr>
        <p:txBody>
          <a:bodyPr rtlCol="0"/>
          <a:lstStyle/>
          <a:p>
            <a:pPr rtl="0">
              <a:spcAft>
                <a:spcPts val="600"/>
              </a:spcAft>
            </a:pPr>
            <a:r>
              <a:rPr lang="ko-kr" b="1" dirty="0"/>
              <a:t>데이터 액세스</a:t>
            </a:r>
            <a:r>
              <a:rPr lang="ko-kr" dirty="0"/>
              <a:t>:</a:t>
            </a:r>
          </a:p>
          <a:p>
            <a:pPr marL="171450" indent="-171450" rtl="0">
              <a:spcAft>
                <a:spcPts val="600"/>
              </a:spcAft>
              <a:buFont typeface="Arial" panose="020B0604020202020204" pitchFamily="34" charset="0"/>
              <a:buChar char="•"/>
            </a:pPr>
            <a:r>
              <a:rPr lang="ko-kr" dirty="0"/>
              <a:t>IAM 정책: IAM 정책의 경우 자체 AWS 계정 내의 사용자에게만 Amazon S3 리소스에 대한 권한을 부여할 수 있습니다.</a:t>
            </a:r>
          </a:p>
          <a:p>
            <a:pPr marL="171450" indent="-171450" rtl="0">
              <a:spcAft>
                <a:spcPts val="600"/>
              </a:spcAft>
              <a:buFont typeface="Arial" panose="020B0604020202020204" pitchFamily="34" charset="0"/>
              <a:buChar char="•"/>
            </a:pPr>
            <a:r>
              <a:rPr lang="ko-kr" dirty="0"/>
              <a:t>ACL: ACL의 경우 다른 AWS 계정에만(특정 사용자가 아니라) Amazon S3 리소스에 대한 액세스 권한을 부여할 수 있습니다.</a:t>
            </a:r>
          </a:p>
          <a:p>
            <a:pPr marL="171450" indent="-171450" rtl="0">
              <a:spcAft>
                <a:spcPts val="600"/>
              </a:spcAft>
              <a:buFont typeface="Arial" panose="020B0604020202020204" pitchFamily="34" charset="0"/>
              <a:buChar char="•"/>
            </a:pPr>
            <a:r>
              <a:rPr lang="ko-kr" dirty="0"/>
              <a:t>버킷 정책: Amazon S3 버킷 정책은 단일 버킷 내에 있는 일부 또는 모든 객체에 대한 권한을 추가하거나 거부하는 데 사용할 수 있습니다. 정책은 사용자, 그룹 또는 Amazon S3 버킷에 연결될 수 있으므로 권한을 중앙에서 관리할 수 있습니다. 버킷 정책의 경우 자신의 AWS 계정 또는 다른 AWS 계정의 사용자에게 Amazon S3 리소스에 대한 액세스 권한을 부여할 수 있습니다.</a:t>
            </a:r>
          </a:p>
          <a:p>
            <a:pPr marL="0" indent="0" rtl="0">
              <a:spcAft>
                <a:spcPts val="600"/>
              </a:spcAft>
              <a:buFont typeface="Arial" panose="020B0604020202020204" pitchFamily="34" charset="0"/>
              <a:buNone/>
            </a:pPr>
            <a:r>
              <a:rPr lang="ko-kr" b="1" dirty="0">
                <a:solidFill>
                  <a:srgbClr val="000000"/>
                </a:solidFill>
              </a:rPr>
              <a:t>데이터 전송</a:t>
            </a:r>
            <a:r>
              <a:rPr lang="ko-kr" dirty="0"/>
              <a:t>: 보안을 극대화하기 위해 SSL 암호화 엔드포인트를 통해 데이터를 안전하게 업로드하고 Amazon S3에서 다운로드할 수 있습니다. 암호화 엔드포인트는 인터넷과 Amazon EC2에서 모두 액세스할 수 있습니다. 따라서 데이터가 AWS 내에서, 그리고 AWS 외부의 소스로부터 안전하게 전송됩니다. </a:t>
            </a:r>
            <a:endParaRPr lang="en-US" dirty="0"/>
          </a:p>
          <a:p>
            <a:pPr marL="0" indent="0" rtl="0">
              <a:spcAft>
                <a:spcPts val="600"/>
              </a:spcAft>
              <a:buFont typeface="Arial" panose="020B0604020202020204" pitchFamily="34" charset="0"/>
              <a:buNone/>
            </a:pPr>
            <a:r>
              <a:rPr lang="ko-kr" b="1" dirty="0"/>
              <a:t>데이터 스토리지</a:t>
            </a:r>
            <a:r>
              <a:rPr lang="ko-kr" dirty="0"/>
              <a:t>: Amazon S3는 저장 데이터에 대한 여러 가지 보호 옵션을 제공합니다. 직접 암호화 키를 관리하려는 고객은 Amazon S3 암호화 클라이언트와 같은 클라이언트 암호화 라이브러리를 사용하여 데이터를 암호화한 후 Amazon S3에 업로드할 수 있습니다. </a:t>
            </a:r>
          </a:p>
          <a:p>
            <a:pPr marL="0" indent="0" rtl="0">
              <a:spcAft>
                <a:spcPts val="600"/>
              </a:spcAft>
              <a:buFont typeface="Arial" panose="020B0604020202020204" pitchFamily="34" charset="0"/>
              <a:buNone/>
            </a:pPr>
            <a:r>
              <a:rPr lang="ko-kr" dirty="0"/>
              <a:t>반면 Amazon S3에서 암호화 키를 관리하도록 하려면 Amazon S3 서버 측 암호화(SSE)를 사용할 수 있습니다. Amazon S3 SSE를 사용하면 객체를 쓸 때 별도의 요청 헤더를 추가하는 것만으로 업로드 시 데이터를 암호화할 수 있습니다. 복호화는 데이터를 검색할 때 자동으로 이루어집니다.</a:t>
            </a:r>
          </a:p>
          <a:p>
            <a:pPr marL="0" indent="0" rtl="0">
              <a:spcAft>
                <a:spcPts val="600"/>
              </a:spcAft>
              <a:buFont typeface="Arial" panose="020B0604020202020204" pitchFamily="34" charset="0"/>
              <a:buNone/>
            </a:pPr>
            <a:r>
              <a:rPr lang="ko-kr" dirty="0"/>
              <a:t>Amazon S3 SSE는 현재 가장 강력한 블록 암호 중 하나인 256비트 Advanced Encryption Standard(AES-256)를 사용합니다. Amazon S3 SSE에서는 모든 보호된 객체를 고유한 암호화 키로 암호화합니다. 그런 다음 이 객체 키 자체를 정기적으로 교체되는 마스터 키로 암호화합니다. Amazon S3 SSE는 암호화된 데이터와 암호화 키를 별도의 호스트에 저장하여 보안을 강화합니다. 또한, Amazon S3 SSE를 사용하면 암호화 요구 사항을 적용할 수 있습니다. 예를 들어 암호화된 데이터만 버킷에 업로드될 수 있게 하는 버킷 정책을 생성 및 적용할 수 있습니다.</a:t>
            </a:r>
          </a:p>
          <a:p>
            <a:pPr marL="0" indent="0" rtl="0">
              <a:spcAft>
                <a:spcPts val="600"/>
              </a:spcAft>
              <a:buFont typeface="Arial" panose="020B0604020202020204" pitchFamily="34" charset="0"/>
              <a:buNone/>
            </a:pPr>
            <a:r>
              <a:rPr lang="ko-kr" dirty="0"/>
              <a:t>Amazon S3 SSE를 사용하는 대신, 데이터를 Amazon S3로 전송하기 전에 암호화할 수도 있습니다. Amazon S3로 업로드하기 전에 클라이언트 측에서 객체 데이터를 암호화하는 자체 라이브러리를 구축할 수 있습니다. 선택적으로 AWS SDK를 사용하여, Amazon S3로 업로드하기 전에 데이터를 자동으로 암호화할 수 있습니다. </a:t>
            </a:r>
          </a:p>
          <a:p>
            <a:pPr marL="0" indent="0" rtl="0">
              <a:spcAft>
                <a:spcPts val="600"/>
              </a:spcAft>
              <a:buFont typeface="Arial" panose="020B0604020202020204" pitchFamily="34" charset="0"/>
              <a:buNone/>
            </a:pPr>
            <a:r>
              <a:rPr lang="ko-kr" dirty="0"/>
              <a:t>자세한 내용은 다음을 참조하십시오: </a:t>
            </a:r>
            <a:r>
              <a:rPr lang="ko-kr" dirty="0">
                <a:sym typeface="Wingdings" panose="05000000000000000000" pitchFamily="2" charset="2"/>
                <a:hlinkClick r:id="rId3"/>
              </a:rPr>
              <a:t>http://docs.aws.amazon.com/AmazonS3/latest/dev/UsingClientSideEncryption.html</a:t>
            </a:r>
            <a:r>
              <a:rPr lang="ko-kr" dirty="0">
                <a:sym typeface="Wingdings" panose="05000000000000000000" pitchFamily="2" charset="2"/>
              </a:rPr>
              <a:t> </a:t>
            </a:r>
          </a:p>
        </p:txBody>
      </p:sp>
    </p:spTree>
    <p:extLst>
      <p:ext uri="{BB962C8B-B14F-4D97-AF65-F5344CB8AC3E}">
        <p14:creationId xmlns:p14="http://schemas.microsoft.com/office/powerpoint/2010/main" val="39880246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dirty="0"/>
              <a:t>버전 관리는 같은 버킷에 객체의 여러 변형 버전을 유지하는 방법입니다. 버전 관리를 사용하면 Amazon S3 버킷에 저장된 모든 버전의 모든 객체를 보존, 검색 및 복원할 수 있습니다. 또한, 의도하지 않은 사용자 작업 및 애플리케이션 장애로부터 쉽게 복구할 수 있습니다. </a:t>
            </a:r>
          </a:p>
          <a:p>
            <a:pPr rtl="0">
              <a:spcAft>
                <a:spcPts val="600"/>
              </a:spcAft>
            </a:pPr>
            <a:r>
              <a:rPr lang="ko-kr" dirty="0"/>
              <a:t>예를 들어 photo.gif(버전 111111) 및 photo.gif(버전 121212)와 같이 한 버킷에 동일한 키와 서로 다른 버전 ID를 가진 2개의 객체를 보유할 수 있습니다. </a:t>
            </a:r>
          </a:p>
          <a:p>
            <a:pPr rtl="0">
              <a:spcAft>
                <a:spcPts val="600"/>
              </a:spcAft>
            </a:pPr>
            <a:r>
              <a:rPr lang="ko-kr" dirty="0"/>
              <a:t>버킷의 버전 관리를 활성화하는 경우 버전 관리되지 않음 상태로 다시 돌아갈 수 없습니다. 그러나 해당 버킷에 대한 버전 관리를 중단할 수는 있습니다.</a:t>
            </a:r>
          </a:p>
        </p:txBody>
      </p:sp>
    </p:spTree>
    <p:extLst>
      <p:ext uri="{BB962C8B-B14F-4D97-AF65-F5344CB8AC3E}">
        <p14:creationId xmlns:p14="http://schemas.microsoft.com/office/powerpoint/2010/main" val="32322564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2"/>
            <a:ext cx="5852159" cy="4011928"/>
          </a:xfrm>
        </p:spPr>
        <p:txBody>
          <a:bodyPr rtlCol="0"/>
          <a:lstStyle/>
          <a:p>
            <a:pPr rtl="0">
              <a:spcAft>
                <a:spcPts val="600"/>
              </a:spcAft>
            </a:pPr>
            <a:r>
              <a:rPr lang="ko-kr" dirty="0"/>
              <a:t>수명 주기 관리는 Amazon S3가 객체의 수명 주기 동안 해당 객체를 관리하는 방법을 정의합니다. Amazon S3 버킷에 저장되는 일부 객체에는 수명 주기가 잘 정의되어 있을 수 있습니다. 고객이 주기적으로 로그를 버킷으로 업로드하는 경우, 애플리케이션에서는 로그 생성 후 1주 또는 1달 동안만 로그가 필요하고 그 후에는 해당 로그를 삭제하길 원할 수 있습니다. 일부 문서는 제한된 기간 동안 자주 액세스됩니다. 이 기간이 지나면 이러한 객체에 실시간으로 액세스할 필요가 없지만, 조직에서 장기간 문서를 보관하고 이후에 선택적으로 삭제하길 요구할 수도 있습니다. </a:t>
            </a:r>
          </a:p>
          <a:p>
            <a:pPr rtl="0">
              <a:spcAft>
                <a:spcPts val="600"/>
              </a:spcAft>
            </a:pPr>
            <a:r>
              <a:rPr lang="ko-kr" dirty="0"/>
              <a:t>디지털 미디어 아카이브, 재무 및 의료 기록, 원시 게놈 서열 데이터, 장기 데이터베이스 백업, 그리고 규제 준수를 위해 보관해야 하는 데이터는 주로 아카이브 목적으로 Amazon S3에 업로드할 수 있는 유형의 객체입니다.</a:t>
            </a:r>
            <a:endParaRPr lang="en-US" dirty="0"/>
          </a:p>
          <a:p>
            <a:pPr rtl="0">
              <a:spcAft>
                <a:spcPts val="600"/>
              </a:spcAft>
            </a:pPr>
            <a:r>
              <a:rPr lang="ko-kr" dirty="0"/>
              <a:t>생명 주기 규칙을 구성할 때, 객체를 전환할 스토리지 클래스와 객체 생성 후 며칠 후에 전환할지 기간을 지정합니다. 객체를 스탠다드 – Infrequent Access(IA) 스토리지 클래스로 전환하거나, Amazon Glacier에 아카이브하거나, 영구 삭제할 수 있습니다. 스탠다드 – IA는 자주 액세스하지는 않지만 고성능이 계속해서 필요하고 오래된 데이터와 백업과 같은 데이터에 유용합니다. 최소한 30일 이상 유지하길 원하며 128KB보다 큰 객체에 적합합니다. 스탠다드 – IA 객체에는 검색 비용이 부과됩니다. </a:t>
            </a:r>
          </a:p>
          <a:p>
            <a:pPr rtl="0">
              <a:spcAft>
                <a:spcPts val="600"/>
              </a:spcAft>
            </a:pPr>
            <a:r>
              <a:rPr lang="ko-kr" dirty="0"/>
              <a:t>자세한 내용은 다음을 참조하십시오.</a:t>
            </a:r>
          </a:p>
          <a:p>
            <a:pPr marL="171450" indent="-171450" rtl="0">
              <a:spcAft>
                <a:spcPts val="600"/>
              </a:spcAft>
              <a:buFont typeface="Arial" panose="020B0604020202020204" pitchFamily="34" charset="0"/>
              <a:buChar char="•"/>
            </a:pPr>
            <a:r>
              <a:rPr lang="ko-kr" sz="1200" u="sng" kern="1200" dirty="0">
                <a:solidFill>
                  <a:schemeClr val="tx1"/>
                </a:solidFill>
                <a:effectLst/>
                <a:latin typeface="+mn-lt"/>
                <a:ea typeface="+mn-ea"/>
                <a:cs typeface="+mn-cs"/>
                <a:hlinkClick r:id="rId3"/>
              </a:rPr>
              <a:t>https://aws.amazon.com/s3/pricing/</a:t>
            </a:r>
            <a:endParaRPr lang="en-US" dirty="0">
              <a:hlinkClick r:id="rId4"/>
            </a:endParaRPr>
          </a:p>
          <a:p>
            <a:pPr marL="171450" indent="-171450" rtl="0">
              <a:spcAft>
                <a:spcPts val="600"/>
              </a:spcAft>
              <a:buFont typeface="Arial" panose="020B0604020202020204" pitchFamily="34" charset="0"/>
              <a:buChar char="•"/>
            </a:pPr>
            <a:r>
              <a:rPr lang="ko-kr" dirty="0">
                <a:hlinkClick r:id="rId4"/>
              </a:rPr>
              <a:t>http://aws.amazon.com/solutions/case-studies/yelp/</a:t>
            </a:r>
            <a:endParaRPr lang="en-US" dirty="0"/>
          </a:p>
        </p:txBody>
      </p:sp>
    </p:spTree>
    <p:extLst>
      <p:ext uri="{BB962C8B-B14F-4D97-AF65-F5344CB8AC3E}">
        <p14:creationId xmlns:p14="http://schemas.microsoft.com/office/powerpoint/2010/main" val="38121788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Amazon S3 요금은 실제로 사용한 용량과 대역폭을 기준으로 합니다. Amazon S3는 기본적으로 전체 리전에 걸쳐 실행되는 인터넷 규모의 서비스이므로, 상당한 요청 처리량과 대역폭 출력을 처리할 수 있습니다. Amazon S3에 대한 모든 수신 대역폭은 무료이나 송신 대역폭에 대해서는 요금이 부과됩니다. Amazon S3는 어떤 양의 데이터도 처리할 수 있기 때문에, 사용한 공간에 대해서만 요금을 지불한다는 사실이 중요합니다. 요금은 월별로 비례 할당으로 계산된 용량(GB)을 기준으로 책정됩니다. </a:t>
            </a:r>
          </a:p>
          <a:p>
            <a:pPr rtl="0">
              <a:spcAft>
                <a:spcPts val="600"/>
              </a:spcAft>
            </a:pPr>
            <a:r>
              <a:rPr lang="ko-kr"/>
              <a:t>요금 계산기도 참조용으로 온라인에서 제공됩니다. </a:t>
            </a:r>
          </a:p>
          <a:p>
            <a:pPr rtl="0">
              <a:spcAft>
                <a:spcPts val="600"/>
              </a:spcAft>
            </a:pPr>
            <a:r>
              <a:rPr lang="ko-kr"/>
              <a:t>자세한 내용은 다음을 참조하십시오.</a:t>
            </a:r>
          </a:p>
          <a:p>
            <a:pPr marL="171450" indent="-171450" rtl="0">
              <a:spcAft>
                <a:spcPts val="600"/>
              </a:spcAft>
              <a:buFont typeface="Arial" panose="020B0604020202020204" pitchFamily="34" charset="0"/>
              <a:buChar char="•"/>
            </a:pPr>
            <a:r>
              <a:rPr lang="ko-kr"/>
              <a:t>온라인 요금 계산기: </a:t>
            </a:r>
            <a:r>
              <a:rPr lang="ko-kr">
                <a:hlinkClick r:id="rId3"/>
              </a:rPr>
              <a:t>http://calculator.s3.amazonaws.com/calc5.html</a:t>
            </a:r>
            <a:r>
              <a:rPr lang="ko-kr"/>
              <a:t> </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ko-kr">
                <a:hlinkClick r:id="rId4"/>
              </a:rPr>
              <a:t>https://aws.amazon.com/s3/pricing/</a:t>
            </a:r>
            <a:r>
              <a:rPr lang="ko-kr"/>
              <a:t> </a:t>
            </a:r>
            <a:endParaRPr lang="en-US" sz="1200" kern="1200" dirty="0">
              <a:solidFill>
                <a:schemeClr val="tx1"/>
              </a:solidFill>
              <a:effectLst/>
              <a:latin typeface="Arial"/>
              <a:ea typeface="+mn-ea"/>
              <a:cs typeface="+mn-cs"/>
            </a:endParaRPr>
          </a:p>
        </p:txBody>
      </p:sp>
    </p:spTree>
    <p:extLst>
      <p:ext uri="{BB962C8B-B14F-4D97-AF65-F5344CB8AC3E}">
        <p14:creationId xmlns:p14="http://schemas.microsoft.com/office/powerpoint/2010/main" val="4758643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hlinkClick r:id="rId3"/>
              </a:rPr>
              <a:t>Amazon S3 Glacier 요금에 대한 자세한 내용은 다음을 참조하십시오:
https://aws.amazon.com/glacier/pricing/</a:t>
            </a:r>
            <a:r>
              <a:rPr lang="ko-kr"/>
              <a:t> </a:t>
            </a:r>
          </a:p>
        </p:txBody>
      </p:sp>
    </p:spTree>
    <p:extLst>
      <p:ext uri="{BB962C8B-B14F-4D97-AF65-F5344CB8AC3E}">
        <p14:creationId xmlns:p14="http://schemas.microsoft.com/office/powerpoint/2010/main" val="26043683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3973829"/>
          </a:xfrm>
        </p:spPr>
        <p:txBody>
          <a:bodyPr rtlCol="0"/>
          <a:lstStyle/>
          <a:p>
            <a:pPr rtl="0">
              <a:spcAft>
                <a:spcPts val="600"/>
              </a:spcAft>
            </a:pPr>
            <a:r>
              <a:rPr lang="ko-kr" dirty="0"/>
              <a:t>Amazon S3의 각 객체에는 객체와 연결된 스토리지 클래스가 있었습니다.</a:t>
            </a:r>
          </a:p>
          <a:p>
            <a:pPr rtl="0">
              <a:spcAft>
                <a:spcPts val="600"/>
              </a:spcAft>
            </a:pPr>
            <a:r>
              <a:rPr lang="ko-kr" b="1" dirty="0">
                <a:solidFill>
                  <a:srgbClr val="000000"/>
                </a:solidFill>
              </a:rPr>
              <a:t>S3</a:t>
            </a:r>
            <a:r>
              <a:rPr lang="ko-kr" b="1" dirty="0"/>
              <a:t> 스탠다드는 성능에 민감한 사용 사례와 자주 액세스하는 데이터에 적합합니다.</a:t>
            </a:r>
            <a:r>
              <a:rPr lang="ko-kr" b="0" dirty="0"/>
              <a:t> 스탠다드는 </a:t>
            </a:r>
            <a:r>
              <a:rPr lang="ko-kr" b="0" dirty="0">
                <a:solidFill>
                  <a:srgbClr val="000000"/>
                </a:solidFill>
              </a:rPr>
              <a:t>Amazon S3</a:t>
            </a:r>
            <a:r>
              <a:rPr lang="ko-kr" b="0" dirty="0"/>
              <a:t>의 기본 스토리지 클래스입니다.</a:t>
            </a:r>
            <a:endParaRPr lang="en-US" b="0" baseline="0" dirty="0"/>
          </a:p>
          <a:p>
            <a:pPr rtl="0">
              <a:spcAft>
                <a:spcPts val="600"/>
              </a:spcAft>
            </a:pPr>
            <a:r>
              <a:rPr lang="ko-kr" b="1" dirty="0">
                <a:solidFill>
                  <a:srgbClr val="000000"/>
                </a:solidFill>
              </a:rPr>
              <a:t>S3</a:t>
            </a:r>
            <a:r>
              <a:rPr lang="ko-kr" b="1" dirty="0"/>
              <a:t> Infrequent Access(IA)는 자주 액세스하지는 않지만 고성능이 필요한 오래된 데이터 및 백업과 같이 수명이 길고 액세스 빈도가 낮은 데이터에 적합합니다.</a:t>
            </a:r>
            <a:endParaRPr lang="en-US" b="0" baseline="0" dirty="0"/>
          </a:p>
          <a:p>
            <a:pPr rtl="0">
              <a:spcAft>
                <a:spcPts val="600"/>
              </a:spcAft>
            </a:pPr>
            <a:r>
              <a:rPr lang="ko-kr" b="1" dirty="0">
                <a:solidFill>
                  <a:srgbClr val="000000"/>
                </a:solidFill>
              </a:rPr>
              <a:t>Glacier</a:t>
            </a:r>
            <a:r>
              <a:rPr lang="ko-kr" b="0" dirty="0"/>
              <a:t>는 데이터 액세스가 빈번하지 않고, 검색에 몇 시간씩 걸려도 상관없는 데이터 아카이빙에 적합합니다. 보관된 객체는 실시간 액세스가 지원되지 않습니다. 이러한 객체에 액세스하려면 먼저 객체를 복원해야 합니다. Glacier 스토리지 클래스는 비용이 저렴합니다.</a:t>
            </a:r>
          </a:p>
          <a:p>
            <a:pPr rtl="0"/>
            <a:r>
              <a:rPr lang="ko-kr" dirty="0">
                <a:effectLst/>
              </a:rPr>
              <a:t>Amazon S3 One Zone-Infrequent Access (</a:t>
            </a:r>
            <a:r>
              <a:rPr lang="ko-kr" dirty="0">
                <a:solidFill>
                  <a:srgbClr val="000000"/>
                </a:solidFill>
                <a:effectLst/>
              </a:rPr>
              <a:t>S3</a:t>
            </a:r>
            <a:r>
              <a:rPr lang="ko-kr" dirty="0">
                <a:effectLst/>
              </a:rPr>
              <a:t> One Zone-IA)</a:t>
            </a:r>
          </a:p>
          <a:p>
            <a:pPr rtl="0"/>
            <a:r>
              <a:rPr lang="ko-kr" sz="1200" b="1" i="0" kern="1200" dirty="0">
                <a:solidFill>
                  <a:srgbClr val="000000"/>
                </a:solidFill>
                <a:effectLst/>
                <a:latin typeface="+mn-lt"/>
                <a:ea typeface="+mn-ea"/>
                <a:cs typeface="+mn-cs"/>
              </a:rPr>
              <a:t>S3</a:t>
            </a:r>
            <a:r>
              <a:rPr lang="ko-kr" sz="1200" b="1" i="0" kern="1200" dirty="0">
                <a:solidFill>
                  <a:schemeClr val="tx1"/>
                </a:solidFill>
                <a:effectLst/>
                <a:latin typeface="+mn-lt"/>
                <a:ea typeface="+mn-ea"/>
                <a:cs typeface="+mn-cs"/>
              </a:rPr>
              <a:t> One Zone-IA는 자주 액세스하지 않지만 필요할 때 빠르게 액세스해야 하는 데이터에 적합합니다.</a:t>
            </a:r>
            <a:r>
              <a:rPr lang="ko-kr" sz="1200" b="0" i="0" kern="1200" dirty="0">
                <a:solidFill>
                  <a:schemeClr val="tx1"/>
                </a:solidFill>
                <a:effectLst/>
                <a:latin typeface="+mn-lt"/>
                <a:ea typeface="+mn-ea"/>
                <a:cs typeface="+mn-cs"/>
              </a:rPr>
              <a:t> 최소 3개의 가용 영역에 데이터를 저장하는 다른 Amazon S3 스토리지 클래스와 달리 S3 One Zone-IA는 단일 가용 영역에 데이터를 저장하며 S3 Standard-IA보다 최소 20% 저렴합니다. S3 One Zone-IA는 자주 액세스하지 않는 데이터에 대한 저렴한 옵션을 원하지만 S3 Standard 또는 S3 Standard-IA 스토리지와 같은 가용성 및 복원력이 필요 없는 고객에게 적합합니다. 이 서비스는 온프레미스 데이터 또는 쉽게 다시 생성할 수 있는 데이터의 보조 백업 복사본을 저장하는 경우 좋은 선택입니다. 또한 </a:t>
            </a:r>
            <a:r>
              <a:rPr lang="ko-kr" sz="1200" b="0" i="0" kern="1200" dirty="0">
                <a:solidFill>
                  <a:srgbClr val="000000"/>
                </a:solidFill>
                <a:effectLst/>
                <a:latin typeface="+mn-lt"/>
                <a:ea typeface="+mn-ea"/>
                <a:cs typeface="+mn-cs"/>
              </a:rPr>
              <a:t>Amazon S3</a:t>
            </a:r>
            <a:r>
              <a:rPr lang="ko-kr" sz="1200" b="0" i="0" kern="1200" dirty="0">
                <a:solidFill>
                  <a:schemeClr val="tx1"/>
                </a:solidFill>
                <a:effectLst/>
                <a:latin typeface="+mn-lt"/>
                <a:ea typeface="+mn-ea"/>
                <a:cs typeface="+mn-cs"/>
              </a:rPr>
              <a:t> 교차 리전 복제를 사용하여 다른 AWS 리전에서 복제한 데이터를 위한 비용 효과적인 스토리지로 사용할 수 있습니다. </a:t>
            </a:r>
          </a:p>
          <a:p>
            <a:pPr rtl="0"/>
            <a:br>
              <a:rPr lang="en-US" dirty="0">
                <a:effectLst/>
              </a:rPr>
            </a:br>
            <a:endParaRPr lang="en-US" b="1" baseline="0" dirty="0"/>
          </a:p>
          <a:p>
            <a:pPr rtl="0">
              <a:spcAft>
                <a:spcPts val="600"/>
              </a:spcAft>
            </a:pPr>
            <a:r>
              <a:rPr lang="ko-kr" b="1" dirty="0">
                <a:solidFill>
                  <a:srgbClr val="000000"/>
                </a:solidFill>
              </a:rPr>
              <a:t>S3</a:t>
            </a:r>
            <a:r>
              <a:rPr lang="ko-kr" b="1" dirty="0"/>
              <a:t> </a:t>
            </a:r>
            <a:r>
              <a:rPr lang="en-US" altLang="ko-KR" b="1" dirty="0"/>
              <a:t>Reduced Redundancy Storage(RRS)</a:t>
            </a:r>
            <a:r>
              <a:rPr lang="ko-KR" altLang="en-US" b="1" dirty="0"/>
              <a:t>는 중요하지 않고 재생산 가능한 데이터를 스탠다드 또는 </a:t>
            </a:r>
            <a:r>
              <a:rPr lang="en-US" altLang="ko-KR" b="1" dirty="0"/>
              <a:t>IA </a:t>
            </a:r>
            <a:r>
              <a:rPr lang="ko-KR" altLang="en-US" b="1" dirty="0"/>
              <a:t>클래스보다 낮은 중복성 스탠다드 수준으로 저장하여 비용을 절약할 수 있도록 설계되었습니다</a:t>
            </a:r>
            <a:r>
              <a:rPr lang="en-US" altLang="ko-KR" b="1" dirty="0"/>
              <a:t>.</a:t>
            </a:r>
            <a:r>
              <a:rPr lang="ko-kr" b="1" dirty="0"/>
              <a:t> </a:t>
            </a:r>
            <a:endParaRPr lang="en-US" b="0" baseline="0" dirty="0"/>
          </a:p>
          <a:p>
            <a:pPr rtl="0">
              <a:spcAft>
                <a:spcPts val="600"/>
              </a:spcAft>
            </a:pPr>
            <a:r>
              <a:rPr lang="ko-kr" b="0" dirty="0"/>
              <a:t>자세한 내용은 다음을 참조하십시오.</a:t>
            </a:r>
          </a:p>
          <a:p>
            <a:pPr marL="171450" marR="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ko-kr" dirty="0">
                <a:hlinkClick r:id="rId3"/>
              </a:rPr>
              <a:t>http://docs.aws.amazon.com/AmazonS3/latest/dev/storage-class-intro.html</a:t>
            </a:r>
            <a:r>
              <a:rPr lang="ko-kr" dirty="0"/>
              <a:t> </a:t>
            </a:r>
          </a:p>
          <a:p>
            <a:pPr marL="171450" marR="0" indent="-171450" algn="l" defTabSz="457200" rtl="0" eaLnBrk="1" fontAlgn="auto" latinLnBrk="0" hangingPunct="1">
              <a:lnSpc>
                <a:spcPct val="100000"/>
              </a:lnSpc>
              <a:spcAft>
                <a:spcPts val="600"/>
              </a:spcAft>
              <a:buClrTx/>
              <a:buSzTx/>
              <a:buFont typeface="Arial" panose="020B0604020202020204" pitchFamily="34" charset="0"/>
              <a:buChar char="•"/>
              <a:tabLst/>
              <a:defRPr/>
            </a:pPr>
            <a:r>
              <a:rPr lang="ko-kr" dirty="0">
                <a:hlinkClick r:id="rId4"/>
              </a:rPr>
              <a:t>https://aws.amazon.com/s3/storage-classes/</a:t>
            </a:r>
            <a:r>
              <a:rPr lang="ko-kr" dirty="0"/>
              <a:t> </a:t>
            </a:r>
          </a:p>
        </p:txBody>
      </p:sp>
    </p:spTree>
    <p:extLst>
      <p:ext uri="{BB962C8B-B14F-4D97-AF65-F5344CB8AC3E}">
        <p14:creationId xmlns:p14="http://schemas.microsoft.com/office/powerpoint/2010/main" val="18550174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Tree>
    <p:extLst>
      <p:ext uri="{BB962C8B-B14F-4D97-AF65-F5344CB8AC3E}">
        <p14:creationId xmlns:p14="http://schemas.microsoft.com/office/powerpoint/2010/main" val="1098237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852159" cy="4069078"/>
          </a:xfrm>
        </p:spPr>
        <p:txBody>
          <a:bodyPr rtlCol="0"/>
          <a:lstStyle/>
          <a:p>
            <a:pPr defTabSz="457133" rtl="0">
              <a:spcBef>
                <a:spcPct val="0"/>
              </a:spcBef>
              <a:spcAft>
                <a:spcPts val="600"/>
              </a:spcAft>
              <a:defRPr/>
            </a:pPr>
            <a:r>
              <a:rPr lang="ko-kr" dirty="0"/>
              <a:t>클라우드 컴퓨팅은 서버, 스토리지, 데이터베이스 및 광범위한 애플리케이션 서비스를 인터넷을 통해 쉽게 액세스할 수 있는 방법을 제공합니다.  AWS가 이러한 애플리케이션 서비스에 필요한 네트워크 연결 하드웨어를 소유 및 유지 관리하고, 고객은 웹 애플리케이션을 통해 원하는 것을 프로비저닝하고 사용합니다.</a:t>
            </a:r>
            <a:endParaRPr lang="en-US" dirty="0"/>
          </a:p>
          <a:p>
            <a:pPr defTabSz="457133" rtl="0">
              <a:spcBef>
                <a:spcPct val="0"/>
              </a:spcBef>
              <a:spcAft>
                <a:spcPts val="600"/>
              </a:spcAft>
              <a:defRPr/>
            </a:pPr>
            <a:r>
              <a:rPr lang="ko-kr" b="1" dirty="0"/>
              <a:t>자본 비용을 가변 비용으로 대체</a:t>
            </a:r>
            <a:r>
              <a:rPr lang="ko-kr" b="1" dirty="0">
                <a:solidFill>
                  <a:srgbClr val="000000"/>
                </a:solidFill>
              </a:rPr>
              <a:t>: </a:t>
            </a:r>
            <a:r>
              <a:rPr lang="ko-kr" dirty="0">
                <a:solidFill>
                  <a:srgbClr val="000000"/>
                </a:solidFill>
              </a:rPr>
              <a:t>사용 방법이 결정되기도 전에 데이터 센터와 서버에 대규모의 투자를 하는 대신 컴퓨팅 리소스를 사용할 때만, 그리고 사용한 만큼의 리소스에 대해서만 비용을 지불할 수 있습니다.</a:t>
            </a:r>
            <a:endParaRPr lang="en-US" dirty="0"/>
          </a:p>
          <a:p>
            <a:pPr defTabSz="457133" rtl="0">
              <a:spcBef>
                <a:spcPct val="0"/>
              </a:spcBef>
              <a:spcAft>
                <a:spcPts val="600"/>
              </a:spcAft>
              <a:defRPr/>
            </a:pPr>
            <a:r>
              <a:rPr lang="ko-kr" b="1" dirty="0"/>
              <a:t>규모의 경제로 얻게 되는 이점</a:t>
            </a:r>
            <a:r>
              <a:rPr lang="ko-kr" dirty="0"/>
              <a:t>: 클라우드 컴퓨팅을 사용하면, 인프라를 소유할 때보다 가변 비용이 낮습니다. 수많은 고객의 사용량이 클라우드에 집계되므로 Amazon Web Services와 같은 공급자는 더 높은 규모의 경제를 달성할 수 있으며 이를 통해 사용량에 따른 요금이 더 낮아집니다.</a:t>
            </a:r>
            <a:endParaRPr lang="en-US" dirty="0"/>
          </a:p>
          <a:p>
            <a:pPr defTabSz="457133" rtl="0">
              <a:spcBef>
                <a:spcPct val="0"/>
              </a:spcBef>
              <a:spcAft>
                <a:spcPts val="600"/>
              </a:spcAft>
              <a:defRPr/>
            </a:pPr>
            <a:r>
              <a:rPr lang="ko-kr" b="1" dirty="0"/>
              <a:t>용량 추정 불필요</a:t>
            </a:r>
            <a:r>
              <a:rPr lang="ko-kr" dirty="0"/>
              <a:t>: 필요한 인프라 용량을 추정할 필요가 없습니다. 애플리케이션을 배포하기 전에 용량을 결정하면 고가의 리소스를 구입하여 유휴 상태로 유지하게 되거나 한정된 용량으로 작업하게 되는 경우가 자주 발생합니다. 그러나 클라우드 컴퓨팅을 사용하면 이러한 문제가 해결됩니다. 필요한 만큼의 리소스에 액세스하고 필요에 따라 몇 분 만에 확장 또는 축소할 수 있습니다.</a:t>
            </a:r>
          </a:p>
          <a:p>
            <a:pPr defTabSz="457133" rtl="0">
              <a:spcBef>
                <a:spcPct val="0"/>
              </a:spcBef>
              <a:spcAft>
                <a:spcPts val="600"/>
              </a:spcAft>
              <a:defRPr/>
            </a:pPr>
            <a:r>
              <a:rPr lang="ko-kr" b="1" dirty="0"/>
              <a:t>속도 및 민첩성 개선</a:t>
            </a:r>
            <a:r>
              <a:rPr lang="ko-kr" dirty="0"/>
              <a:t>: 클라우드 컴퓨팅 환경에서는 새 IT 리소스를 클릭 몇 번으로 사용할 수 있습니다. 즉 개발자는 해당 리소스를 몇 주가 아니라 단 몇 분 만에 사용할 수 있습니다.  이에 따라 실험 및 개발에 드는 비용이 상당히 절감되고 시간이 단축되므로, 조직의 민첩성이 크게 향상됩니다.</a:t>
            </a:r>
            <a:endParaRPr lang="en-US" dirty="0"/>
          </a:p>
          <a:p>
            <a:pPr defTabSz="457133" rtl="0">
              <a:spcBef>
                <a:spcPct val="0"/>
              </a:spcBef>
              <a:spcAft>
                <a:spcPts val="600"/>
              </a:spcAft>
              <a:defRPr/>
            </a:pPr>
            <a:r>
              <a:rPr lang="ko-kr" b="1" dirty="0"/>
              <a:t>데이터 센터 운영 및 유지 관리에</a:t>
            </a:r>
            <a:r>
              <a:rPr lang="ko-kr" b="1" dirty="0">
                <a:solidFill>
                  <a:srgbClr val="000000"/>
                </a:solidFill>
              </a:rPr>
              <a:t> 비용 투자 </a:t>
            </a:r>
            <a:r>
              <a:rPr lang="ko-kr" b="1" dirty="0"/>
              <a:t>불필요</a:t>
            </a:r>
            <a:r>
              <a:rPr lang="ko-kr" dirty="0"/>
              <a:t>: 인프라가 아니라 비즈니스를 차별화하는 프로젝트에 집중할 수 있습니다. 클라우드 컴퓨팅을 사용하면 수많은 서버를 관리하느라 시간을 허비하지 않고 고객에게 더욱 집중할 수 있습니다.</a:t>
            </a:r>
          </a:p>
          <a:p>
            <a:pPr defTabSz="457133" rtl="0">
              <a:spcBef>
                <a:spcPct val="0"/>
              </a:spcBef>
              <a:spcAft>
                <a:spcPts val="600"/>
              </a:spcAft>
              <a:defRPr/>
            </a:pPr>
            <a:r>
              <a:rPr lang="ko-kr" b="1" dirty="0"/>
              <a:t>몇 분 만에 전 세계에 배포</a:t>
            </a:r>
            <a:r>
              <a:rPr lang="ko-kr" dirty="0"/>
              <a:t>: 클릭 몇 번으로 전 세계의 여러 리전에 애플리케이션을 손쉽게 배포할 수 있습니다. 다시 말해 최소 비용으로 간단하게 고객에게 더 짧은 지연 시간과 더 나은 경험을 제공할 수 있습니다.</a:t>
            </a:r>
            <a:endParaRPr lang="en-US" dirty="0"/>
          </a:p>
        </p:txBody>
      </p:sp>
    </p:spTree>
    <p:extLst>
      <p:ext uri="{BB962C8B-B14F-4D97-AF65-F5344CB8AC3E}">
        <p14:creationId xmlns:p14="http://schemas.microsoft.com/office/powerpoint/2010/main" val="681804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dirty="0"/>
              <a:t>Amazon Elastic Block Store(EBS)는 Amazon EC2 인스턴스에 사용할 영구 블록 수준의 스토리지 볼륨을 제공하고 일관되며 지연 시간이 짧은 성능을 제공합니다. Amazon EBS는 특히 데이터베이스, 파일 시스템 또는 원시 블록 수준의 스토리지에 대한 액세스가 필요한 애플리케이션에 적합합니다. Amazon EBS 스냅샷은 안정성이 뛰어나며 가용 영역 내에서 자동으로 복제됩니다. 스냅샷은 Amazon S3에 저장될 수 있습니다. </a:t>
            </a:r>
          </a:p>
        </p:txBody>
      </p:sp>
    </p:spTree>
    <p:extLst>
      <p:ext uri="{BB962C8B-B14F-4D97-AF65-F5344CB8AC3E}">
        <p14:creationId xmlns:p14="http://schemas.microsoft.com/office/powerpoint/2010/main" val="2521448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dirty="0"/>
              <a:t>Amazon EBS는 Amazon EC2 인스턴스에 사용할 수 있는 블록 수준의 스토리지 볼륨을 제공합니다. Amazon EBS 볼륨은 동일한 가용 영역에서 실행 중인 인스턴스에 연결할 수 있는 가용성이 높고 안정적인 스토리지 볼륨입니다. Amazon EC2 인스턴스에 연결된 Amazon EBS 볼륨은 스토리지 볼륨으로 표시되며 인스턴스 수명과 관계없이 지속됩니다. 볼륨이 EC2 인스턴스에 연결되지 않은 경우 스토리지 비용만 지불하면 됩니다.</a:t>
            </a:r>
          </a:p>
        </p:txBody>
      </p:sp>
    </p:spTree>
    <p:extLst>
      <p:ext uri="{BB962C8B-B14F-4D97-AF65-F5344CB8AC3E}">
        <p14:creationId xmlns:p14="http://schemas.microsoft.com/office/powerpoint/2010/main" val="26374324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Amazon EBS는 다음의 볼륨 유형을 제공하고 이러한 볼륨 유형은 성능 특성과 가격이 다르므로 애플리케이션의 필요에 맞게 스토리지 성능과 비용을 조정할 수 있습니다. 볼륨 유형은 SSD(Solid State Drive)와 HDD(Hard Disk Drive) 두 가지 카테고리로 나뉩니다.</a:t>
            </a:r>
          </a:p>
          <a:p>
            <a:pPr rtl="0">
              <a:spcAft>
                <a:spcPts val="600"/>
              </a:spcAft>
            </a:pPr>
            <a:endParaRPr lang="en-US" baseline="0" dirty="0"/>
          </a:p>
          <a:p>
            <a:pPr rtl="0">
              <a:spcAft>
                <a:spcPts val="600"/>
              </a:spcAft>
            </a:pPr>
            <a:r>
              <a:rPr lang="ko-kr"/>
              <a:t>자세한 내용은 다음을 참조하십시오: </a:t>
            </a:r>
            <a:r>
              <a:rPr lang="ko-kr">
                <a:hlinkClick r:id="rId3"/>
              </a:rPr>
              <a:t>https://docs.aws.amazon.com/AWSEC2/latest/UserGuide/EBSVolumeTypes.html</a:t>
            </a:r>
            <a:r>
              <a:rPr lang="ko-kr"/>
              <a:t> </a:t>
            </a:r>
          </a:p>
        </p:txBody>
      </p:sp>
    </p:spTree>
    <p:extLst>
      <p:ext uri="{BB962C8B-B14F-4D97-AF65-F5344CB8AC3E}">
        <p14:creationId xmlns:p14="http://schemas.microsoft.com/office/powerpoint/2010/main" val="42374286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자세한 내용은 다음을 참조하십시오: </a:t>
            </a:r>
            <a:r>
              <a:rPr lang="ko-kr">
                <a:hlinkClick r:id="rId3"/>
              </a:rPr>
              <a:t>https://docs.aws.amazon.com/AWSEC2/latest/UserGuide/EBSVolumeTypes.html</a:t>
            </a:r>
            <a:r>
              <a:rPr lang="ko-kr"/>
              <a:t> </a:t>
            </a:r>
          </a:p>
        </p:txBody>
      </p:sp>
    </p:spTree>
    <p:extLst>
      <p:ext uri="{BB962C8B-B14F-4D97-AF65-F5344CB8AC3E}">
        <p14:creationId xmlns:p14="http://schemas.microsoft.com/office/powerpoint/2010/main" val="37504962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457200" rtl="0" eaLnBrk="1" fontAlgn="auto" latinLnBrk="0" hangingPunct="1">
              <a:lnSpc>
                <a:spcPct val="100000"/>
              </a:lnSpc>
              <a:spcAft>
                <a:spcPts val="600"/>
              </a:spcAft>
              <a:buClrTx/>
              <a:buSzTx/>
              <a:buFontTx/>
              <a:buNone/>
              <a:tabLst/>
              <a:defRPr/>
            </a:pPr>
            <a:r>
              <a:rPr lang="ko-kr"/>
              <a:t>동일한 인스턴스에 여러 볼륨을 탑재할 수 있지만, 각 볼륨은 한 번에 하나의 인스턴스에만 연결할 수 있습니다. EBS 볼륨은 형식이 지정되지 않은 원시 블록 디바이스처럼 동작합니다. 이러한 볼륨 위에 파일 시스템을 생성하거나 블록 디바이스를 사용할 때와 마찬가지로 볼륨을 사용할 수 있습니다(예: 하드 드라이브로 사용). </a:t>
            </a:r>
          </a:p>
          <a:p>
            <a:pPr rtl="0">
              <a:spcAft>
                <a:spcPts val="600"/>
              </a:spcAft>
            </a:pPr>
            <a:r>
              <a:rPr lang="ko-kr"/>
              <a:t>데이터를 자주 변경하고 장기간 지속해야 하는 경우 Amazon EBS를 사용하는 것이 좋습니다. EBS 볼륨은 세분화된 업데이트가 필요하고 형식이 지정되지 않은 블록 수준의 원시 스토리지에 액세스해야 하는 애플리케이션 또는 파일 시스템 및 데이터베이스의 기본 스토리지로 사용하기에 적합합니다. 이 기능은 데이터세트 간에 무작위 읽기 및 쓰기가 빈번한 데이터베이스 스타일 애플리케이션에 유용합니다.</a:t>
            </a:r>
            <a:endParaRPr lang="en-US" dirty="0"/>
          </a:p>
        </p:txBody>
      </p:sp>
    </p:spTree>
    <p:extLst>
      <p:ext uri="{BB962C8B-B14F-4D97-AF65-F5344CB8AC3E}">
        <p14:creationId xmlns:p14="http://schemas.microsoft.com/office/powerpoint/2010/main" val="2633866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1200150"/>
            <a:ext cx="5759450" cy="3240088"/>
          </a:xfrm>
        </p:spPr>
      </p:sp>
      <p:sp>
        <p:nvSpPr>
          <p:cNvPr id="3" name="Notes Placeholder 2"/>
          <p:cNvSpPr>
            <a:spLocks noGrp="1"/>
          </p:cNvSpPr>
          <p:nvPr>
            <p:ph type="body" idx="1"/>
          </p:nvPr>
        </p:nvSpPr>
        <p:spPr/>
        <p:txBody>
          <a:bodyPr rtlCol="0"/>
          <a:lstStyle/>
          <a:p>
            <a:pPr rtl="0">
              <a:spcAft>
                <a:spcPts val="600"/>
              </a:spcAft>
            </a:pPr>
            <a:r>
              <a:rPr lang="ko-kr" dirty="0"/>
              <a:t>Amazon EBS 서비스는 간단히 말해 가상 하드 드라이브입니다. 따라서 Amazon </a:t>
            </a:r>
            <a:r>
              <a:rPr lang="ko-kr" dirty="0" err="1"/>
              <a:t>EBS는</a:t>
            </a:r>
            <a:r>
              <a:rPr lang="ko-kr" dirty="0"/>
              <a:t> Amazon EC2 인스턴스의 수명보다 더 오랫동안 하드 드라이브를 유지하고자 하는 경우에 매우 유용합니다. Amazon EBS 서비스가 출시되기 전에는 AWS 서비스에서 </a:t>
            </a:r>
            <a:r>
              <a:rPr lang="ko-kr" i="1" dirty="0"/>
              <a:t>휘발성 스토리지</a:t>
            </a:r>
            <a:r>
              <a:rPr lang="ko-kr" dirty="0"/>
              <a:t>로 불리는 물리적 로컬 연결 하드 드라이브만을 사용했습니다. 이 경우의 문제점은 로컬 </a:t>
            </a:r>
            <a:r>
              <a:rPr lang="ko-kr" dirty="0" err="1"/>
              <a:t>스토리지의</a:t>
            </a:r>
            <a:r>
              <a:rPr lang="ko-kr" dirty="0"/>
              <a:t> 임시 특성으로 인해 모든 데이터를 손실하지 않고는 Amazon EC2 인스턴스를 중단할 수 없다는 것이었습니다. </a:t>
            </a:r>
          </a:p>
          <a:p>
            <a:pPr rtl="0">
              <a:spcAft>
                <a:spcPts val="600"/>
              </a:spcAft>
            </a:pPr>
            <a:r>
              <a:rPr lang="ko-kr" dirty="0"/>
              <a:t>이러한 이유로 </a:t>
            </a:r>
            <a:r>
              <a:rPr lang="ko-kr" dirty="0" err="1"/>
              <a:t>AWS에서는</a:t>
            </a:r>
            <a:r>
              <a:rPr lang="ko-kr" dirty="0"/>
              <a:t> Amazon </a:t>
            </a:r>
            <a:r>
              <a:rPr lang="ko-kr" dirty="0" err="1"/>
              <a:t>EBS를</a:t>
            </a:r>
            <a:r>
              <a:rPr lang="ko-kr" dirty="0"/>
              <a:t> 만들어, EC2 인스턴스의 수명 주기와 데이터 보존의 수명 주기를 분리하였습니다. Amazon EBS 볼륨은 운영 체제, 데이터베이스 스토리지 및 1 </a:t>
            </a:r>
            <a:r>
              <a:rPr lang="ko-kr" dirty="0" err="1"/>
              <a:t>TB보다</a:t>
            </a:r>
            <a:r>
              <a:rPr lang="ko-kr" dirty="0"/>
              <a:t> 작은 데이터 세트에 블록 수준으로 액세스하고 저장해야 하는 루트 볼륨에 적합합니다. Amazon </a:t>
            </a:r>
            <a:r>
              <a:rPr lang="ko-kr" dirty="0" err="1"/>
              <a:t>EBS의</a:t>
            </a:r>
            <a:r>
              <a:rPr lang="ko-kr" dirty="0"/>
              <a:t> 간단한 스냅샷 메커니즘은 분산 백업을 간소화하는 데에도 사용할 수 있습니다.</a:t>
            </a:r>
          </a:p>
          <a:p>
            <a:pPr rtl="0">
              <a:spcAft>
                <a:spcPts val="600"/>
              </a:spcAft>
            </a:pPr>
            <a:r>
              <a:rPr lang="ko-kr" dirty="0"/>
              <a:t>자세한 내용은 다음을 참조하십시오.</a:t>
            </a:r>
          </a:p>
          <a:p>
            <a:pPr rtl="0">
              <a:spcAft>
                <a:spcPts val="600"/>
              </a:spcAft>
            </a:pPr>
            <a:r>
              <a:rPr lang="ko-kr" dirty="0">
                <a:hlinkClick r:id="rId3"/>
              </a:rPr>
              <a:t>AWS 및 Amazon </a:t>
            </a:r>
            <a:r>
              <a:rPr lang="ko-kr" dirty="0" err="1">
                <a:hlinkClick r:id="rId3"/>
              </a:rPr>
              <a:t>EBS를</a:t>
            </a:r>
            <a:r>
              <a:rPr lang="ko-kr" dirty="0">
                <a:hlinkClick r:id="rId3"/>
              </a:rPr>
              <a:t> 사용하는 </a:t>
            </a:r>
            <a:r>
              <a:rPr lang="ko-kr" dirty="0" err="1">
                <a:hlinkClick r:id="rId3"/>
              </a:rPr>
              <a:t>Dropcam</a:t>
            </a:r>
            <a:r>
              <a:rPr lang="ko-kr" dirty="0">
                <a:hlinkClick r:id="rId3"/>
              </a:rPr>
              <a:t> 사례 연구 – http://aws.amazon.com/solutions/case-studies/dropcam/</a:t>
            </a:r>
            <a:endParaRPr lang="en-US" sz="1200" kern="1200" dirty="0">
              <a:solidFill>
                <a:schemeClr val="tx1"/>
              </a:solidFill>
              <a:effectLst/>
              <a:latin typeface="Arial"/>
              <a:ea typeface="+mn-ea"/>
              <a:cs typeface="+mn-cs"/>
            </a:endParaRPr>
          </a:p>
        </p:txBody>
      </p:sp>
    </p:spTree>
    <p:extLst>
      <p:ext uri="{BB962C8B-B14F-4D97-AF65-F5344CB8AC3E}">
        <p14:creationId xmlns:p14="http://schemas.microsoft.com/office/powerpoint/2010/main" val="12405450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912813" rtl="0" eaLnBrk="1" fontAlgn="auto" latinLnBrk="0" hangingPunct="1">
              <a:lnSpc>
                <a:spcPct val="100000"/>
              </a:lnSpc>
              <a:spcAft>
                <a:spcPts val="600"/>
              </a:spcAft>
              <a:buClrTx/>
              <a:buSzTx/>
              <a:buFontTx/>
              <a:buNone/>
              <a:tabLst/>
              <a:defRPr/>
            </a:pPr>
            <a:r>
              <a:rPr lang="ko-kr"/>
              <a:t>Amazon EBS 요금은 사용 여부에 상관없이 할당된 스토리지에 따라 청구됩니다. 이는 실제로 사용 중인 공간에 따라 요금이 청구되는 Amazon S3와는 다릅니다. 요금은 리전이나 IOPS에 따라 달라질 수 있습니다. </a:t>
            </a:r>
          </a:p>
          <a:p>
            <a:pPr marL="0" marR="0" indent="0" algn="l" defTabSz="912813" rtl="0" eaLnBrk="1" fontAlgn="auto" latinLnBrk="0" hangingPunct="1">
              <a:lnSpc>
                <a:spcPct val="100000"/>
              </a:lnSpc>
              <a:spcAft>
                <a:spcPts val="600"/>
              </a:spcAft>
              <a:buClrTx/>
              <a:buSzTx/>
              <a:buFontTx/>
              <a:buNone/>
              <a:tabLst/>
              <a:defRPr/>
            </a:pPr>
            <a:r>
              <a:rPr lang="ko-kr"/>
              <a:t>자세한 내용은 다음을 참조하십시오.</a:t>
            </a:r>
          </a:p>
          <a:p>
            <a:pPr marL="171450" indent="-171450" defTabSz="912813" rtl="0" eaLnBrk="1" hangingPunct="1">
              <a:spcAft>
                <a:spcPts val="600"/>
              </a:spcAft>
              <a:buFont typeface="Arial" panose="020B0604020202020204" pitchFamily="34" charset="0"/>
              <a:buChar char="•"/>
            </a:pPr>
            <a:r>
              <a:rPr lang="ko-kr"/>
              <a:t>모든 리전의 현재 요금은 온라인에서 확인 – http://aws.amazon.com/ebs/pricing/</a:t>
            </a:r>
            <a:endParaRPr lang="en-US" dirty="0">
              <a:solidFill>
                <a:srgbClr val="000000"/>
              </a:solidFill>
              <a:latin typeface="Calibri" panose="020F0502020204030204" pitchFamily="34" charset="0"/>
            </a:endParaRPr>
          </a:p>
          <a:p>
            <a:pPr marL="171450" indent="-171450" defTabSz="912813" rtl="0" eaLnBrk="1" hangingPunct="1">
              <a:spcAft>
                <a:spcPts val="600"/>
              </a:spcAft>
              <a:buFont typeface="Arial" panose="020B0604020202020204" pitchFamily="34" charset="0"/>
              <a:buChar char="•"/>
            </a:pPr>
            <a:r>
              <a:rPr lang="ko-kr">
                <a:hlinkClick r:id="rId3"/>
              </a:rPr>
              <a:t>AWS 월 사용량 계산기 – http://calculator.s3.amazonaws.com/index.html</a:t>
            </a:r>
            <a:endParaRPr lang="en-US" dirty="0">
              <a:latin typeface="Arial"/>
              <a:cs typeface="Arial"/>
            </a:endParaRPr>
          </a:p>
        </p:txBody>
      </p:sp>
    </p:spTree>
    <p:extLst>
      <p:ext uri="{BB962C8B-B14F-4D97-AF65-F5344CB8AC3E}">
        <p14:creationId xmlns:p14="http://schemas.microsoft.com/office/powerpoint/2010/main" val="6429001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2"/>
            <a:ext cx="5852159" cy="3625486"/>
          </a:xfrm>
        </p:spPr>
        <p:txBody>
          <a:bodyPr rtlCol="0"/>
          <a:lstStyle/>
          <a:p>
            <a:pPr rtl="0">
              <a:spcAft>
                <a:spcPts val="600"/>
              </a:spcAft>
            </a:pPr>
            <a:r>
              <a:rPr lang="ko-kr"/>
              <a:t>Amazon EBS 볼륨은 고가용성 및 안정성을 갖추도록 설계되었습니다. Amazon EBS 볼륨 데이터는 단일 구성 요소의 장애로 인한 데이터 손실을 방지하기 위해 가용 영역 내의 여러 서버에 복제됩니다. </a:t>
            </a:r>
          </a:p>
          <a:p>
            <a:pPr rtl="0">
              <a:spcAft>
                <a:spcPts val="600"/>
              </a:spcAft>
            </a:pPr>
            <a:r>
              <a:rPr lang="ko-kr"/>
              <a:t>볼륨의 내구성은 볼륨의 크기와 마지막 스냅샷 이후 변경한 데이터의 비율(%)에 따라 달라집니다. </a:t>
            </a:r>
          </a:p>
          <a:p>
            <a:pPr rtl="0">
              <a:spcAft>
                <a:spcPts val="600"/>
              </a:spcAft>
            </a:pPr>
            <a:r>
              <a:rPr lang="ko-kr"/>
              <a:t>Amazon EBS 볼륨은 0.1%~0.2%의 연간 장애율(AFR)을 보장하도록 설계되었습니다. 여기서 장애란 볼륨의 크기와 성능에 따라 볼륨이 완전히 또는 부분적으로 손실되는 것을 의미합니다. 이 수치는 AFR이 4% 정도인 상용 하드 디스크와 비교했을 때, EBS 볼륨이 10배 더 안정적이라는 것을 보여줍니다.</a:t>
            </a:r>
          </a:p>
          <a:p>
            <a:pPr rtl="0">
              <a:spcAft>
                <a:spcPts val="600"/>
              </a:spcAft>
            </a:pPr>
            <a:r>
              <a:rPr lang="ko-kr"/>
              <a:t>Amazon EBS 서버는 단일 가용 영역 내에서 복제되므로 동일한 가용 영역 내의 여러 Amazon EBS 볼륨 간에 데이터를 미러링하는 방법으로는 볼륨 내구성을 크게 개선하지 못합니다. </a:t>
            </a:r>
            <a:endParaRPr lang="en-US" dirty="0"/>
          </a:p>
          <a:p>
            <a:pPr rtl="0">
              <a:spcAft>
                <a:spcPts val="600"/>
              </a:spcAft>
            </a:pPr>
            <a:r>
              <a:rPr lang="ko-kr"/>
              <a:t>따라서 Amazon EBS에서 더 뛰어난 내구성을 원한다면, 일관된 특정 시점 볼륨 스냅샷을 생성할 수 있습니다. 생성된 스냅샷은 Amazon S3에 저장되어 여러 가용 영역에 걸쳐 자동으로 복제됩니다. </a:t>
            </a:r>
            <a:endParaRPr lang="en-US" dirty="0"/>
          </a:p>
          <a:p>
            <a:pPr rtl="0">
              <a:spcAft>
                <a:spcPts val="600"/>
              </a:spcAft>
            </a:pPr>
            <a:r>
              <a:rPr lang="ko-kr"/>
              <a:t>볼륨 스냅샷을 자주 생성하면 비용 효율적으로 편리하게 데이터의 장기 내구성을 높일 수 있습니다. 드물기는 하지만 Amazon EBS 볼륨에 장애가 발생하는 경우에도 해당 볼륨의 모든 스냅샷은 온전히 유지되어 마지막 스냅샷을 이용해 볼륨을 재생성할 수 있습니다.</a:t>
            </a:r>
            <a:endParaRPr lang="en-US" dirty="0"/>
          </a:p>
        </p:txBody>
      </p:sp>
    </p:spTree>
    <p:extLst>
      <p:ext uri="{BB962C8B-B14F-4D97-AF65-F5344CB8AC3E}">
        <p14:creationId xmlns:p14="http://schemas.microsoft.com/office/powerpoint/2010/main" val="11102733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1200150"/>
            <a:ext cx="5759450" cy="3240088"/>
          </a:xfrm>
        </p:spPr>
      </p:sp>
      <p:sp>
        <p:nvSpPr>
          <p:cNvPr id="3" name="Notes Placeholder 2"/>
          <p:cNvSpPr>
            <a:spLocks noGrp="1"/>
          </p:cNvSpPr>
          <p:nvPr>
            <p:ph type="body" idx="1"/>
          </p:nvPr>
        </p:nvSpPr>
        <p:spPr/>
        <p:txBody>
          <a:bodyPr rtlCol="0"/>
          <a:lstStyle/>
          <a:p>
            <a:pPr rtl="0">
              <a:spcAft>
                <a:spcPts val="600"/>
              </a:spcAft>
            </a:pPr>
            <a:r>
              <a:rPr lang="ko-kr"/>
              <a:t>이 표는 Amazon S3와 Amazon EBS 간의 현격한 차이를 보여 줍니다. Amazon EBS 볼륨은 간단히 말하면 블록 수준에서 쓰거나 읽을 수 있는 네트워크 연결 하드 드라이브입니다. Amazon S3는 객체 수준의 스토리지 매체입니다. </a:t>
            </a:r>
          </a:p>
          <a:p>
            <a:pPr rtl="0">
              <a:spcAft>
                <a:spcPts val="600"/>
              </a:spcAft>
            </a:pPr>
            <a:r>
              <a:rPr lang="ko-kr"/>
              <a:t>즉, 한 번에 전체 객체를 써야 합니다. 파일의 작은 부분이 변경되더라도 전체 파일을 다시 써야 변경 사항이 Amazon S3에 커밋됩니다. 동일한 객체에 쓰기를 자주 수행하는 것은 시간이 많이 소요되는 작업일 수 있습니다. </a:t>
            </a:r>
          </a:p>
          <a:p>
            <a:pPr rtl="0">
              <a:spcAft>
                <a:spcPts val="600"/>
              </a:spcAft>
            </a:pPr>
            <a:r>
              <a:rPr lang="ko-kr"/>
              <a:t>Amazon S3는 한 번 쓰고/여러 번 읽는 사용 사례에 최적화되어 있습니다. 또 다른 큰 차이점은 비용입니다. Amazon S3의 경우 사용한 만큼 지불하지만 Amazon EBS의 경우는 프로비저닝한 만큼 지불합니다.</a:t>
            </a:r>
          </a:p>
        </p:txBody>
      </p:sp>
    </p:spTree>
    <p:extLst>
      <p:ext uri="{BB962C8B-B14F-4D97-AF65-F5344CB8AC3E}">
        <p14:creationId xmlns:p14="http://schemas.microsoft.com/office/powerpoint/2010/main" val="6168812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인스턴스 스토어는 인스턴스에 블록 수준의 임시 스토리지를 제공합니다. 이 스토리지는 호스트 컴퓨터에 물리적으로 연결된 디스크에 위치합니다. 인스턴스 스토어는 버퍼, 캐시, 스크래치 데이터 및 기타 임시 콘텐츠와 같이 자주 변경되는 정보의 임시 스토리지나 로드 밸런싱된 웹 서버 풀과 같이 인스턴스 플릿에서 복제되는 데이터에 가장 적합합니다.</a:t>
            </a:r>
            <a:endParaRPr lang="en-US" dirty="0"/>
          </a:p>
          <a:p>
            <a:pPr rtl="0">
              <a:spcAft>
                <a:spcPts val="600"/>
              </a:spcAft>
            </a:pPr>
            <a:r>
              <a:rPr lang="ko-kr"/>
              <a:t>자세한 내용은 다음을 참조하십시오: </a:t>
            </a:r>
            <a:r>
              <a:rPr lang="ko-kr" sz="1200" u="sng" kern="1200">
                <a:solidFill>
                  <a:schemeClr val="tx1"/>
                </a:solidFill>
                <a:effectLst/>
                <a:latin typeface="+mn-lt"/>
                <a:ea typeface="+mn-ea"/>
                <a:cs typeface="+mn-cs"/>
                <a:hlinkClick r:id="rId3"/>
              </a:rPr>
              <a:t>https://docs.aws.amazon.com/AWSEC2/latest/UserGuide/InstanceStorage.html</a:t>
            </a:r>
            <a:endParaRPr lang="en-US" dirty="0"/>
          </a:p>
        </p:txBody>
      </p:sp>
    </p:spTree>
    <p:extLst>
      <p:ext uri="{BB962C8B-B14F-4D97-AF65-F5344CB8AC3E}">
        <p14:creationId xmlns:p14="http://schemas.microsoft.com/office/powerpoint/2010/main" val="2648134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457133" rtl="0">
              <a:spcAft>
                <a:spcPts val="600"/>
              </a:spcAft>
              <a:defRPr/>
            </a:pPr>
            <a:r>
              <a:rPr lang="ko-kr"/>
              <a:t>AWS 서비스 및 용어 중 다수가 기존 IT 영역과 유사한 부분이 있습니다. 이 항목별 비교는 AWS 제품과 서비스가 기존 인프라에 어떻게 대응되는지 보여줍니다. </a:t>
            </a:r>
          </a:p>
        </p:txBody>
      </p:sp>
    </p:spTree>
    <p:extLst>
      <p:ext uri="{BB962C8B-B14F-4D97-AF65-F5344CB8AC3E}">
        <p14:creationId xmlns:p14="http://schemas.microsoft.com/office/powerpoint/2010/main" val="8554021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로컬 인스턴스 스토어는 임시 데이터에만 사용합니다. 더 높은 수준의 내구성이 필요한 데이터는 Amazon EBS 볼륨을 사용하거나 데이터를 Amazon S3로 백업합니다. Amazon EBS 볼륨을 루트 파티션으로 사용하고 있고 Amazon EBS 볼륨이 인스턴스 수명을 초과하여 유지되길 원한다면, [Delete on termination flag]를 "No"로 설정하십시오.</a:t>
            </a:r>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7445632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endParaRPr lang="en-US" dirty="0"/>
          </a:p>
          <a:p>
            <a:pPr rtl="0">
              <a:spcAft>
                <a:spcPts val="600"/>
              </a:spcAft>
            </a:pPr>
            <a:r>
              <a:rPr lang="ko-kr" dirty="0"/>
              <a:t>이 표에는 인스턴스 재부팅, 중단 및 종료의 주요 차이점이 요약되어 있습니다. </a:t>
            </a:r>
          </a:p>
          <a:p>
            <a:pPr rtl="0">
              <a:spcAft>
                <a:spcPts val="600"/>
              </a:spcAft>
            </a:pPr>
            <a:r>
              <a:rPr lang="ko-kr" dirty="0"/>
              <a:t>자세한 내용은 다음을 참조하십시오: </a:t>
            </a:r>
            <a:r>
              <a:rPr lang="ko-kr" dirty="0">
                <a:hlinkClick r:id="rId3"/>
              </a:rPr>
              <a:t>http://docs.aws.amazon.com/AWSEC2/latest/UserGuide/ec2-instance-lifecycle.html</a:t>
            </a:r>
            <a:r>
              <a:rPr lang="ko-kr" dirty="0"/>
              <a:t> </a:t>
            </a:r>
          </a:p>
        </p:txBody>
      </p:sp>
    </p:spTree>
    <p:extLst>
      <p:ext uri="{BB962C8B-B14F-4D97-AF65-F5344CB8AC3E}">
        <p14:creationId xmlns:p14="http://schemas.microsoft.com/office/powerpoint/2010/main" val="27613094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1200150"/>
            <a:ext cx="5759450" cy="3240088"/>
          </a:xfrm>
        </p:spPr>
      </p:sp>
      <p:sp>
        <p:nvSpPr>
          <p:cNvPr id="3" name="Notes Placeholder 2"/>
          <p:cNvSpPr>
            <a:spLocks noGrp="1"/>
          </p:cNvSpPr>
          <p:nvPr>
            <p:ph type="body" idx="1"/>
          </p:nvPr>
        </p:nvSpPr>
        <p:spPr/>
        <p:txBody>
          <a:bodyPr rtlCol="0"/>
          <a:lstStyle/>
          <a:p>
            <a:pPr marL="0" marR="0" indent="0" algn="l" defTabSz="457200" rtl="0" eaLnBrk="1" fontAlgn="auto" latinLnBrk="0" hangingPunct="1">
              <a:lnSpc>
                <a:spcPct val="100000"/>
              </a:lnSpc>
              <a:spcAft>
                <a:spcPts val="600"/>
              </a:spcAft>
              <a:buClrTx/>
              <a:buSzTx/>
              <a:buFontTx/>
              <a:buNone/>
              <a:tabLst/>
              <a:defRPr/>
            </a:pPr>
            <a:r>
              <a:rPr lang="ko-kr" dirty="0"/>
              <a:t>지식 확인에 대한 정답은 슬라이드에 나와 있습니다.</a:t>
            </a:r>
          </a:p>
        </p:txBody>
      </p:sp>
    </p:spTree>
    <p:extLst>
      <p:ext uri="{BB962C8B-B14F-4D97-AF65-F5344CB8AC3E}">
        <p14:creationId xmlns:p14="http://schemas.microsoft.com/office/powerpoint/2010/main" val="5162702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3913" y="1200150"/>
            <a:ext cx="5759450" cy="3240088"/>
          </a:xfrm>
        </p:spPr>
      </p:sp>
      <p:sp>
        <p:nvSpPr>
          <p:cNvPr id="3" name="Notes Placeholder 2"/>
          <p:cNvSpPr>
            <a:spLocks noGrp="1"/>
          </p:cNvSpPr>
          <p:nvPr>
            <p:ph type="body" idx="1"/>
          </p:nvPr>
        </p:nvSpPr>
        <p:spPr/>
        <p:txBody>
          <a:bodyPr rtlCol="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370175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3802379"/>
          </a:xfrm>
        </p:spPr>
        <p:txBody>
          <a:bodyPr rtlCol="0"/>
          <a:lstStyle/>
          <a:p>
            <a:pPr rtl="0" eaLnBrk="1" hangingPunct="1">
              <a:spcBef>
                <a:spcPct val="0"/>
              </a:spcBef>
              <a:spcAft>
                <a:spcPts val="600"/>
              </a:spcAft>
            </a:pPr>
            <a:r>
              <a:rPr lang="ko-KR" altLang="en-US" dirty="0">
                <a:solidFill>
                  <a:srgbClr val="000000"/>
                </a:solidFill>
                <a:latin typeface="+mn-lt"/>
                <a:cs typeface="Arial"/>
              </a:rPr>
              <a:t>클라우드 보안을 설명할 때</a:t>
            </a:r>
            <a:r>
              <a:rPr lang="en-US" altLang="ko-KR" dirty="0">
                <a:solidFill>
                  <a:srgbClr val="000000"/>
                </a:solidFill>
                <a:latin typeface="+mn-lt"/>
                <a:cs typeface="Arial"/>
              </a:rPr>
              <a:t>, AWS</a:t>
            </a:r>
            <a:r>
              <a:rPr lang="ko-KR" altLang="en-US" dirty="0">
                <a:solidFill>
                  <a:srgbClr val="000000"/>
                </a:solidFill>
                <a:latin typeface="+mn-lt"/>
                <a:cs typeface="Arial"/>
              </a:rPr>
              <a:t>에서는 책임 공유 모델에 대한 논의부터 시작합니다</a:t>
            </a:r>
            <a:r>
              <a:rPr lang="en-US" altLang="ko-KR" dirty="0">
                <a:solidFill>
                  <a:srgbClr val="000000"/>
                </a:solidFill>
                <a:latin typeface="+mn-lt"/>
                <a:cs typeface="Arial"/>
              </a:rPr>
              <a:t>.</a:t>
            </a:r>
            <a:r>
              <a:rPr lang="ko-kr" dirty="0">
                <a:latin typeface="+mn-lt"/>
                <a:cs typeface="Arial"/>
              </a:rPr>
              <a:t> AWS에서는 기본 클라우드 인프라를 프로비저닝하고 유지 관리하지만, 클라우드에서의 안전을 보장하기 위해서는 고객도 몇 가지 보안 구성 작업을 직접 수행해야 합니다. 처음부터 하이퍼바이저까지가 AWS의 책임입니다. AWS에서는 제품 및 서비스 일체를 실행하는 하드웨어, 소프트웨어, 시설 및 네트워크를 보호합니다. 고객은 가입하는 서비스를 안전하게 구성할 책임이 있고 해당 서비스에 추가하는 모든 것에 책임을 집니다. </a:t>
            </a:r>
          </a:p>
          <a:p>
            <a:pPr rtl="0">
              <a:spcAft>
                <a:spcPts val="600"/>
              </a:spcAft>
            </a:pPr>
            <a:r>
              <a:rPr lang="ko-kr" sz="1200" kern="1200" dirty="0">
                <a:solidFill>
                  <a:schemeClr val="tx1"/>
                </a:solidFill>
                <a:effectLst/>
                <a:latin typeface="+mn-lt"/>
                <a:ea typeface="+mn-ea"/>
                <a:cs typeface="Arial"/>
              </a:rPr>
              <a:t>또한, AWS에서는 다음과 같은 책임을 수행합니다.</a:t>
            </a:r>
          </a:p>
          <a:p>
            <a:pPr marL="171450" lvl="0" indent="-171450" rtl="0">
              <a:spcAft>
                <a:spcPts val="600"/>
              </a:spcAft>
              <a:buFont typeface="Arial"/>
              <a:buChar char="•"/>
            </a:pPr>
            <a:r>
              <a:rPr lang="ko-kr" sz="1200" kern="1200" dirty="0">
                <a:solidFill>
                  <a:schemeClr val="tx1"/>
                </a:solidFill>
                <a:effectLst/>
                <a:latin typeface="+mn-lt"/>
                <a:ea typeface="+mn-ea"/>
                <a:cs typeface="Arial"/>
              </a:rPr>
              <a:t>산업 인증 및 독립적인 타사 인증 획득 </a:t>
            </a:r>
          </a:p>
          <a:p>
            <a:pPr marL="171450" lvl="0" indent="-171450" rtl="0">
              <a:spcAft>
                <a:spcPts val="600"/>
              </a:spcAft>
              <a:buFont typeface="Arial"/>
              <a:buChar char="•"/>
            </a:pPr>
            <a:r>
              <a:rPr lang="ko-kr" sz="1200" kern="1200" dirty="0">
                <a:solidFill>
                  <a:schemeClr val="tx1"/>
                </a:solidFill>
                <a:effectLst/>
                <a:latin typeface="+mn-lt"/>
                <a:ea typeface="+mn-ea"/>
                <a:cs typeface="Arial"/>
              </a:rPr>
              <a:t>백서와 웹 사이트 콘텐츠를 통한 AWS 보안 및 규제 관행에 대한 정보 공개.</a:t>
            </a:r>
            <a:endParaRPr lang="en-US" sz="1200" kern="1200" dirty="0">
              <a:solidFill>
                <a:srgbClr val="000000"/>
              </a:solidFill>
              <a:effectLst/>
              <a:latin typeface="Calibri" panose="020F0502020204030204" pitchFamily="34" charset="0"/>
              <a:ea typeface="+mn-ea"/>
              <a:cs typeface="Arial"/>
            </a:endParaRPr>
          </a:p>
          <a:p>
            <a:pPr marL="171450" lvl="0" indent="-171450" rtl="0">
              <a:spcAft>
                <a:spcPts val="600"/>
              </a:spcAft>
              <a:buFont typeface="Arial"/>
              <a:buChar char="•"/>
            </a:pPr>
            <a:r>
              <a:rPr lang="ko-kr" sz="1200" kern="1200" dirty="0">
                <a:solidFill>
                  <a:schemeClr val="tx1"/>
                </a:solidFill>
                <a:effectLst/>
                <a:latin typeface="+mn-lt"/>
                <a:ea typeface="+mn-ea"/>
                <a:cs typeface="Arial"/>
              </a:rPr>
              <a:t>NDA 체결 후, AWS 고객사에 인증서, 보고서 및 기타 문서 직접 제공(필요한 경우)</a:t>
            </a:r>
          </a:p>
          <a:p>
            <a:pPr rtl="0">
              <a:spcAft>
                <a:spcPts val="600"/>
              </a:spcAft>
            </a:pPr>
            <a:r>
              <a:rPr lang="ko-kr" sz="1200" kern="1200" dirty="0">
                <a:solidFill>
                  <a:schemeClr val="tx1"/>
                </a:solidFill>
                <a:effectLst/>
                <a:latin typeface="+mn-lt"/>
                <a:ea typeface="+mn-ea"/>
                <a:cs typeface="+mn-cs"/>
              </a:rPr>
              <a:t>수행해야 할 보안 구성 작업의 양은 보유한 데이터의 민감도 및 선택한 서비스에 따라 달라집니다. 예를 들어 Amazon EC2 및 Amazon S3와 같은 AWS 서비스는 사용자가 전적으로 제어할 수 있으며 사용자가 직접 필요한 모든 보안 구성 및 관리 작업을 수행해야 합니다. </a:t>
            </a:r>
            <a:r>
              <a:rPr lang="en-US" altLang="ko-KR" sz="1200" kern="1200" dirty="0">
                <a:solidFill>
                  <a:schemeClr val="tx1"/>
                </a:solidFill>
                <a:effectLst/>
                <a:latin typeface="+mn-lt"/>
                <a:ea typeface="+mn-ea"/>
                <a:cs typeface="+mn-cs"/>
              </a:rPr>
              <a:t>Amazon EC2</a:t>
            </a:r>
            <a:r>
              <a:rPr lang="ko-KR" altLang="en-US" sz="1200" kern="1200" dirty="0">
                <a:solidFill>
                  <a:schemeClr val="tx1"/>
                </a:solidFill>
                <a:effectLst/>
                <a:latin typeface="+mn-lt"/>
                <a:ea typeface="+mn-ea"/>
                <a:cs typeface="+mn-cs"/>
              </a:rPr>
              <a:t>의 경우 사용자는 게스트 운영 체제</a:t>
            </a:r>
            <a:r>
              <a:rPr lang="en-US" altLang="ko-KR"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업데이트 및 보안 패치 포함</a:t>
            </a:r>
            <a:r>
              <a:rPr lang="en-US" altLang="ko-KR"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를 비롯하여 인스턴스에 설치한 모든 애플리케이션 소프트웨어나 유틸리티의 관리</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그리고 각 인스턴스에 대해 </a:t>
            </a:r>
            <a:r>
              <a:rPr lang="en-US" altLang="ko-KR" sz="1200" kern="1200" dirty="0">
                <a:solidFill>
                  <a:schemeClr val="tx1"/>
                </a:solidFill>
                <a:effectLst/>
                <a:latin typeface="+mn-lt"/>
                <a:ea typeface="+mn-ea"/>
                <a:cs typeface="+mn-cs"/>
              </a:rPr>
              <a:t>AWS</a:t>
            </a:r>
            <a:r>
              <a:rPr lang="ko-KR" altLang="en-US" sz="1200" kern="1200" dirty="0">
                <a:solidFill>
                  <a:schemeClr val="tx1"/>
                </a:solidFill>
                <a:effectLst/>
                <a:latin typeface="+mn-lt"/>
                <a:ea typeface="+mn-ea"/>
                <a:cs typeface="+mn-cs"/>
              </a:rPr>
              <a:t>에서 제공한 방화벽</a:t>
            </a:r>
            <a:r>
              <a:rPr lang="en-US" altLang="ko-KR"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보안 그룹이라고 부름</a:t>
            </a:r>
            <a:r>
              <a:rPr lang="en-US" altLang="ko-KR"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의 구성을 책임져야 합니다</a:t>
            </a:r>
            <a:r>
              <a:rPr lang="en-US" altLang="ko-KR"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rtl="0">
              <a:spcAft>
                <a:spcPts val="600"/>
              </a:spcAft>
            </a:pPr>
            <a:r>
              <a:rPr lang="en-US" altLang="ko-KR" sz="1200" kern="1200" dirty="0">
                <a:solidFill>
                  <a:srgbClr val="000000"/>
                </a:solidFill>
                <a:effectLst/>
                <a:latin typeface="+mn-lt"/>
                <a:ea typeface="+mn-ea"/>
                <a:cs typeface="+mn-cs"/>
              </a:rPr>
              <a:t>Amazon RDS, Amazon Redshift </a:t>
            </a:r>
            <a:r>
              <a:rPr lang="ko-KR" altLang="en-US" sz="1200" kern="1200" dirty="0">
                <a:solidFill>
                  <a:srgbClr val="000000"/>
                </a:solidFill>
                <a:effectLst/>
                <a:latin typeface="+mn-lt"/>
                <a:ea typeface="+mn-ea"/>
                <a:cs typeface="+mn-cs"/>
              </a:rPr>
              <a:t>또는 </a:t>
            </a:r>
            <a:r>
              <a:rPr lang="en-US" altLang="ko-KR" sz="1200" kern="1200" dirty="0">
                <a:solidFill>
                  <a:srgbClr val="000000"/>
                </a:solidFill>
                <a:effectLst/>
                <a:latin typeface="+mn-lt"/>
                <a:ea typeface="+mn-ea"/>
                <a:cs typeface="+mn-cs"/>
              </a:rPr>
              <a:t>Amazon </a:t>
            </a:r>
            <a:r>
              <a:rPr lang="en-US" altLang="ko-KR" sz="1200" kern="1200" dirty="0" err="1">
                <a:solidFill>
                  <a:srgbClr val="000000"/>
                </a:solidFill>
                <a:effectLst/>
                <a:latin typeface="+mn-lt"/>
                <a:ea typeface="+mn-ea"/>
                <a:cs typeface="+mn-cs"/>
              </a:rPr>
              <a:t>WorkDocs</a:t>
            </a:r>
            <a:r>
              <a:rPr lang="ko-KR" altLang="en-US" sz="1200" kern="1200" dirty="0">
                <a:solidFill>
                  <a:srgbClr val="000000"/>
                </a:solidFill>
                <a:effectLst/>
                <a:latin typeface="+mn-lt"/>
                <a:ea typeface="+mn-ea"/>
                <a:cs typeface="+mn-cs"/>
              </a:rPr>
              <a:t>와 같은 </a:t>
            </a:r>
            <a:r>
              <a:rPr lang="en-US" altLang="ko-KR" sz="1200" kern="1200" dirty="0">
                <a:solidFill>
                  <a:srgbClr val="000000"/>
                </a:solidFill>
                <a:effectLst/>
                <a:latin typeface="+mn-lt"/>
                <a:ea typeface="+mn-ea"/>
                <a:cs typeface="+mn-cs"/>
              </a:rPr>
              <a:t>AWS Managed Services</a:t>
            </a:r>
            <a:r>
              <a:rPr lang="ko-KR" altLang="en-US" sz="1200" kern="1200" dirty="0">
                <a:solidFill>
                  <a:srgbClr val="000000"/>
                </a:solidFill>
                <a:effectLst/>
                <a:latin typeface="+mn-lt"/>
                <a:ea typeface="+mn-ea"/>
                <a:cs typeface="+mn-cs"/>
              </a:rPr>
              <a:t>를 사용할 때에는 인스턴스의 시작 및 유지 관리 또는 게스트 운영 체제나 애플리케이션의 패치 작업에 대해 걱정할 필요 없습니다</a:t>
            </a:r>
            <a:r>
              <a:rPr lang="en-US" altLang="ko-KR" sz="1200" kern="1200" dirty="0">
                <a:solidFill>
                  <a:srgbClr val="000000"/>
                </a:solidFill>
                <a:effectLst/>
                <a:latin typeface="+mn-lt"/>
                <a:ea typeface="+mn-ea"/>
                <a:cs typeface="+mn-cs"/>
              </a:rPr>
              <a:t>. AWS</a:t>
            </a:r>
            <a:r>
              <a:rPr lang="ko-KR" altLang="en-US" sz="1200" kern="1200" dirty="0">
                <a:solidFill>
                  <a:srgbClr val="000000"/>
                </a:solidFill>
                <a:effectLst/>
                <a:latin typeface="+mn-lt"/>
                <a:ea typeface="+mn-ea"/>
                <a:cs typeface="+mn-cs"/>
              </a:rPr>
              <a:t>에서 대신 모두 처리해 드립니다</a:t>
            </a:r>
            <a:r>
              <a:rPr lang="en-US" altLang="ko-KR" sz="1200" kern="1200" dirty="0">
                <a:solidFill>
                  <a:srgbClr val="000000"/>
                </a:solidFill>
                <a:effectLst/>
                <a:latin typeface="+mn-lt"/>
                <a:ea typeface="+mn-ea"/>
                <a:cs typeface="+mn-cs"/>
              </a:rPr>
              <a:t>.</a:t>
            </a:r>
            <a:r>
              <a:rPr lang="ko-kr" sz="1200" kern="1200" dirty="0">
                <a:solidFill>
                  <a:schemeClr val="tx1"/>
                </a:solidFill>
                <a:effectLst/>
                <a:latin typeface="+mn-lt"/>
                <a:ea typeface="+mn-ea"/>
                <a:cs typeface="+mn-cs"/>
              </a:rPr>
              <a:t> 이러한 관리형 서비스의 기본 보안 구성 작업, 즉 데이터 백업, 데이터베이스 복제, 방화벽 구성 등의 작업은 자동으로 이루어집니다. </a:t>
            </a:r>
          </a:p>
          <a:p>
            <a:pPr rtl="0">
              <a:spcAft>
                <a:spcPts val="600"/>
              </a:spcAft>
            </a:pPr>
            <a:r>
              <a:rPr lang="ko-kr" sz="1200" kern="1200" dirty="0">
                <a:solidFill>
                  <a:schemeClr val="tx1"/>
                </a:solidFill>
                <a:effectLst/>
                <a:latin typeface="+mn-lt"/>
                <a:ea typeface="+mn-ea"/>
                <a:cs typeface="+mn-cs"/>
              </a:rPr>
              <a:t>하지만 IAM 사용자 계정 및 자격 증명, 데이터 전송을 위한 SSL, 사용자 활동 로깅 등의 특정 보안 기능은 어떤 AWS 서비스를 사용하든 사용자가 구성해야 합니다.</a:t>
            </a:r>
            <a:endParaRPr lang="en-US" sz="1200" kern="1200" dirty="0">
              <a:solidFill>
                <a:schemeClr val="tx1"/>
              </a:solidFill>
              <a:effectLst/>
              <a:latin typeface="+mn-lt"/>
              <a:ea typeface="+mn-ea"/>
              <a:cs typeface="+mn-cs"/>
            </a:endParaRPr>
          </a:p>
          <a:p>
            <a:pPr rtl="0">
              <a:spcAft>
                <a:spcPts val="600"/>
              </a:spcAft>
            </a:pPr>
            <a:r>
              <a:rPr lang="ko-kr" sz="1200" dirty="0">
                <a:solidFill>
                  <a:srgbClr val="232323"/>
                </a:solidFill>
                <a:effectLst/>
                <a:latin typeface="+mn-lt"/>
                <a:cs typeface="Arial"/>
              </a:rPr>
              <a:t>AWS Support는 기술 지원을 원하는 고객에게 고도로 개인화된 수준의 서비스를 제공합니다. </a:t>
            </a:r>
          </a:p>
          <a:p>
            <a:pPr rtl="0">
              <a:spcAft>
                <a:spcPts val="600"/>
              </a:spcAft>
            </a:pPr>
            <a:r>
              <a:rPr lang="ko-kr" sz="1200" dirty="0">
                <a:solidFill>
                  <a:srgbClr val="232323"/>
                </a:solidFill>
                <a:effectLst/>
                <a:latin typeface="+mn-lt"/>
                <a:cs typeface="Arial"/>
              </a:rPr>
              <a:t>자세한 내용은 다음을 참조하십시오.</a:t>
            </a:r>
          </a:p>
          <a:p>
            <a:pPr marL="171450" indent="-171450" rtl="0">
              <a:spcAft>
                <a:spcPts val="600"/>
              </a:spcAft>
              <a:buFont typeface="Arial" panose="020B0604020202020204" pitchFamily="34" charset="0"/>
              <a:buChar char="•"/>
            </a:pPr>
            <a:r>
              <a:rPr lang="ko-kr" sz="1200" dirty="0">
                <a:solidFill>
                  <a:srgbClr val="414042"/>
                </a:solidFill>
                <a:effectLst/>
                <a:latin typeface="+mn-lt"/>
                <a:cs typeface="Arial"/>
                <a:hlinkClick r:id="rId3"/>
              </a:rPr>
              <a:t>https://aws.amazon.com/premiumsupport/</a:t>
            </a:r>
            <a:r>
              <a:rPr lang="ko-kr" sz="1200" dirty="0">
                <a:solidFill>
                  <a:srgbClr val="414042"/>
                </a:solidFill>
                <a:effectLst/>
                <a:latin typeface="+mn-lt"/>
                <a:cs typeface="Arial"/>
              </a:rPr>
              <a:t> </a:t>
            </a:r>
          </a:p>
          <a:p>
            <a:pPr marL="171450" indent="-171450" rtl="0">
              <a:spcAft>
                <a:spcPts val="600"/>
              </a:spcAft>
              <a:buFont typeface="Arial" panose="020B0604020202020204" pitchFamily="34" charset="0"/>
              <a:buChar char="•"/>
            </a:pPr>
            <a:r>
              <a:rPr lang="ko-kr" sz="1200" kern="1200" dirty="0">
                <a:solidFill>
                  <a:schemeClr val="tx1"/>
                </a:solidFill>
                <a:effectLst/>
                <a:latin typeface="+mn-lt"/>
                <a:ea typeface="+mn-ea"/>
                <a:cs typeface="+mn-cs"/>
                <a:hlinkClick r:id="rId4"/>
              </a:rPr>
              <a:t>http://d0.awsstatic.com/whitepapers/Security/Intro_to_AWS_Security.pdf</a:t>
            </a:r>
            <a:r>
              <a:rPr lang="ko-kr" sz="1200" kern="1200" dirty="0">
                <a:solidFill>
                  <a:schemeClr val="tx1"/>
                </a:solidFill>
                <a:effectLst/>
                <a:latin typeface="+mn-lt"/>
                <a:ea typeface="+mn-ea"/>
                <a:cs typeface="+mn-cs"/>
              </a:rPr>
              <a:t> </a:t>
            </a:r>
          </a:p>
          <a:p>
            <a:pPr marL="171450" indent="-171450" rtl="0">
              <a:spcAft>
                <a:spcPts val="600"/>
              </a:spcAft>
              <a:buFont typeface="Arial" panose="020B0604020202020204" pitchFamily="34" charset="0"/>
              <a:buChar char="•"/>
            </a:pPr>
            <a:r>
              <a:rPr lang="ko-kr" dirty="0">
                <a:solidFill>
                  <a:srgbClr val="414042"/>
                </a:solidFill>
                <a:latin typeface="+mn-lt"/>
                <a:cs typeface="Arial"/>
                <a:hlinkClick r:id="rId5"/>
              </a:rPr>
              <a:t>https://d0.awsstatic.com/whitepapers/aws-security-whitepaper.pdf</a:t>
            </a:r>
            <a:r>
              <a:rPr lang="ko-kr" dirty="0">
                <a:solidFill>
                  <a:srgbClr val="414042"/>
                </a:solidFill>
                <a:latin typeface="+mn-lt"/>
                <a:cs typeface="Arial"/>
              </a:rPr>
              <a:t> </a:t>
            </a:r>
            <a:endParaRPr lang="en-US" sz="1200" kern="1200" dirty="0">
              <a:solidFill>
                <a:schemeClr val="tx1"/>
              </a:solidFill>
              <a:effectLst/>
              <a:latin typeface="+mn-lt"/>
              <a:ea typeface="+mn-ea"/>
              <a:cs typeface="+mn-cs"/>
            </a:endParaRPr>
          </a:p>
          <a:p>
            <a:pPr marL="171450" indent="-171450" rtl="0" eaLnBrk="1" hangingPunct="1">
              <a:spcBef>
                <a:spcPct val="0"/>
              </a:spcBef>
              <a:spcAft>
                <a:spcPts val="600"/>
              </a:spcAft>
              <a:buFont typeface="Arial" panose="020B0604020202020204" pitchFamily="34" charset="0"/>
              <a:buChar char="•"/>
            </a:pPr>
            <a:endParaRPr lang="en-US" dirty="0">
              <a:latin typeface="+mn-lt"/>
            </a:endParaRPr>
          </a:p>
        </p:txBody>
      </p:sp>
    </p:spTree>
    <p:extLst>
      <p:ext uri="{BB962C8B-B14F-4D97-AF65-F5344CB8AC3E}">
        <p14:creationId xmlns:p14="http://schemas.microsoft.com/office/powerpoint/2010/main" val="16566892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sz="1200" kern="1200">
                <a:solidFill>
                  <a:schemeClr val="tx1"/>
                </a:solidFill>
                <a:effectLst/>
                <a:latin typeface="+mn-lt"/>
                <a:ea typeface="+mn-ea"/>
                <a:cs typeface="+mn-cs"/>
              </a:rPr>
              <a:t>AWS에서는 HTTPS 액세스가 가능한 고객 액세스 지점(API 엔드포인트라고도 부름)을 제공하므로, AWS 서비스에 SSL과 TLS를 비롯한 보안 통신 세션을 설정할 수 있습니다. SSL은 전송을 암호화하여 각 요청이나 응답이 전송 중에 외부에 노출되지 않도록 보호합니다.</a:t>
            </a:r>
            <a:endParaRPr lang="en-US" dirty="0">
              <a:latin typeface="+mn-lt"/>
            </a:endParaRPr>
          </a:p>
        </p:txBody>
      </p:sp>
    </p:spTree>
    <p:extLst>
      <p:ext uri="{BB962C8B-B14F-4D97-AF65-F5344CB8AC3E}">
        <p14:creationId xmlns:p14="http://schemas.microsoft.com/office/powerpoint/2010/main" val="1871578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sz="1200" kern="1200">
                <a:solidFill>
                  <a:schemeClr val="tx1"/>
                </a:solidFill>
                <a:effectLst/>
                <a:latin typeface="+mn-lt"/>
                <a:ea typeface="+mn-ea"/>
                <a:cs typeface="+mn-cs"/>
              </a:rPr>
              <a:t>AWS는 사용자의 가상 서버에 내장 방화벽처럼 작동하는 보안 그룹도 제공합니다. 사용자는 완전 공개, 완전 비공개, 또는 중간 수준의 보안 그룹 규칙을 구성하여 인스턴스에 대한 액세스 수준을 제어할 수 있습니다. 인스턴스가 Virtual Private Cloud(VPC) 서브넷 내에 위치하는 경우 수신과 송신 트래픽을 모두 제어할 수 있습니다.</a:t>
            </a:r>
            <a:endParaRPr lang="en-US" sz="1200" kern="1200" dirty="0">
              <a:solidFill>
                <a:schemeClr val="tx1"/>
              </a:solidFill>
              <a:effectLst/>
              <a:latin typeface="+mn-lt"/>
              <a:ea typeface="+mn-ea"/>
              <a:cs typeface="+mn-cs"/>
            </a:endParaRPr>
          </a:p>
          <a:p>
            <a:pPr rtl="0">
              <a:spcAft>
                <a:spcPts val="600"/>
              </a:spcAft>
            </a:pPr>
            <a:r>
              <a:rPr lang="ko-kr" sz="1200" kern="1200">
                <a:solidFill>
                  <a:schemeClr val="tx1"/>
                </a:solidFill>
                <a:effectLst/>
                <a:latin typeface="+mn-lt"/>
                <a:ea typeface="+mn-ea"/>
                <a:cs typeface="+mn-cs"/>
              </a:rPr>
              <a:t>또한, 보안 그룹은 Amazon RDS, Amazon Redshift, Amazon EMR 및 Amazon ElastiCache와 같은 AWS 서비스에서 사용할 수 있습니다.</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033550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EC2 인스턴스에 대한 보안 그룹 규칙을 설정해 기존 방식의 멀티 티어 웹 아키텍처를 만들 수 있습니다.</a:t>
            </a:r>
          </a:p>
          <a:p>
            <a:pPr rtl="0">
              <a:spcAft>
                <a:spcPts val="600"/>
              </a:spcAft>
            </a:pPr>
            <a:r>
              <a:rPr lang="ko-kr"/>
              <a:t>소스 0.0.0.0/0을 선택하면 트래픽이 인터넷의 어디에서 들어오든지 80/443번 포트를 통해 웹 계층 보안 그룹에서 트래픽을 받을 수 있습니다.</a:t>
            </a:r>
          </a:p>
          <a:p>
            <a:pPr rtl="0">
              <a:spcAft>
                <a:spcPts val="600"/>
              </a:spcAft>
            </a:pPr>
            <a:r>
              <a:rPr lang="ko-kr"/>
              <a:t>마찬가지로 애플리케이션 계층은 웹 계층으로부터, DB 계층은 애플리케이션 계층으로부터의 트래픽만 허용할 수 있습니다.</a:t>
            </a:r>
          </a:p>
          <a:p>
            <a:pPr rtl="0">
              <a:spcAft>
                <a:spcPts val="600"/>
              </a:spcAft>
            </a:pPr>
            <a:r>
              <a:rPr lang="ko-kr"/>
              <a:t>마지막으로 SSH 포트 22를 통한 원격 관리를 가능하게 하는 규칙도 추가했습니다. 앱 티어를 통해 모든 트래픽을 전달하고 특정 IP의 액세스만 허용함으로써 원격 액세스를 제한했습니다. SSH를 사용하여 앱 티어 서버에 액세스한 후에, 웹 및 DB 보안 그룹의 머신에 연결할 수 있습니다.</a:t>
            </a:r>
            <a:endParaRPr lang="en-US" dirty="0">
              <a:latin typeface="Calibri" charset="0"/>
            </a:endParaRPr>
          </a:p>
          <a:p>
            <a:pPr rtl="0"/>
            <a:endParaRPr lang="en-US" dirty="0"/>
          </a:p>
        </p:txBody>
      </p:sp>
    </p:spTree>
    <p:extLst>
      <p:ext uri="{BB962C8B-B14F-4D97-AF65-F5344CB8AC3E}">
        <p14:creationId xmlns:p14="http://schemas.microsoft.com/office/powerpoint/2010/main" val="5439137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sz="1200" kern="1200">
                <a:solidFill>
                  <a:schemeClr val="tx1"/>
                </a:solidFill>
                <a:effectLst/>
                <a:latin typeface="Arial"/>
                <a:ea typeface="+mn-ea"/>
                <a:cs typeface="+mn-cs"/>
              </a:rPr>
              <a:t>Amazon Virtual Private Cloud(VPC) 서비스를 사용하면 프라이빗 서브넷을 생성하고 회사 네트워크와 VPC 사이에 IPsec VPN 터널을 추가함으로써, 인스턴스에 또 다른 네트워크 보안 계층을 추가할 수 있습니다. </a:t>
            </a:r>
            <a:r>
              <a:rPr lang="ko-kr" sz="1200" kern="1200">
                <a:solidFill>
                  <a:srgbClr val="000000"/>
                </a:solidFill>
                <a:effectLst/>
                <a:latin typeface="Arial"/>
                <a:ea typeface="+mn-ea"/>
                <a:cs typeface="+mn-cs"/>
              </a:rPr>
              <a:t>Amazon VPC를 사용하면 서브넷 정의, 네트워크 액세스 제어 목록, 인터넷 게이트웨이, 라우팅 테이블 및 가상 프라이빗 게이트웨이에 대한 정의를 비롯하여 자신만의 네트워크 토폴로지를 정의할 수 있습니다.</a:t>
            </a:r>
            <a:r>
              <a:rPr lang="ko-kr" sz="1200" kern="1200">
                <a:solidFill>
                  <a:schemeClr val="tx1"/>
                </a:solidFill>
                <a:effectLst/>
                <a:latin typeface="Arial"/>
                <a:ea typeface="+mn-ea"/>
                <a:cs typeface="+mn-cs"/>
              </a:rPr>
              <a:t> 생성하는 서브넷은 프라이빗 또는 퍼블릭으로 정의할 수 있습니다.</a:t>
            </a:r>
            <a:endParaRPr lang="en-US" sz="1200" kern="120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600"/>
              </a:spcAft>
              <a:buClrTx/>
              <a:buSzTx/>
              <a:buFontTx/>
              <a:buNone/>
              <a:tabLst/>
              <a:defRPr/>
            </a:pPr>
            <a:r>
              <a:rPr lang="ko-kr" sz="1200" kern="1200">
                <a:solidFill>
                  <a:schemeClr val="tx1"/>
                </a:solidFill>
                <a:effectLst/>
                <a:latin typeface="Arial"/>
                <a:ea typeface="+mn-ea"/>
                <a:cs typeface="+mn-cs"/>
              </a:rPr>
              <a:t>자세한 내용은 다음을 참조하십시오: </a:t>
            </a:r>
            <a:r>
              <a:rPr lang="ko-kr" sz="1200" u="sng" kern="1200">
                <a:solidFill>
                  <a:schemeClr val="tx1"/>
                </a:solidFill>
                <a:effectLst/>
                <a:latin typeface="Arial"/>
                <a:ea typeface="+mn-ea"/>
                <a:cs typeface="+mn-cs"/>
                <a:hlinkClick r:id="rId3"/>
              </a:rPr>
              <a:t>http://aws.amazon.com/vpc/</a:t>
            </a:r>
            <a:endParaRPr lang="en-US" sz="1200" kern="1200" dirty="0">
              <a:solidFill>
                <a:schemeClr val="tx1"/>
              </a:solidFill>
              <a:effectLst/>
              <a:latin typeface="Arial"/>
              <a:ea typeface="+mn-ea"/>
              <a:cs typeface="+mn-cs"/>
            </a:endParaRPr>
          </a:p>
        </p:txBody>
      </p:sp>
    </p:spTree>
    <p:extLst>
      <p:ext uri="{BB962C8B-B14F-4D97-AF65-F5344CB8AC3E}">
        <p14:creationId xmlns:p14="http://schemas.microsoft.com/office/powerpoint/2010/main" val="17063200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dirty="0"/>
              <a:t>AWS IAM을 사용하면 AWS 사용자 및 그룹을 만들고 관리하며 AWS 리소스에 대한 액세스를 허용 및 거부할 수 있습니다. 새로운 AWS 자격 증명을 생성하지 않고도 기존 사내 자격 증명을 이용해 Amazon S3 버킷과 같은 AWS 리소스에 안전하게 액세스하도록 권한을 부여할 수 있습니다. </a:t>
            </a:r>
          </a:p>
          <a:p>
            <a:pPr rtl="0" eaLnBrk="1" hangingPunct="1">
              <a:spcBef>
                <a:spcPct val="0"/>
              </a:spcBef>
              <a:spcAft>
                <a:spcPts val="600"/>
              </a:spcAft>
            </a:pPr>
            <a:r>
              <a:rPr lang="ko-kr" dirty="0"/>
              <a:t>자세한 내용은 다음을 참조하십시오.</a:t>
            </a:r>
          </a:p>
          <a:p>
            <a:pPr marL="0" marR="0" indent="0" algn="l" defTabSz="457200" rtl="0" eaLnBrk="1" fontAlgn="auto" latinLnBrk="0" hangingPunct="1">
              <a:lnSpc>
                <a:spcPct val="100000"/>
              </a:lnSpc>
              <a:spcBef>
                <a:spcPct val="0"/>
              </a:spcBef>
              <a:spcAft>
                <a:spcPts val="600"/>
              </a:spcAft>
              <a:buClrTx/>
              <a:buSzTx/>
              <a:buFontTx/>
              <a:buNone/>
              <a:tabLst/>
              <a:defRPr/>
            </a:pPr>
            <a:r>
              <a:rPr lang="ko-kr" dirty="0">
                <a:hlinkClick r:id="rId3"/>
              </a:rPr>
              <a:t>http://docs.aws.amazon.com/IAM/latest/UserGuide/reference_aws-services-that-work-with-iam.html</a:t>
            </a:r>
            <a:r>
              <a:rPr lang="ko-kr" dirty="0"/>
              <a:t> </a:t>
            </a:r>
          </a:p>
        </p:txBody>
      </p:sp>
    </p:spTree>
    <p:extLst>
      <p:ext uri="{BB962C8B-B14F-4D97-AF65-F5344CB8AC3E}">
        <p14:creationId xmlns:p14="http://schemas.microsoft.com/office/powerpoint/2010/main" val="1108040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AWS 클라우드 컴퓨팅은 서버, 스토리지, 데이터베이스 및 광범위한 애플리케이션 서비스를 인터넷을 통해 간단하게 액세스할 수 있는 방법을 제공합니다. AWS가 이러한 애플리케이션 서비스에 필요한 네트워크 연결 하드웨어를 소유 및 유지 관리하고 고객은 원하는 것을 프로비저닝하고 사용합니다. </a:t>
            </a:r>
            <a:endParaRPr lang="en-US" baseline="0" dirty="0"/>
          </a:p>
        </p:txBody>
      </p:sp>
    </p:spTree>
    <p:extLst>
      <p:ext uri="{BB962C8B-B14F-4D97-AF65-F5344CB8AC3E}">
        <p14:creationId xmlns:p14="http://schemas.microsoft.com/office/powerpoint/2010/main" val="20564080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AWS 서비스 및 리소스는 AWS Management Console이나 AWS CLI를 사용하거나 지원되는 플랫폼의 API 및 SDK를 사용하여 액세스할 수 있습니다. 사용자와 시스템은 먼저 인증을 받아야 AWS 서비스 및 리소스에 액세스할 수 있습니다.</a:t>
            </a:r>
          </a:p>
          <a:p>
            <a:pPr rtl="0">
              <a:spcAft>
                <a:spcPts val="600"/>
              </a:spcAft>
            </a:pPr>
            <a:r>
              <a:rPr lang="ko-kr"/>
              <a:t>AWS Management Console은 AWS 서비스를 관리하는 웹 기반 방식을 제공합니다. 계정 소유자라면, 직접 AWS 루트 계정을 사용하여 콘솔에 로그인할 수 있습니다. 하지만 사용자별로 개별 IAM 사용자를 생성하고, 개별 자격 증명을 사용하여 로그인하는 것이 좋습니다.</a:t>
            </a:r>
          </a:p>
          <a:p>
            <a:pPr rtl="0">
              <a:spcAft>
                <a:spcPts val="600"/>
              </a:spcAft>
            </a:pPr>
            <a:r>
              <a:rPr lang="ko-kr"/>
              <a:t>IAM은 무료 서비스입니다.</a:t>
            </a:r>
          </a:p>
          <a:p>
            <a:pPr rtl="0">
              <a:spcAft>
                <a:spcPts val="600"/>
              </a:spcAft>
            </a:pPr>
            <a:r>
              <a:rPr lang="ko-kr"/>
              <a:t>자세한 내용은 다음을 참조하십시오: </a:t>
            </a:r>
            <a:r>
              <a:rPr lang="ko-kr">
                <a:hlinkClick r:id="rId3"/>
              </a:rPr>
              <a:t>http://docs.aws.amazon.com/IAM/latest/UserGuide/console.html</a:t>
            </a:r>
            <a:r>
              <a:rPr lang="ko-kr"/>
              <a:t> </a:t>
            </a:r>
            <a:endParaRPr lang="en-US" baseline="0" dirty="0"/>
          </a:p>
        </p:txBody>
      </p:sp>
    </p:spTree>
    <p:extLst>
      <p:ext uri="{BB962C8B-B14F-4D97-AF65-F5344CB8AC3E}">
        <p14:creationId xmlns:p14="http://schemas.microsoft.com/office/powerpoint/2010/main" val="34753882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AWS CLI는 AWS 서비스를 관리하는 통합 도구입니다. AWS CLI에서는 여러 AWS 서비스를 명령줄에서 관리하고 스크립트를 통해 자동화할 수 있습니다.</a:t>
            </a:r>
          </a:p>
          <a:p>
            <a:pPr rtl="0">
              <a:spcAft>
                <a:spcPts val="600"/>
              </a:spcAft>
            </a:pPr>
            <a:r>
              <a:rPr lang="ko-kr"/>
              <a:t>AWS CLI는 Windows, Linux, macOS 및 Unix 플랫폼에서 지원됩니다.</a:t>
            </a:r>
          </a:p>
          <a:p>
            <a:pPr marL="0" marR="0" indent="0" algn="l" defTabSz="457200" rtl="0" eaLnBrk="1" fontAlgn="auto" latinLnBrk="0" hangingPunct="1">
              <a:lnSpc>
                <a:spcPct val="100000"/>
              </a:lnSpc>
              <a:spcAft>
                <a:spcPts val="600"/>
              </a:spcAft>
              <a:buClrTx/>
              <a:buSzTx/>
              <a:buFontTx/>
              <a:buNone/>
              <a:tabLst/>
              <a:defRPr/>
            </a:pPr>
            <a:r>
              <a:rPr lang="ko-kr"/>
              <a:t>AWS는 .NET, Java, Python 등과 같은 다양한 프로그래밍 플랫폼에 대한 지원을 제공합니다.</a:t>
            </a:r>
          </a:p>
          <a:p>
            <a:pPr marL="0" marR="0" indent="0" algn="l" defTabSz="457200" rtl="0" eaLnBrk="1" fontAlgn="auto" latinLnBrk="0" hangingPunct="1">
              <a:lnSpc>
                <a:spcPct val="100000"/>
              </a:lnSpc>
              <a:spcAft>
                <a:spcPts val="600"/>
              </a:spcAft>
              <a:buClrTx/>
              <a:buSzTx/>
              <a:buFontTx/>
              <a:buNone/>
              <a:tabLst/>
              <a:defRPr/>
            </a:pPr>
            <a:r>
              <a:rPr lang="ko-kr"/>
              <a:t>자세한 내용은 다음을 참조하십시오: </a:t>
            </a:r>
            <a:r>
              <a:rPr lang="ko-kr">
                <a:hlinkClick r:id="rId3"/>
              </a:rPr>
              <a:t>http://docs.aws.amazon.com/cli/latest/userguide/cli-chap-welcome.html</a:t>
            </a:r>
            <a:r>
              <a:rPr lang="ko-kr"/>
              <a:t> </a:t>
            </a:r>
          </a:p>
        </p:txBody>
      </p:sp>
    </p:spTree>
    <p:extLst>
      <p:ext uri="{BB962C8B-B14F-4D97-AF65-F5344CB8AC3E}">
        <p14:creationId xmlns:p14="http://schemas.microsoft.com/office/powerpoint/2010/main" val="14474627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latin typeface="+mn-lt"/>
              </a:rPr>
              <a:t>AWS 환경을 관리하는 사용자 수가 늘어남에 따라, IAM 그룹을 사용하여 여러 IAM 사용자에 대한 권한을 관리하는 것이 도움이 됩니다.</a:t>
            </a:r>
          </a:p>
          <a:p>
            <a:pPr marL="0" marR="0" indent="0" algn="l" defTabSz="457200" rtl="0" eaLnBrk="1" fontAlgn="auto" latinLnBrk="0" hangingPunct="1">
              <a:lnSpc>
                <a:spcPct val="100000"/>
              </a:lnSpc>
              <a:spcAft>
                <a:spcPts val="600"/>
              </a:spcAft>
              <a:buClrTx/>
              <a:buSzTx/>
              <a:buFontTx/>
              <a:buNone/>
              <a:tabLst/>
              <a:defRPr/>
            </a:pPr>
            <a:r>
              <a:rPr lang="ko-kr" sz="1200" b="0" i="0" kern="1200">
                <a:solidFill>
                  <a:schemeClr val="tx1"/>
                </a:solidFill>
                <a:effectLst/>
                <a:latin typeface="+mn-lt"/>
                <a:ea typeface="+mn-ea"/>
                <a:cs typeface="+mn-cs"/>
              </a:rPr>
              <a:t>자세한 내용은 다음을 참조하십시오: </a:t>
            </a:r>
            <a:r>
              <a:rPr lang="ko-kr">
                <a:latin typeface="+mn-lt"/>
                <a:hlinkClick r:id="rId3"/>
              </a:rPr>
              <a:t>http://docs.aws.amazon.com/IAM/latest/UserGuide/id_groups.html</a:t>
            </a:r>
            <a:r>
              <a:rPr lang="ko-kr">
                <a:latin typeface="+mn-lt"/>
              </a:rPr>
              <a:t> </a:t>
            </a:r>
          </a:p>
        </p:txBody>
      </p:sp>
    </p:spTree>
    <p:extLst>
      <p:ext uri="{BB962C8B-B14F-4D97-AF65-F5344CB8AC3E}">
        <p14:creationId xmlns:p14="http://schemas.microsoft.com/office/powerpoint/2010/main" val="24771578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1200150"/>
            <a:ext cx="5759450" cy="3240088"/>
          </a:xfrm>
        </p:spPr>
      </p:sp>
      <p:sp>
        <p:nvSpPr>
          <p:cNvPr id="3" name="Notes Placeholder 2"/>
          <p:cNvSpPr>
            <a:spLocks noGrp="1"/>
          </p:cNvSpPr>
          <p:nvPr>
            <p:ph type="body" idx="1"/>
          </p:nvPr>
        </p:nvSpPr>
        <p:spPr/>
        <p:txBody>
          <a:bodyPr rtlCol="0"/>
          <a:lstStyle/>
          <a:p>
            <a:pPr rtl="0">
              <a:spcAft>
                <a:spcPts val="600"/>
              </a:spcAft>
            </a:pPr>
            <a:r>
              <a:rPr lang="ko-kr" dirty="0"/>
              <a:t>사용자 또는 시스템이 인증을 받으면, AWS 서비스에 액세스할 수 있는 권한을 부여받아야 합니다. 사용자, 그룹, 역할 또는 리소스에 권한을 할당하려면, 권한을 명시적으로 나열하는 문서인 정책을 생성합니다.</a:t>
            </a:r>
          </a:p>
          <a:p>
            <a:pPr marL="0" marR="0" indent="0" algn="l" defTabSz="457200" rtl="0" eaLnBrk="1" fontAlgn="auto" latinLnBrk="0" hangingPunct="1">
              <a:lnSpc>
                <a:spcPct val="100000"/>
              </a:lnSpc>
              <a:spcBef>
                <a:spcPts val="0"/>
              </a:spcBef>
              <a:spcAft>
                <a:spcPts val="600"/>
              </a:spcAft>
              <a:buClrTx/>
              <a:buSzTx/>
              <a:buFontTx/>
              <a:buNone/>
              <a:tabLst/>
              <a:defRPr/>
            </a:pPr>
            <a:r>
              <a:rPr lang="ko-kr" dirty="0"/>
              <a:t>IAM 역할은 자격 증명이 AWS에서 무엇을 할 수 있고 무엇을 할 수 없는지 결정하는 권한 정책이 있는 AWS 자격 증명이라는 점에서 사용자와 비슷합니다. 하지만 한 명에게 고유하게 연결되는 대신, 역할은 필요한 누구나 이를 맡을 수 있게 되어 있습니다. 또한, 역할은 이와 연결된 자격 증명(암호 또는 액세스 키)이 전혀 없습니다. </a:t>
            </a:r>
            <a:r>
              <a:rPr lang="ko-KR" altLang="en-US" dirty="0"/>
              <a:t>대신</a:t>
            </a:r>
            <a:r>
              <a:rPr lang="en-US" altLang="ko-KR" dirty="0"/>
              <a:t>, </a:t>
            </a:r>
            <a:r>
              <a:rPr lang="ko-KR" altLang="en-US" dirty="0"/>
              <a:t>사용자가 역할을 맡게 되면</a:t>
            </a:r>
            <a:r>
              <a:rPr lang="en-US" altLang="ko-KR" dirty="0"/>
              <a:t>, </a:t>
            </a:r>
            <a:r>
              <a:rPr lang="ko-KR" altLang="en-US" dirty="0"/>
              <a:t>액세스 키가 동적으로 생성되어 사용자에게 제공됩니다</a:t>
            </a:r>
            <a:r>
              <a:rPr lang="en-US" altLang="ko-KR" dirty="0"/>
              <a:t>.</a:t>
            </a:r>
            <a:endParaRPr lang="en-US" baseline="0" dirty="0"/>
          </a:p>
          <a:p>
            <a:pPr rtl="0">
              <a:spcAft>
                <a:spcPts val="600"/>
              </a:spcAft>
            </a:pPr>
            <a:r>
              <a:rPr lang="ko-kr" dirty="0"/>
              <a:t>정책 및 역할은 다음 슬라이드에서 좀 더 자세히 다룹니다.</a:t>
            </a:r>
            <a:endParaRPr lang="en-US" dirty="0"/>
          </a:p>
        </p:txBody>
      </p:sp>
    </p:spTree>
    <p:extLst>
      <p:ext uri="{BB962C8B-B14F-4D97-AF65-F5344CB8AC3E}">
        <p14:creationId xmlns:p14="http://schemas.microsoft.com/office/powerpoint/2010/main" val="11769504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4107179"/>
          </a:xfrm>
        </p:spPr>
        <p:txBody>
          <a:bodyPr rtlCol="0"/>
          <a:lstStyle/>
          <a:p>
            <a:pPr marL="0" marR="0" indent="0" algn="l" defTabSz="457200" rtl="0" eaLnBrk="1" fontAlgn="auto" latinLnBrk="0" hangingPunct="1">
              <a:lnSpc>
                <a:spcPct val="100000"/>
              </a:lnSpc>
              <a:spcBef>
                <a:spcPts val="0"/>
              </a:spcBef>
              <a:spcAft>
                <a:spcPts val="600"/>
              </a:spcAft>
              <a:buClrTx/>
              <a:buSzTx/>
              <a:buFontTx/>
              <a:buNone/>
              <a:tabLst/>
              <a:defRPr/>
            </a:pPr>
            <a:r>
              <a:rPr lang="ko-kr" sz="1200" b="0" i="0" kern="1200" dirty="0">
                <a:solidFill>
                  <a:schemeClr val="tx1"/>
                </a:solidFill>
                <a:effectLst/>
                <a:latin typeface="+mn-lt"/>
                <a:ea typeface="+mn-ea"/>
                <a:cs typeface="+mn-cs"/>
              </a:rPr>
              <a:t>정책은 JavaScript Object Notation(JSON)을 사용해 생성된 문서입니다. 정책은 각각 하나의 권한 집합을 설명하는 하나 이상의 문으로 구성됩니다.</a:t>
            </a:r>
          </a:p>
          <a:p>
            <a:pPr marL="0" marR="0" indent="0" algn="l" defTabSz="457200" rtl="0" eaLnBrk="1" fontAlgn="auto" latinLnBrk="0" hangingPunct="1">
              <a:lnSpc>
                <a:spcPct val="100000"/>
              </a:lnSpc>
              <a:spcBef>
                <a:spcPts val="0"/>
              </a:spcBef>
              <a:spcAft>
                <a:spcPts val="600"/>
              </a:spcAft>
              <a:buClrTx/>
              <a:buSzTx/>
              <a:buFontTx/>
              <a:buNone/>
              <a:tabLst/>
              <a:defRPr/>
            </a:pPr>
            <a:r>
              <a:rPr lang="ko-kr" sz="1200" b="0" i="0" kern="1200" dirty="0">
                <a:solidFill>
                  <a:schemeClr val="tx1"/>
                </a:solidFill>
                <a:effectLst/>
                <a:latin typeface="+mn-lt"/>
                <a:ea typeface="+mn-ea"/>
                <a:cs typeface="+mn-cs"/>
              </a:rPr>
              <a:t>IAM 정책은 다음으로 구성될 수 있습니다.</a:t>
            </a:r>
            <a:endParaRPr lang="en-US" sz="1200" b="0" i="0" kern="1200" dirty="0">
              <a:solidFill>
                <a:srgbClr val="000000"/>
              </a:solidFill>
              <a:effectLst/>
              <a:latin typeface="Calibri" panose="020F0502020204030204" pitchFamily="34" charset="0"/>
              <a:ea typeface="+mn-ea"/>
              <a:cs typeface="+mn-cs"/>
            </a:endParaRPr>
          </a:p>
          <a:p>
            <a:pPr marL="171450" marR="0" indent="-171450" algn="l" defTabSz="457200" rtl="0" eaLnBrk="1" fontAlgn="auto" latinLnBrk="0" hangingPunct="1">
              <a:lnSpc>
                <a:spcPct val="100000"/>
              </a:lnSpc>
              <a:spcBef>
                <a:spcPts val="0"/>
              </a:spcBef>
              <a:spcAft>
                <a:spcPts val="600"/>
              </a:spcAft>
              <a:buClrTx/>
              <a:buSzTx/>
              <a:buFont typeface="Arial" charset="0"/>
              <a:buChar char="•"/>
              <a:tabLst/>
              <a:defRPr/>
            </a:pPr>
            <a:r>
              <a:rPr lang="ko-kr" b="1" dirty="0">
                <a:latin typeface="+mn-lt"/>
              </a:rPr>
              <a:t>버전</a:t>
            </a:r>
          </a:p>
          <a:p>
            <a:pPr marL="171450" marR="0" indent="-171450" algn="l" defTabSz="457200" rtl="0" eaLnBrk="1" fontAlgn="auto" latinLnBrk="0" hangingPunct="1">
              <a:lnSpc>
                <a:spcPct val="100000"/>
              </a:lnSpc>
              <a:spcBef>
                <a:spcPts val="0"/>
              </a:spcBef>
              <a:spcAft>
                <a:spcPts val="600"/>
              </a:spcAft>
              <a:buClrTx/>
              <a:buSzTx/>
              <a:buFont typeface="Arial" charset="0"/>
              <a:buChar char="•"/>
              <a:tabLst/>
              <a:defRPr/>
            </a:pPr>
            <a:r>
              <a:rPr lang="ko-kr" b="1" dirty="0">
                <a:latin typeface="+mn-lt"/>
              </a:rPr>
              <a:t>Id</a:t>
            </a:r>
          </a:p>
          <a:p>
            <a:pPr marL="171450" marR="0" indent="-171450" algn="l" defTabSz="457200" rtl="0" eaLnBrk="1" fontAlgn="auto" latinLnBrk="0" hangingPunct="1">
              <a:lnSpc>
                <a:spcPct val="100000"/>
              </a:lnSpc>
              <a:spcBef>
                <a:spcPts val="0"/>
              </a:spcBef>
              <a:spcAft>
                <a:spcPts val="600"/>
              </a:spcAft>
              <a:buClrTx/>
              <a:buSzTx/>
              <a:buFont typeface="Arial" charset="0"/>
              <a:buChar char="•"/>
              <a:tabLst/>
              <a:defRPr/>
            </a:pPr>
            <a:r>
              <a:rPr lang="ko-kr" b="1" dirty="0">
                <a:latin typeface="+mn-lt"/>
              </a:rPr>
              <a:t>Statement</a:t>
            </a:r>
          </a:p>
          <a:p>
            <a:pPr marL="171450" marR="0" indent="-171450" algn="l" defTabSz="457200" rtl="0" eaLnBrk="1" fontAlgn="auto" latinLnBrk="0" hangingPunct="1">
              <a:lnSpc>
                <a:spcPct val="100000"/>
              </a:lnSpc>
              <a:spcBef>
                <a:spcPts val="0"/>
              </a:spcBef>
              <a:spcAft>
                <a:spcPts val="600"/>
              </a:spcAft>
              <a:buClrTx/>
              <a:buSzTx/>
              <a:buFont typeface="Arial" charset="0"/>
              <a:buChar char="•"/>
              <a:tabLst/>
              <a:defRPr/>
            </a:pPr>
            <a:r>
              <a:rPr lang="ko-kr" b="1" dirty="0">
                <a:latin typeface="+mn-lt"/>
              </a:rPr>
              <a:t>SID</a:t>
            </a:r>
          </a:p>
          <a:p>
            <a:pPr marL="171450" indent="-171450" rtl="0">
              <a:spcAft>
                <a:spcPts val="600"/>
              </a:spcAft>
              <a:buFont typeface="Arial" charset="0"/>
              <a:buChar char="•"/>
            </a:pPr>
            <a:r>
              <a:rPr lang="ko-kr" sz="1200" b="1" i="0" kern="1200" dirty="0">
                <a:solidFill>
                  <a:schemeClr val="tx1"/>
                </a:solidFill>
                <a:effectLst/>
                <a:latin typeface="+mn-lt"/>
                <a:ea typeface="+mn-ea"/>
                <a:cs typeface="+mn-cs"/>
              </a:rPr>
              <a:t>Effect</a:t>
            </a:r>
            <a:r>
              <a:rPr lang="ko-kr" sz="1200" b="0" i="0" kern="1200" dirty="0">
                <a:solidFill>
                  <a:schemeClr val="tx1"/>
                </a:solidFill>
                <a:effectLst/>
                <a:latin typeface="+mn-lt"/>
                <a:ea typeface="+mn-ea"/>
                <a:cs typeface="+mn-cs"/>
              </a:rPr>
              <a:t>: 사용자가 액세스를 요청할 때 나타나는 결과(허용 또는 거부)를 정의합니다. 기본적으로 사용자는 리소스에 대한 액세스가 거부되어 있으므로, 사용자가 리소스에 액세스하는 것을 허용한다고 지정하는 것이 일반적입니다.</a:t>
            </a:r>
          </a:p>
          <a:p>
            <a:pPr marL="171450" marR="0" indent="-171450" algn="l" defTabSz="457200" rtl="0" eaLnBrk="1" fontAlgn="auto" latinLnBrk="0" hangingPunct="1">
              <a:lnSpc>
                <a:spcPct val="100000"/>
              </a:lnSpc>
              <a:spcBef>
                <a:spcPts val="0"/>
              </a:spcBef>
              <a:spcAft>
                <a:spcPts val="600"/>
              </a:spcAft>
              <a:buClrTx/>
              <a:buSzTx/>
              <a:buFont typeface="Arial" charset="0"/>
              <a:buChar char="•"/>
              <a:tabLst/>
              <a:defRPr/>
            </a:pPr>
            <a:r>
              <a:rPr lang="ko-kr" b="1" dirty="0">
                <a:latin typeface="+mn-lt"/>
              </a:rPr>
              <a:t>Principal</a:t>
            </a:r>
          </a:p>
          <a:p>
            <a:pPr marL="171450" marR="0" indent="-171450" algn="l" defTabSz="457200" rtl="0" eaLnBrk="1" fontAlgn="auto" latinLnBrk="0" hangingPunct="1">
              <a:lnSpc>
                <a:spcPct val="100000"/>
              </a:lnSpc>
              <a:spcBef>
                <a:spcPts val="0"/>
              </a:spcBef>
              <a:spcAft>
                <a:spcPts val="600"/>
              </a:spcAft>
              <a:buClrTx/>
              <a:buSzTx/>
              <a:buFont typeface="Arial" charset="0"/>
              <a:buChar char="•"/>
              <a:tabLst/>
              <a:defRPr/>
            </a:pPr>
            <a:r>
              <a:rPr lang="ko-kr" b="1" dirty="0">
                <a:latin typeface="+mn-lt"/>
              </a:rPr>
              <a:t>NotPrincipal</a:t>
            </a:r>
          </a:p>
          <a:p>
            <a:pPr marL="171450" indent="-171450" rtl="0">
              <a:spcAft>
                <a:spcPts val="600"/>
              </a:spcAft>
              <a:buFont typeface="Arial" charset="0"/>
              <a:buChar char="•"/>
            </a:pPr>
            <a:r>
              <a:rPr lang="ko-kr" sz="1200" b="1" i="0" kern="1200" dirty="0">
                <a:solidFill>
                  <a:srgbClr val="000000"/>
                </a:solidFill>
                <a:effectLst/>
                <a:latin typeface="+mn-lt"/>
                <a:ea typeface="+mn-ea"/>
                <a:cs typeface="+mn-cs"/>
              </a:rPr>
              <a:t>Actions</a:t>
            </a:r>
            <a:r>
              <a:rPr lang="ko-kr" sz="1200" b="0" i="0" kern="1200" dirty="0">
                <a:solidFill>
                  <a:schemeClr val="tx1"/>
                </a:solidFill>
                <a:effectLst/>
                <a:latin typeface="+mn-lt"/>
                <a:ea typeface="+mn-ea"/>
                <a:cs typeface="+mn-cs"/>
              </a:rPr>
              <a:t>: 허용하려는 작업을 정의합니다. 각 AWS 서비스에는 자체 작업 세트가 있습니다. 명시적으로 허용하지 않은 작업은 모두 거부됩니다.</a:t>
            </a:r>
          </a:p>
          <a:p>
            <a:pPr marL="171450" marR="0" indent="-171450" algn="l" defTabSz="457200" rtl="0" eaLnBrk="1" fontAlgn="auto" latinLnBrk="0" hangingPunct="1">
              <a:lnSpc>
                <a:spcPct val="100000"/>
              </a:lnSpc>
              <a:spcBef>
                <a:spcPts val="0"/>
              </a:spcBef>
              <a:spcAft>
                <a:spcPts val="600"/>
              </a:spcAft>
              <a:buClrTx/>
              <a:buSzTx/>
              <a:buFont typeface="Arial" charset="0"/>
              <a:buChar char="•"/>
              <a:tabLst/>
              <a:defRPr/>
            </a:pPr>
            <a:r>
              <a:rPr lang="ko-kr" b="1" dirty="0">
                <a:latin typeface="+mn-lt"/>
              </a:rPr>
              <a:t>NotAction</a:t>
            </a:r>
          </a:p>
          <a:p>
            <a:pPr marL="171450" indent="-171450" rtl="0">
              <a:spcAft>
                <a:spcPts val="600"/>
              </a:spcAft>
              <a:buFont typeface="Arial" charset="0"/>
              <a:buChar char="•"/>
            </a:pPr>
            <a:r>
              <a:rPr lang="ko-kr" sz="1200" b="1" i="0" kern="1200" dirty="0">
                <a:solidFill>
                  <a:schemeClr val="tx1"/>
                </a:solidFill>
                <a:effectLst/>
                <a:latin typeface="+mn-lt"/>
                <a:ea typeface="+mn-ea"/>
                <a:cs typeface="+mn-cs"/>
              </a:rPr>
              <a:t>Resources</a:t>
            </a:r>
            <a:r>
              <a:rPr lang="ko-kr" sz="1200" b="0" i="0" kern="1200" dirty="0">
                <a:solidFill>
                  <a:schemeClr val="tx1"/>
                </a:solidFill>
                <a:effectLst/>
                <a:latin typeface="+mn-lt"/>
                <a:ea typeface="+mn-ea"/>
                <a:cs typeface="+mn-cs"/>
              </a:rPr>
              <a:t>: 작업을 허용하는 리소스를 정의합니다. 사용자는 관련 권한이 명시적으로 부여되지 않은 어떠한 리소스에도 액세스할 수 없습니다.</a:t>
            </a:r>
          </a:p>
          <a:p>
            <a:pPr marL="171450" marR="0" indent="-171450" algn="l" defTabSz="457200" rtl="0" eaLnBrk="1" fontAlgn="auto" latinLnBrk="0" hangingPunct="1">
              <a:lnSpc>
                <a:spcPct val="100000"/>
              </a:lnSpc>
              <a:spcBef>
                <a:spcPts val="0"/>
              </a:spcBef>
              <a:spcAft>
                <a:spcPts val="600"/>
              </a:spcAft>
              <a:buClrTx/>
              <a:buSzTx/>
              <a:buFont typeface="Arial" charset="0"/>
              <a:buChar char="•"/>
              <a:tabLst/>
              <a:defRPr/>
            </a:pPr>
            <a:r>
              <a:rPr lang="ko-kr" b="1" dirty="0">
                <a:latin typeface="+mn-lt"/>
              </a:rPr>
              <a:t>NotResource</a:t>
            </a:r>
          </a:p>
          <a:p>
            <a:pPr marL="171450" marR="0" indent="-171450" algn="l" defTabSz="457200" rtl="0" eaLnBrk="1" fontAlgn="auto" latinLnBrk="0" hangingPunct="1">
              <a:lnSpc>
                <a:spcPct val="100000"/>
              </a:lnSpc>
              <a:spcBef>
                <a:spcPts val="0"/>
              </a:spcBef>
              <a:spcAft>
                <a:spcPts val="600"/>
              </a:spcAft>
              <a:buClrTx/>
              <a:buSzTx/>
              <a:buFont typeface="Arial" charset="0"/>
              <a:buChar char="•"/>
              <a:tabLst/>
              <a:defRPr/>
            </a:pPr>
            <a:r>
              <a:rPr lang="ko-kr" b="1" dirty="0">
                <a:latin typeface="+mn-lt"/>
              </a:rPr>
              <a:t>조건</a:t>
            </a:r>
          </a:p>
          <a:p>
            <a:pPr marL="171450" marR="0" indent="-171450" algn="l" defTabSz="457200" rtl="0" eaLnBrk="1" fontAlgn="auto" latinLnBrk="0" hangingPunct="1">
              <a:lnSpc>
                <a:spcPct val="100000"/>
              </a:lnSpc>
              <a:spcBef>
                <a:spcPts val="0"/>
              </a:spcBef>
              <a:spcAft>
                <a:spcPts val="600"/>
              </a:spcAft>
              <a:buClrTx/>
              <a:buSzTx/>
              <a:buFont typeface="Arial" charset="0"/>
              <a:buChar char="•"/>
              <a:tabLst/>
              <a:defRPr/>
            </a:pPr>
            <a:r>
              <a:rPr lang="ko-kr" b="1" dirty="0">
                <a:latin typeface="+mn-lt"/>
              </a:rPr>
              <a:t>지원 </a:t>
            </a:r>
            <a:r>
              <a:rPr lang="ko-kr" b="1" dirty="0">
                <a:solidFill>
                  <a:srgbClr val="000000"/>
                </a:solidFill>
              </a:rPr>
              <a:t>데이터 형식</a:t>
            </a:r>
            <a:endParaRPr lang="en-US" b="1" dirty="0">
              <a:solidFill>
                <a:srgbClr val="000000"/>
              </a:solidFill>
              <a:latin typeface="Calibri" panose="020F0502020204030204" pitchFamily="34" charset="0"/>
            </a:endParaRPr>
          </a:p>
          <a:p>
            <a:pPr rtl="0">
              <a:spcAft>
                <a:spcPts val="600"/>
              </a:spcAft>
            </a:pPr>
            <a:r>
              <a:rPr lang="ko-kr" sz="1200" b="1" i="0" kern="1200" dirty="0">
                <a:solidFill>
                  <a:schemeClr val="tx1"/>
                </a:solidFill>
                <a:effectLst/>
                <a:latin typeface="+mn-lt"/>
                <a:ea typeface="+mn-ea"/>
                <a:cs typeface="+mn-cs"/>
              </a:rPr>
              <a:t>AWS 정책 생성기</a:t>
            </a:r>
            <a:r>
              <a:rPr lang="ko-kr" sz="1200" b="0" i="0" kern="1200" dirty="0">
                <a:solidFill>
                  <a:schemeClr val="tx1"/>
                </a:solidFill>
                <a:effectLst/>
                <a:latin typeface="+mn-lt"/>
                <a:ea typeface="+mn-ea"/>
                <a:cs typeface="+mn-cs"/>
              </a:rPr>
              <a:t>: AWS 정책 생성기를 사용하여 간편하게 정책을 생성할 수 있습니다. </a:t>
            </a:r>
          </a:p>
          <a:p>
            <a:pPr rtl="0">
              <a:spcAft>
                <a:spcPts val="600"/>
              </a:spcAft>
            </a:pPr>
            <a:r>
              <a:rPr lang="ko-kr" sz="1200" b="1" i="0" kern="1200" dirty="0">
                <a:solidFill>
                  <a:schemeClr val="tx1"/>
                </a:solidFill>
                <a:effectLst/>
                <a:latin typeface="+mn-lt"/>
                <a:ea typeface="+mn-ea"/>
                <a:cs typeface="+mn-cs"/>
              </a:rPr>
              <a:t>AWS 정책 검사기</a:t>
            </a:r>
            <a:r>
              <a:rPr lang="ko-kr" sz="1200" b="0" i="0" kern="1200" dirty="0">
                <a:solidFill>
                  <a:schemeClr val="tx1"/>
                </a:solidFill>
                <a:effectLst/>
                <a:latin typeface="+mn-lt"/>
                <a:ea typeface="+mn-ea"/>
                <a:cs typeface="+mn-cs"/>
              </a:rPr>
              <a:t>: 정책 검사기는 IAM 정책 문법을 준수하는지 확인하기 위해 기존 IAM 액세스 제어 정책을 자동으로 검사합니다.</a:t>
            </a:r>
          </a:p>
          <a:p>
            <a:pPr rtl="0">
              <a:spcAft>
                <a:spcPts val="600"/>
              </a:spcAft>
            </a:pPr>
            <a:r>
              <a:rPr lang="ko-kr" sz="1200" b="1" i="0" kern="1200" dirty="0">
                <a:solidFill>
                  <a:schemeClr val="tx1"/>
                </a:solidFill>
                <a:effectLst/>
                <a:latin typeface="+mn-lt"/>
                <a:ea typeface="+mn-ea"/>
                <a:cs typeface="+mn-cs"/>
              </a:rPr>
              <a:t>AWS</a:t>
            </a:r>
            <a:r>
              <a:rPr lang="ko-kr" sz="1200" b="1" i="0" kern="1200" dirty="0">
                <a:solidFill>
                  <a:srgbClr val="000000"/>
                </a:solidFill>
                <a:effectLst/>
                <a:latin typeface="+mn-lt"/>
                <a:ea typeface="+mn-ea"/>
                <a:cs typeface="+mn-cs"/>
              </a:rPr>
              <a:t> 정책 시뮬레이터: </a:t>
            </a:r>
            <a:r>
              <a:rPr lang="ko-kr" sz="1200" i="0" kern="1200" dirty="0">
                <a:solidFill>
                  <a:srgbClr val="000000"/>
                </a:solidFill>
                <a:effectLst/>
                <a:latin typeface="+mn-lt"/>
                <a:ea typeface="+mn-ea"/>
                <a:cs typeface="+mn-cs"/>
              </a:rPr>
              <a:t>시뮬레이터는 사용자가 선택한 정책을 평가하고, 지정한 각 작업에 대한 효과적인 권한을 결정합니다.</a:t>
            </a:r>
            <a:r>
              <a:rPr lang="ko-kr" sz="1200" i="0" kern="1200" dirty="0">
                <a:solidFill>
                  <a:schemeClr val="tx1"/>
                </a:solidFill>
                <a:effectLst/>
                <a:latin typeface="+mn-lt"/>
                <a:ea typeface="+mn-ea"/>
                <a:cs typeface="+mn-cs"/>
              </a:rPr>
              <a:t> </a:t>
            </a:r>
            <a:r>
              <a:rPr lang="ko-kr" sz="1200" b="0" i="0" kern="1200" dirty="0">
                <a:solidFill>
                  <a:schemeClr val="tx1"/>
                </a:solidFill>
                <a:effectLst/>
                <a:latin typeface="+mn-lt"/>
                <a:ea typeface="+mn-ea"/>
                <a:cs typeface="+mn-cs"/>
              </a:rPr>
              <a:t>이 시뮬레이터는 AWS 서비스에 대한 실제 요청에 사용되는 것과 동일한 정책 평가 엔진을 사용합니다.  </a:t>
            </a:r>
          </a:p>
          <a:p>
            <a:pPr rtl="0">
              <a:spcAft>
                <a:spcPts val="600"/>
              </a:spcAft>
            </a:pPr>
            <a:r>
              <a:rPr lang="ko-kr" sz="1200" b="1" i="0" kern="1200" dirty="0">
                <a:solidFill>
                  <a:schemeClr val="tx1"/>
                </a:solidFill>
                <a:effectLst/>
                <a:latin typeface="+mn-lt"/>
                <a:ea typeface="+mn-ea"/>
                <a:cs typeface="+mn-cs"/>
              </a:rPr>
              <a:t>관리형 정책</a:t>
            </a:r>
            <a:r>
              <a:rPr lang="ko-kr" sz="1200" b="0" i="0" kern="1200" dirty="0">
                <a:solidFill>
                  <a:schemeClr val="tx1"/>
                </a:solidFill>
                <a:effectLst/>
                <a:latin typeface="+mn-lt"/>
                <a:ea typeface="+mn-ea"/>
                <a:cs typeface="+mn-cs"/>
              </a:rPr>
              <a:t>: AWS 계정의 여러 사용자, 그룹 및 역할에 연결할 수 있는 독립형 정책입니다. 관리형 정책은 리소스가 아니라 자격 증명(사용자, 그룹 및 역할)에만 적용됩니다. 두 가지 유형의 관리형 정책을 사용할 수 있습니다.</a:t>
            </a:r>
          </a:p>
          <a:p>
            <a:pPr marL="171450" indent="-171450" rtl="0">
              <a:spcAft>
                <a:spcPts val="600"/>
              </a:spcAft>
              <a:buFont typeface="Arial" panose="020B0604020202020204" pitchFamily="34" charset="0"/>
              <a:buChar char="•"/>
            </a:pPr>
            <a:r>
              <a:rPr lang="ko-kr" sz="1200" b="1" i="0" kern="1200" dirty="0">
                <a:solidFill>
                  <a:srgbClr val="000000"/>
                </a:solidFill>
                <a:effectLst/>
                <a:latin typeface="+mn-lt"/>
                <a:ea typeface="+mn-ea"/>
                <a:cs typeface="+mn-cs"/>
              </a:rPr>
              <a:t>AWS 관리형 정책</a:t>
            </a:r>
            <a:r>
              <a:rPr lang="ko-kr" sz="1200" b="0" i="0" kern="1200" dirty="0">
                <a:solidFill>
                  <a:schemeClr val="tx1"/>
                </a:solidFill>
                <a:effectLst/>
                <a:latin typeface="+mn-lt"/>
                <a:ea typeface="+mn-ea"/>
                <a:cs typeface="+mn-cs"/>
              </a:rPr>
              <a:t>: AWS에서 생성하고 관리하는 관리형 정책. 정책 사용이 처음이라면, AWS 관리형 정책을 사용하여 시작하는 것이 좋습니다.</a:t>
            </a:r>
          </a:p>
          <a:p>
            <a:pPr marL="171450" indent="-171450" rtl="0">
              <a:spcAft>
                <a:spcPts val="600"/>
              </a:spcAft>
              <a:buFont typeface="Arial" panose="020B0604020202020204" pitchFamily="34" charset="0"/>
              <a:buChar char="•"/>
            </a:pPr>
            <a:r>
              <a:rPr lang="ko-kr" sz="1200" b="1" i="0" kern="1200" dirty="0">
                <a:solidFill>
                  <a:srgbClr val="000000"/>
                </a:solidFill>
                <a:effectLst/>
                <a:latin typeface="+mn-lt"/>
                <a:ea typeface="+mn-ea"/>
                <a:cs typeface="+mn-cs"/>
              </a:rPr>
              <a:t>고객 관리형 정책</a:t>
            </a:r>
            <a:r>
              <a:rPr lang="ko-kr" sz="1200" b="0" i="0" kern="1200" dirty="0">
                <a:solidFill>
                  <a:schemeClr val="tx1"/>
                </a:solidFill>
                <a:effectLst/>
                <a:latin typeface="+mn-lt"/>
                <a:ea typeface="+mn-ea"/>
                <a:cs typeface="+mn-cs"/>
              </a:rPr>
              <a:t>: 고객이 AWS 계정에서 생성하고 관리하는 관리형 정책. 고객 관리형 정책을 사용하면, AWS 관리형 정책을 사용할 때보다 좀 더 정밀하게 정책을 제어할 수 있습니다.</a:t>
            </a:r>
          </a:p>
          <a:p>
            <a:pPr marL="0" indent="0" rtl="0">
              <a:spcAft>
                <a:spcPts val="600"/>
              </a:spcAft>
              <a:buFont typeface="Arial" panose="020B0604020202020204" pitchFamily="34" charset="0"/>
              <a:buNone/>
            </a:pPr>
            <a:r>
              <a:rPr lang="ko-kr" sz="1200" b="1" i="0" kern="1200" dirty="0">
                <a:solidFill>
                  <a:schemeClr val="tx1"/>
                </a:solidFill>
                <a:effectLst/>
                <a:latin typeface="+mn-lt"/>
                <a:ea typeface="+mn-ea"/>
                <a:cs typeface="+mn-cs"/>
              </a:rPr>
              <a:t>인라인 정책</a:t>
            </a:r>
            <a:r>
              <a:rPr lang="ko-kr" sz="1200" b="0" i="0" kern="1200" dirty="0">
                <a:solidFill>
                  <a:schemeClr val="tx1"/>
                </a:solidFill>
                <a:effectLst/>
                <a:latin typeface="+mn-lt"/>
                <a:ea typeface="+mn-ea"/>
                <a:cs typeface="+mn-cs"/>
              </a:rPr>
              <a:t>: 사용자가 생성하고 관리하며, 단일 사용자, 그룹 또는 역할에 직접 포함되는 정책입니다. </a:t>
            </a:r>
          </a:p>
          <a:p>
            <a:pPr rtl="0">
              <a:spcAft>
                <a:spcPts val="600"/>
              </a:spcAft>
            </a:pPr>
            <a:r>
              <a:rPr lang="ko-kr" b="0" dirty="0">
                <a:latin typeface="+mn-lt"/>
              </a:rPr>
              <a:t>자세한 내용은 다음을 참조하십시오.</a:t>
            </a:r>
          </a:p>
          <a:p>
            <a:pPr marL="171450" indent="-171450" rtl="0">
              <a:spcAft>
                <a:spcPts val="600"/>
              </a:spcAft>
              <a:buFont typeface="Arial" panose="020B0604020202020204" pitchFamily="34" charset="0"/>
              <a:buChar char="•"/>
            </a:pPr>
            <a:r>
              <a:rPr lang="ko-kr" dirty="0">
                <a:latin typeface="+mn-lt"/>
                <a:hlinkClick r:id="rId3"/>
              </a:rPr>
              <a:t>AWS 정책 생성기 - http://awspolicygen.s3.amazonaws.com/policygen.html</a:t>
            </a:r>
            <a:r>
              <a:rPr lang="ko-kr" dirty="0">
                <a:latin typeface="+mn-lt"/>
              </a:rPr>
              <a:t> </a:t>
            </a:r>
            <a:endParaRPr lang="en-US" b="0" dirty="0">
              <a:latin typeface="+mn-lt"/>
            </a:endParaRPr>
          </a:p>
          <a:p>
            <a:pPr marL="171450" indent="-171450" rtl="0">
              <a:spcAft>
                <a:spcPts val="600"/>
              </a:spcAft>
              <a:buFont typeface="Arial" panose="020B0604020202020204" pitchFamily="34" charset="0"/>
              <a:buChar char="•"/>
            </a:pPr>
            <a:r>
              <a:rPr lang="ko-kr" dirty="0">
                <a:solidFill>
                  <a:srgbClr val="000000"/>
                </a:solidFill>
                <a:latin typeface="+mn-lt"/>
                <a:hlinkClick r:id="rId4"/>
              </a:rPr>
              <a:t>정책 시뮬레이터에 액세스 - https://policysim.aws.amazon.com/home/index.jsp</a:t>
            </a:r>
            <a:r>
              <a:rPr lang="ko-kr" dirty="0">
                <a:latin typeface="+mn-lt"/>
              </a:rPr>
              <a:t> </a:t>
            </a:r>
            <a:endParaRPr lang="en-US" b="0" dirty="0">
              <a:latin typeface="+mn-lt"/>
            </a:endParaRP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ko-kr" dirty="0">
                <a:latin typeface="+mn-lt"/>
                <a:hlinkClick r:id="rId5"/>
              </a:rPr>
              <a:t>IAM 정책 개요 - http://docs.aws.amazon.com/IAM/latest/UserGuide/access_policies.html</a:t>
            </a:r>
            <a:r>
              <a:rPr lang="ko-kr" dirty="0">
                <a:latin typeface="+mn-lt"/>
              </a:rPr>
              <a:t> </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ko-kr" dirty="0">
                <a:latin typeface="+mn-lt"/>
                <a:hlinkClick r:id="rId6"/>
              </a:rPr>
              <a:t>IAM 정책 요소 참조 - http://docs.aws.amazon.com/IAM/latest/UserGuide/reference_policies_elements.html</a:t>
            </a:r>
            <a:r>
              <a:rPr lang="ko-kr" dirty="0">
                <a:latin typeface="+mn-lt"/>
              </a:rPr>
              <a:t> </a:t>
            </a:r>
          </a:p>
        </p:txBody>
      </p:sp>
    </p:spTree>
    <p:extLst>
      <p:ext uri="{BB962C8B-B14F-4D97-AF65-F5344CB8AC3E}">
        <p14:creationId xmlns:p14="http://schemas.microsoft.com/office/powerpoint/2010/main" val="26549031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sz="1200" b="0" i="0" kern="1200">
                <a:solidFill>
                  <a:schemeClr val="tx1"/>
                </a:solidFill>
                <a:effectLst/>
                <a:latin typeface="+mn-lt"/>
                <a:ea typeface="+mn-ea"/>
                <a:cs typeface="+mn-cs"/>
              </a:rPr>
              <a:t>IAM 정책은 IAM 사용자와 그룹에 지정됩니다. 이러한 사용자는 IAM 정책에 정의된 권한의 제한을 받습니다.</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699323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IAM 정책은 IAM 역할에 지정될 수도 있습니다.</a:t>
            </a:r>
          </a:p>
          <a:p>
            <a:pPr rtl="0">
              <a:spcAft>
                <a:spcPts val="600"/>
              </a:spcAft>
            </a:pPr>
            <a:endParaRPr lang="en-US" baseline="0" dirty="0"/>
          </a:p>
          <a:p>
            <a:pPr rtl="0">
              <a:spcAft>
                <a:spcPts val="600"/>
              </a:spcAft>
            </a:pPr>
            <a:r>
              <a:rPr lang="ko-kr"/>
              <a:t>자세한 내용은 다음을 참조하십시오: </a:t>
            </a:r>
            <a:r>
              <a:rPr lang="ko-kr">
                <a:hlinkClick r:id="rId3"/>
              </a:rPr>
              <a:t>http://docs.aws.amazon.com/IAM/latest/UserGuide/id_roles.html</a:t>
            </a:r>
            <a:r>
              <a:rPr lang="ko-kr"/>
              <a:t> </a:t>
            </a:r>
          </a:p>
        </p:txBody>
      </p:sp>
    </p:spTree>
    <p:extLst>
      <p:ext uri="{BB962C8B-B14F-4D97-AF65-F5344CB8AC3E}">
        <p14:creationId xmlns:p14="http://schemas.microsoft.com/office/powerpoint/2010/main" val="40268848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dirty="0"/>
              <a:t>IAM 정책은 IAM 역할에 지정될 수도 있습니다.</a:t>
            </a:r>
          </a:p>
          <a:p>
            <a:pPr rtl="0">
              <a:spcAft>
                <a:spcPts val="600"/>
              </a:spcAft>
            </a:pPr>
            <a:r>
              <a:rPr lang="ko-kr" dirty="0"/>
              <a:t>IAM 역할은 자격 증명이 AWS에서 무엇을 할 수 있고 무엇을 할 수 없는지 결정하는 권한 정책이 있는 AWS 자격 증명이라는 점에서 사용자와 비슷합니다. 역할은 이와 연결된 자격 증명(암호 또는 액세스 키)이 전혀 없습니다. </a:t>
            </a:r>
            <a:r>
              <a:rPr lang="ko-KR" altLang="en-US" dirty="0"/>
              <a:t>대신</a:t>
            </a:r>
            <a:r>
              <a:rPr lang="en-US" altLang="ko-KR" dirty="0"/>
              <a:t>, </a:t>
            </a:r>
            <a:r>
              <a:rPr lang="ko-KR" altLang="en-US" dirty="0"/>
              <a:t>사용자가 역할을 맡게 되면</a:t>
            </a:r>
            <a:r>
              <a:rPr lang="en-US" altLang="ko-KR" dirty="0"/>
              <a:t>, </a:t>
            </a:r>
            <a:r>
              <a:rPr lang="ko-KR" altLang="en-US" dirty="0"/>
              <a:t>액세스 키가 동적으로 생성되어 사용자에게 제공됩니다</a:t>
            </a:r>
            <a:r>
              <a:rPr lang="en-US" altLang="ko-KR" dirty="0"/>
              <a:t>.</a:t>
            </a:r>
            <a:endParaRPr lang="en-US" baseline="0" dirty="0"/>
          </a:p>
          <a:p>
            <a:pPr rtl="0">
              <a:spcAft>
                <a:spcPts val="600"/>
              </a:spcAft>
            </a:pPr>
            <a:r>
              <a:rPr lang="ko-kr" dirty="0"/>
              <a:t>자세한 내용은 다음을 참조하십시오: </a:t>
            </a:r>
            <a:r>
              <a:rPr lang="ko-kr" dirty="0">
                <a:hlinkClick r:id="rId3"/>
              </a:rPr>
              <a:t>http://docs.aws.amazon.com/IAM/latest/UserGuide/id_roles.html</a:t>
            </a:r>
            <a:r>
              <a:rPr lang="ko-kr" dirty="0"/>
              <a:t> </a:t>
            </a:r>
          </a:p>
        </p:txBody>
      </p:sp>
    </p:spTree>
    <p:extLst>
      <p:ext uri="{BB962C8B-B14F-4D97-AF65-F5344CB8AC3E}">
        <p14:creationId xmlns:p14="http://schemas.microsoft.com/office/powerpoint/2010/main" val="10190787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sz="1200" b="0" i="0" kern="1200" dirty="0">
                <a:solidFill>
                  <a:schemeClr val="tx1"/>
                </a:solidFill>
                <a:effectLst/>
                <a:latin typeface="+mn-lt"/>
                <a:ea typeface="+mn-ea"/>
                <a:cs typeface="+mn-cs"/>
              </a:rPr>
              <a:t>보통은 AWS 리소스에 대한 액세스 권한이 없는 사용자, 애플리케이션 또는 서비스에 역할을 사용해 액세스 권한을 위임할 수 있습니다. </a:t>
            </a:r>
            <a:endParaRPr lang="en-US" baseline="0" dirty="0">
              <a:latin typeface="+mn-lt"/>
            </a:endParaRPr>
          </a:p>
        </p:txBody>
      </p:sp>
    </p:spTree>
    <p:extLst>
      <p:ext uri="{BB962C8B-B14F-4D97-AF65-F5344CB8AC3E}">
        <p14:creationId xmlns:p14="http://schemas.microsoft.com/office/powerpoint/2010/main" val="12060990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dirty="0">
                <a:latin typeface="+mn-lt"/>
              </a:rPr>
              <a:t>위의 예에서 Python으로 작성되고 Amazon EC2 인스턴스에 호스팅된 사용자 정의 애플리케이션은 Amazon S3 버킷에 저장된 객체와 상호 작용해야 합니다. 애플리케이션은 다양한 방법으로 AWS 리소스에 액세스할 수 있습니다. </a:t>
            </a:r>
            <a:r>
              <a:rPr lang="ko-KR" altLang="en-US" dirty="0">
                <a:latin typeface="+mn-lt"/>
              </a:rPr>
              <a:t>그중 하나는 </a:t>
            </a:r>
            <a:r>
              <a:rPr lang="en-US" altLang="ko-KR" dirty="0">
                <a:latin typeface="+mn-lt"/>
              </a:rPr>
              <a:t>AWS </a:t>
            </a:r>
            <a:r>
              <a:rPr lang="ko-KR" altLang="en-US" dirty="0">
                <a:latin typeface="+mn-lt"/>
              </a:rPr>
              <a:t>액세스 키 </a:t>
            </a:r>
            <a:r>
              <a:rPr lang="en-US" altLang="ko-KR" dirty="0">
                <a:latin typeface="+mn-lt"/>
              </a:rPr>
              <a:t>ID</a:t>
            </a:r>
            <a:r>
              <a:rPr lang="ko-KR" altLang="en-US" dirty="0">
                <a:latin typeface="+mn-lt"/>
              </a:rPr>
              <a:t>와 보안 액세스 키를 애플리케이션 코드 또는 애플리케이션에서 지원하는 구성 파일에 포함하는 것입니다</a:t>
            </a:r>
            <a:r>
              <a:rPr lang="en-US" altLang="ko-KR" dirty="0">
                <a:latin typeface="+mn-lt"/>
              </a:rPr>
              <a:t>.</a:t>
            </a:r>
            <a:r>
              <a:rPr lang="ko-kr" dirty="0">
                <a:latin typeface="+mn-lt"/>
              </a:rPr>
              <a:t> 하지만 이렇게 하면 사용자 자격 증명이 손상될 수 있습니다. 사용자 자격 증명을 변경하거나 교체할 때마다 코드 업데이트가 필요하게 됩니다. 이러한 접근 방식은 많은 경우에 안전하지도 실현 가능하지도 않습니다. 안전한 다른 옵션은 IAM 역할을 사용하여 인스턴스 프로필의 일부로 임시 보안 자격 증명을 전달하는 것입니다.</a:t>
            </a:r>
          </a:p>
          <a:p>
            <a:pPr marL="0" marR="0" indent="0" algn="l" defTabSz="457200" rtl="0" eaLnBrk="1" fontAlgn="auto" latinLnBrk="0" hangingPunct="1">
              <a:lnSpc>
                <a:spcPct val="100000"/>
              </a:lnSpc>
              <a:spcBef>
                <a:spcPts val="0"/>
              </a:spcBef>
              <a:spcAft>
                <a:spcPts val="600"/>
              </a:spcAft>
              <a:buClrTx/>
              <a:buSzTx/>
              <a:buFontTx/>
              <a:buNone/>
              <a:tabLst/>
              <a:defRPr/>
            </a:pPr>
            <a:r>
              <a:rPr lang="ko-kr" sz="1200" b="0" i="0" kern="1200" dirty="0">
                <a:solidFill>
                  <a:schemeClr val="tx1"/>
                </a:solidFill>
                <a:effectLst/>
                <a:latin typeface="+mn-lt"/>
                <a:ea typeface="+mn-ea"/>
                <a:cs typeface="+mn-cs"/>
              </a:rPr>
              <a:t>자세한 내용은 다음을 참조하십시오.</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ko-kr" dirty="0">
                <a:latin typeface="+mn-lt"/>
                <a:hlinkClick r:id="rId3"/>
              </a:rPr>
              <a:t>인스턴스 프로필 사용 – http://docs.aws.amazon.com/IAM/latest/UserGuide/id_roles_use_switch-role-ec2_instance-profiles.html</a:t>
            </a:r>
            <a:r>
              <a:rPr lang="ko-kr" dirty="0">
                <a:latin typeface="+mn-lt"/>
              </a:rPr>
              <a:t> </a:t>
            </a:r>
            <a:endParaRPr lang="en-US" b="0" dirty="0">
              <a:latin typeface="+mn-lt"/>
            </a:endParaRP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ko-kr" dirty="0">
                <a:latin typeface="+mn-lt"/>
                <a:hlinkClick r:id="rId4"/>
              </a:rPr>
              <a:t>Amazon EC2에 대한 IAM 역할 – http://docs.aws.amazon.com/AWSEC2/latest/UserGuide/iam-roles-for-amazon-ec2.html</a:t>
            </a:r>
            <a:r>
              <a:rPr lang="ko-kr" dirty="0">
                <a:latin typeface="+mn-lt"/>
              </a:rPr>
              <a:t> </a:t>
            </a:r>
          </a:p>
        </p:txBody>
      </p:sp>
    </p:spTree>
    <p:extLst>
      <p:ext uri="{BB962C8B-B14F-4D97-AF65-F5344CB8AC3E}">
        <p14:creationId xmlns:p14="http://schemas.microsoft.com/office/powerpoint/2010/main" val="2372285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이 슬라이드는 AWS 기초 서비스가 어떻게 분류되는지 보여줍니다.</a:t>
            </a:r>
          </a:p>
        </p:txBody>
      </p:sp>
    </p:spTree>
    <p:extLst>
      <p:ext uri="{BB962C8B-B14F-4D97-AF65-F5344CB8AC3E}">
        <p14:creationId xmlns:p14="http://schemas.microsoft.com/office/powerpoint/2010/main" val="37029042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3108" y="4433961"/>
            <a:ext cx="5852159" cy="4681903"/>
          </a:xfrm>
        </p:spPr>
        <p:txBody>
          <a:bodyPr rtlCol="0"/>
          <a:lstStyle/>
          <a:p>
            <a:pPr rtl="0">
              <a:spcAft>
                <a:spcPts val="600"/>
              </a:spcAft>
            </a:pPr>
            <a:r>
              <a:rPr lang="ko-kr" dirty="0"/>
              <a:t>인스턴스 프로필은 인스턴스가 시작될 때 역할 정보를 EC2 인스턴스에 전달하는 데 사용할 수 있는 IAM 역할용 컨테이너입니다.</a:t>
            </a:r>
            <a:endParaRPr lang="en-US" dirty="0"/>
          </a:p>
          <a:p>
            <a:pPr marL="0" marR="0" indent="0" algn="l" defTabSz="457200" rtl="0" eaLnBrk="1" fontAlgn="auto" latinLnBrk="0" hangingPunct="1">
              <a:lnSpc>
                <a:spcPct val="100000"/>
              </a:lnSpc>
              <a:spcBef>
                <a:spcPts val="0"/>
              </a:spcBef>
              <a:spcAft>
                <a:spcPts val="600"/>
              </a:spcAft>
              <a:buClrTx/>
              <a:buSzTx/>
              <a:buFontTx/>
              <a:buNone/>
              <a:tabLst/>
              <a:defRPr/>
            </a:pPr>
            <a:r>
              <a:rPr lang="ko-kr" dirty="0"/>
              <a:t>이 예에서는 PythonInEC2AccessS3라는 이름의 IAM 역할이 IAM 사용자에 의해 생성되었습니다. 이 역할은 Amazon S3 버킷에 대한 액세스 권한을 부여합니다. </a:t>
            </a:r>
          </a:p>
          <a:p>
            <a:pPr marL="228600" marR="0" indent="-228600" algn="l" defTabSz="457200" rtl="0" eaLnBrk="1" fontAlgn="auto" latinLnBrk="0" hangingPunct="1">
              <a:lnSpc>
                <a:spcPct val="100000"/>
              </a:lnSpc>
              <a:spcBef>
                <a:spcPts val="0"/>
              </a:spcBef>
              <a:spcAft>
                <a:spcPts val="600"/>
              </a:spcAft>
              <a:buClrTx/>
              <a:buSzTx/>
              <a:buFontTx/>
              <a:buAutoNum type="arabicPeriod"/>
              <a:tabLst/>
              <a:defRPr/>
            </a:pPr>
            <a:r>
              <a:rPr lang="ko-kr" dirty="0"/>
              <a:t>애플리케이션 개발자는 Amazon EC2 인스턴스를 생성하면서 PythonInEC2AccessS3 역할을 선택합니다. 인스턴스는 Python 애플리케이션을 호스팅하게 되고, 이 애플리케이션은 Amazon S3 버킷에 액세스해야 합니다. </a:t>
            </a:r>
          </a:p>
          <a:p>
            <a:pPr marL="0" marR="0" indent="0" algn="l" defTabSz="457200" rtl="0" eaLnBrk="1" fontAlgn="auto" latinLnBrk="0" hangingPunct="1">
              <a:lnSpc>
                <a:spcPct val="100000"/>
              </a:lnSpc>
              <a:spcBef>
                <a:spcPts val="0"/>
              </a:spcBef>
              <a:spcAft>
                <a:spcPts val="600"/>
              </a:spcAft>
              <a:buClrTx/>
              <a:buSzTx/>
              <a:buFontTx/>
              <a:buNone/>
              <a:tabLst/>
              <a:defRPr/>
            </a:pPr>
            <a:r>
              <a:rPr lang="ko-kr" b="1" dirty="0">
                <a:solidFill>
                  <a:srgbClr val="000000"/>
                </a:solidFill>
              </a:rPr>
              <a:t>참고</a:t>
            </a:r>
            <a:r>
              <a:rPr lang="ko-kr" dirty="0">
                <a:solidFill>
                  <a:srgbClr val="000000"/>
                </a:solidFill>
              </a:rPr>
              <a:t>: IAM 역할은 생성 도중에만 EC2 인스턴스에 연결될 수 있습니다.</a:t>
            </a:r>
            <a:r>
              <a:rPr lang="ko-kr" dirty="0"/>
              <a:t> 역할에 연결된 정책은 언제든 변경할 수 있습니다. EC2 인스턴스를 시작하는 사용자는 IAM 역할을 EC2 인스턴스에 연결하기 위한 적절한 권한이 필요합니다.</a:t>
            </a:r>
          </a:p>
          <a:p>
            <a:pPr marL="228600" indent="-228600" rtl="0">
              <a:spcAft>
                <a:spcPts val="600"/>
              </a:spcAft>
              <a:buAutoNum type="arabicPeriod" startAt="2"/>
            </a:pPr>
            <a:r>
              <a:rPr lang="ko-kr" dirty="0"/>
              <a:t>Python 애플리케이션이 EC2 인스턴스에 설치됩니다. Python용 AWS SDK(Boto3)도 인스턴스에 설치됩니다. 애플리케이션에서 Amazon S3 버킷에 대한 액세스를 시도합니다. 하지만 인스턴스에서는 AWS 자격 증명이 지원되지 않습니다.</a:t>
            </a:r>
          </a:p>
          <a:p>
            <a:pPr marL="228600" indent="-228600" rtl="0">
              <a:spcAft>
                <a:spcPts val="600"/>
              </a:spcAft>
              <a:buAutoNum type="arabicPeriod" startAt="2"/>
            </a:pPr>
            <a:r>
              <a:rPr lang="ko-kr" dirty="0"/>
              <a:t>Python 애플리케이션이 EC2 메타데이터 서비스를 사용하여 임시 보안 자격 증명에 액세스합니다. </a:t>
            </a:r>
          </a:p>
          <a:p>
            <a:pPr marL="228600" indent="-228600" rtl="0">
              <a:spcAft>
                <a:spcPts val="600"/>
              </a:spcAft>
              <a:buAutoNum type="arabicPeriod" startAt="2"/>
            </a:pPr>
            <a:r>
              <a:rPr lang="ko-kr" dirty="0"/>
              <a:t>애플리케이션이 PythonInEC2AccessS3 역할에 지정된 Amazon S3 버킷과 상호 작용합니다.</a:t>
            </a:r>
            <a:endParaRPr lang="en-US" dirty="0"/>
          </a:p>
          <a:p>
            <a:pPr rtl="0">
              <a:spcAft>
                <a:spcPts val="600"/>
              </a:spcAft>
            </a:pPr>
            <a:r>
              <a:rPr lang="ko-kr" dirty="0"/>
              <a:t>자세한 내용은 다음을 참조하십시오: </a:t>
            </a:r>
            <a:r>
              <a:rPr lang="ko-kr" dirty="0">
                <a:hlinkClick r:id="rId3"/>
              </a:rPr>
              <a:t>http://docs.aws.amazon.com/AWSEC2/latest/UserGuide/iam-roles-for-amazon-ec2.html#instance-metadata-security-credentials</a:t>
            </a:r>
            <a:r>
              <a:rPr lang="ko-kr" dirty="0"/>
              <a:t> </a:t>
            </a:r>
          </a:p>
        </p:txBody>
      </p:sp>
    </p:spTree>
    <p:extLst>
      <p:ext uri="{BB962C8B-B14F-4D97-AF65-F5344CB8AC3E}">
        <p14:creationId xmlns:p14="http://schemas.microsoft.com/office/powerpoint/2010/main" val="41432735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4030979"/>
          </a:xfrm>
        </p:spPr>
        <p:txBody>
          <a:bodyPr rtlCol="0"/>
          <a:lstStyle/>
          <a:p>
            <a:pPr rtl="0">
              <a:spcAft>
                <a:spcPts val="600"/>
              </a:spcAft>
            </a:pPr>
            <a:r>
              <a:rPr lang="ko-kr" b="0" dirty="0">
                <a:latin typeface="+mn-lt"/>
              </a:rPr>
              <a:t>또한, IAM 역할은 사용자에게 연결할 수 있습니다. </a:t>
            </a:r>
            <a:endParaRPr lang="en-US" b="0" dirty="0">
              <a:latin typeface="+mn-lt"/>
            </a:endParaRPr>
          </a:p>
          <a:p>
            <a:pPr rtl="0">
              <a:spcAft>
                <a:spcPts val="600"/>
              </a:spcAft>
            </a:pPr>
            <a:r>
              <a:rPr lang="ko-kr" b="0" dirty="0">
                <a:latin typeface="+mn-lt"/>
              </a:rPr>
              <a:t>위의 예에는 </a:t>
            </a:r>
            <a:r>
              <a:rPr lang="ko-kr" b="0" dirty="0" err="1">
                <a:latin typeface="+mn-lt"/>
              </a:rPr>
              <a:t>A와</a:t>
            </a:r>
            <a:r>
              <a:rPr lang="ko-kr" b="0" dirty="0">
                <a:latin typeface="+mn-lt"/>
              </a:rPr>
              <a:t> </a:t>
            </a:r>
            <a:r>
              <a:rPr lang="ko-kr" b="0" dirty="0" err="1">
                <a:latin typeface="+mn-lt"/>
              </a:rPr>
              <a:t>B라는</a:t>
            </a:r>
            <a:r>
              <a:rPr lang="ko-kr" b="0" dirty="0">
                <a:latin typeface="+mn-lt"/>
              </a:rPr>
              <a:t> 2개의 AWS 계정이 있습니다.</a:t>
            </a:r>
            <a:r>
              <a:rPr lang="ko-kr" b="0" dirty="0">
                <a:solidFill>
                  <a:srgbClr val="000000"/>
                </a:solidFill>
                <a:latin typeface="+mn-lt"/>
              </a:rPr>
              <a:t> IAM User</a:t>
            </a:r>
            <a:r>
              <a:rPr lang="ko-kr" b="0" dirty="0">
                <a:latin typeface="+mn-lt"/>
              </a:rPr>
              <a:t> A-1은 </a:t>
            </a:r>
            <a:r>
              <a:rPr lang="ko-kr" b="0" dirty="0">
                <a:solidFill>
                  <a:srgbClr val="000000"/>
                </a:solidFill>
                <a:latin typeface="+mn-lt"/>
              </a:rPr>
              <a:t>계정</a:t>
            </a:r>
            <a:r>
              <a:rPr lang="ko-kr" b="0" dirty="0">
                <a:latin typeface="+mn-lt"/>
              </a:rPr>
              <a:t> </a:t>
            </a:r>
            <a:r>
              <a:rPr lang="es-AR" altLang="ko-KR" b="0" dirty="0">
                <a:latin typeface="+mn-lt"/>
              </a:rPr>
              <a:t>A</a:t>
            </a:r>
            <a:r>
              <a:rPr lang="ko-KR" altLang="en-US" b="0" dirty="0">
                <a:latin typeface="+mn-lt"/>
              </a:rPr>
              <a:t>의 일부이고</a:t>
            </a:r>
            <a:r>
              <a:rPr lang="ko-kr" b="0" dirty="0">
                <a:latin typeface="+mn-lt"/>
              </a:rPr>
              <a:t>, </a:t>
            </a:r>
            <a:r>
              <a:rPr lang="ko-kr" b="0" dirty="0">
                <a:solidFill>
                  <a:srgbClr val="000000"/>
                </a:solidFill>
                <a:latin typeface="+mn-lt"/>
              </a:rPr>
              <a:t>IAM User</a:t>
            </a:r>
            <a:r>
              <a:rPr lang="ko-kr" b="0" dirty="0">
                <a:latin typeface="+mn-lt"/>
              </a:rPr>
              <a:t> B-1은 </a:t>
            </a:r>
            <a:r>
              <a:rPr lang="ko-kr" b="0" i="0" dirty="0">
                <a:solidFill>
                  <a:srgbClr val="000000"/>
                </a:solidFill>
                <a:latin typeface="+mn-lt"/>
              </a:rPr>
              <a:t>계정</a:t>
            </a:r>
            <a:r>
              <a:rPr lang="ko-kr" b="0" i="0" dirty="0">
                <a:latin typeface="+mn-lt"/>
              </a:rPr>
              <a:t> </a:t>
            </a:r>
            <a:r>
              <a:rPr lang="en-US" altLang="ko-KR" b="0" i="0" dirty="0">
                <a:latin typeface="+mn-lt"/>
              </a:rPr>
              <a:t>B</a:t>
            </a:r>
            <a:r>
              <a:rPr lang="ko-KR" altLang="en-US" b="0" i="0" dirty="0">
                <a:latin typeface="+mn-lt"/>
              </a:rPr>
              <a:t>의 일부입니다</a:t>
            </a:r>
            <a:r>
              <a:rPr lang="ko-kr" b="0" i="1" dirty="0">
                <a:latin typeface="+mn-lt"/>
              </a:rPr>
              <a:t>.</a:t>
            </a:r>
          </a:p>
          <a:p>
            <a:pPr marL="228600" marR="0" indent="-228600" algn="l" defTabSz="457200" rtl="0" eaLnBrk="1" fontAlgn="auto" latinLnBrk="0" hangingPunct="1">
              <a:lnSpc>
                <a:spcPct val="100000"/>
              </a:lnSpc>
              <a:spcBef>
                <a:spcPts val="0"/>
              </a:spcBef>
              <a:spcAft>
                <a:spcPts val="600"/>
              </a:spcAft>
              <a:buClrTx/>
              <a:buSzTx/>
              <a:buFontTx/>
              <a:buAutoNum type="arabicPeriod"/>
              <a:tabLst/>
              <a:defRPr/>
            </a:pPr>
            <a:r>
              <a:rPr lang="ko-kr" b="0" dirty="0" err="1">
                <a:latin typeface="+mn-lt"/>
              </a:rPr>
              <a:t>Amazon</a:t>
            </a:r>
            <a:r>
              <a:rPr lang="ko-kr" b="0" dirty="0">
                <a:latin typeface="+mn-lt"/>
              </a:rPr>
              <a:t> S3 </a:t>
            </a:r>
            <a:r>
              <a:rPr lang="ko-kr" b="0" dirty="0" err="1">
                <a:latin typeface="+mn-lt"/>
              </a:rPr>
              <a:t>버킷에</a:t>
            </a:r>
            <a:r>
              <a:rPr lang="ko-kr" b="0" dirty="0">
                <a:latin typeface="+mn-lt"/>
              </a:rPr>
              <a:t> 대한 액세스 권한이 있는 IAM 관리자 정책이라는 IAM 정책은 IAM 관리자 역할이라는 IAM 역할에 연결되어 있습니다. </a:t>
            </a:r>
            <a:r>
              <a:rPr lang="ko-kr" b="0" dirty="0" err="1">
                <a:latin typeface="+mn-lt"/>
              </a:rPr>
              <a:t>User</a:t>
            </a:r>
            <a:r>
              <a:rPr lang="ko-kr" b="0" dirty="0">
                <a:latin typeface="+mn-lt"/>
              </a:rPr>
              <a:t> A-1은 제한적 액세스가 적용된 IAM 정책을 가지고 있습니다. 일반적으로 </a:t>
            </a:r>
            <a:r>
              <a:rPr lang="ko-kr" b="0" i="1" dirty="0" err="1">
                <a:solidFill>
                  <a:srgbClr val="000000"/>
                </a:solidFill>
                <a:latin typeface="+mn-lt"/>
              </a:rPr>
              <a:t>User</a:t>
            </a:r>
            <a:r>
              <a:rPr lang="ko-kr" b="0" i="1" dirty="0">
                <a:latin typeface="+mn-lt"/>
              </a:rPr>
              <a:t> A-1</a:t>
            </a:r>
            <a:r>
              <a:rPr lang="ko-kr" b="0" i="0" dirty="0">
                <a:latin typeface="+mn-lt"/>
              </a:rPr>
              <a:t>은 관리자 권한이 필요 없으므로 이처럼 제한적 액세스가 적용되었습니다. </a:t>
            </a:r>
            <a:r>
              <a:rPr lang="ko-kr" b="0" dirty="0">
                <a:latin typeface="+mn-lt"/>
              </a:rPr>
              <a:t>하지만 </a:t>
            </a:r>
            <a:r>
              <a:rPr lang="ko-kr" b="0" dirty="0" err="1">
                <a:latin typeface="+mn-lt"/>
              </a:rPr>
              <a:t>User</a:t>
            </a:r>
            <a:r>
              <a:rPr lang="ko-kr" b="0" dirty="0">
                <a:latin typeface="+mn-lt"/>
              </a:rPr>
              <a:t> A-1은 가끔 관리자 권한이 필요한 작업을 수행해야 합니다.</a:t>
            </a:r>
            <a:endParaRPr lang="en-US" b="0" baseline="0" dirty="0">
              <a:latin typeface="+mn-lt"/>
            </a:endParaRPr>
          </a:p>
          <a:p>
            <a:pPr marL="228600" marR="0" indent="-228600" algn="l" defTabSz="457200" rtl="0" eaLnBrk="1" fontAlgn="auto" latinLnBrk="0" hangingPunct="1">
              <a:lnSpc>
                <a:spcPct val="100000"/>
              </a:lnSpc>
              <a:spcBef>
                <a:spcPts val="0"/>
              </a:spcBef>
              <a:spcAft>
                <a:spcPts val="600"/>
              </a:spcAft>
              <a:buClrTx/>
              <a:buSzTx/>
              <a:buFontTx/>
              <a:buAutoNum type="arabicPeriod"/>
              <a:tabLst/>
              <a:defRPr/>
            </a:pPr>
            <a:r>
              <a:rPr lang="ko-kr" b="0" dirty="0">
                <a:latin typeface="+mn-lt"/>
              </a:rPr>
              <a:t>필요한 경우, </a:t>
            </a:r>
            <a:r>
              <a:rPr lang="ko-kr" b="0" i="1" dirty="0" err="1">
                <a:solidFill>
                  <a:srgbClr val="000000"/>
                </a:solidFill>
                <a:latin typeface="+mn-lt"/>
              </a:rPr>
              <a:t>User</a:t>
            </a:r>
            <a:r>
              <a:rPr lang="ko-kr" b="0" i="1" dirty="0">
                <a:latin typeface="+mn-lt"/>
              </a:rPr>
              <a:t> A-1</a:t>
            </a:r>
            <a:r>
              <a:rPr lang="ko-kr" b="0" i="0" dirty="0">
                <a:latin typeface="+mn-lt"/>
              </a:rPr>
              <a:t>이 IAM 관리자 역할을 맡습니다.  그렇게 함으로써 </a:t>
            </a:r>
            <a:r>
              <a:rPr lang="ko-kr" b="0" i="1" dirty="0" err="1">
                <a:solidFill>
                  <a:srgbClr val="000000"/>
                </a:solidFill>
                <a:latin typeface="+mn-lt"/>
              </a:rPr>
              <a:t>User</a:t>
            </a:r>
            <a:r>
              <a:rPr lang="ko-kr" b="0" i="0" dirty="0">
                <a:solidFill>
                  <a:srgbClr val="000000"/>
                </a:solidFill>
                <a:latin typeface="+mn-lt"/>
              </a:rPr>
              <a:t> A-1은 S3 </a:t>
            </a:r>
            <a:r>
              <a:rPr lang="ko-kr" b="0" i="0" dirty="0" err="1">
                <a:solidFill>
                  <a:srgbClr val="000000"/>
                </a:solidFill>
                <a:latin typeface="+mn-lt"/>
              </a:rPr>
              <a:t>버킷에</a:t>
            </a:r>
            <a:r>
              <a:rPr lang="ko-kr" b="0" i="0" dirty="0">
                <a:solidFill>
                  <a:srgbClr val="000000"/>
                </a:solidFill>
                <a:latin typeface="+mn-lt"/>
              </a:rPr>
              <a:t> 액세스할 수 있습니다.</a:t>
            </a:r>
            <a:r>
              <a:rPr lang="ko-kr" b="0" i="0" dirty="0">
                <a:latin typeface="+mn-lt"/>
              </a:rPr>
              <a:t> </a:t>
            </a:r>
            <a:r>
              <a:rPr lang="ko-kr" sz="1200" b="0" i="0" kern="1200" dirty="0">
                <a:solidFill>
                  <a:schemeClr val="tx1"/>
                </a:solidFill>
                <a:effectLst/>
                <a:latin typeface="+mn-lt"/>
                <a:ea typeface="+mn-ea"/>
                <a:cs typeface="+mn-cs"/>
              </a:rPr>
              <a:t>역할을 맡은 사용자는 자체 권한을 임시로 포기하고, 대신 해당 역할의 권한을 맡게 됩니다. 사용자가 역할을 끝내거나 사용을 중단하면, 원래 사용자 권한이 복구됩니다. 따라서 변경이 필요할 때마다 사용자 정책을 변경하는 대신 IAM 역할을 사용하는 것이 유용합니다. </a:t>
            </a:r>
          </a:p>
          <a:p>
            <a:pPr marL="0" marR="0" indent="0" algn="l" defTabSz="457200" rtl="0" eaLnBrk="1" fontAlgn="auto" latinLnBrk="0" hangingPunct="1">
              <a:lnSpc>
                <a:spcPct val="100000"/>
              </a:lnSpc>
              <a:spcBef>
                <a:spcPts val="0"/>
              </a:spcBef>
              <a:spcAft>
                <a:spcPts val="600"/>
              </a:spcAft>
              <a:buClrTx/>
              <a:buSzTx/>
              <a:buFontTx/>
              <a:buNone/>
              <a:tabLst/>
              <a:defRPr/>
            </a:pPr>
            <a:r>
              <a:rPr lang="ko-kr" sz="1200" b="1" i="0" kern="1200" dirty="0">
                <a:solidFill>
                  <a:schemeClr val="tx1"/>
                </a:solidFill>
                <a:effectLst/>
                <a:latin typeface="+mn-lt"/>
                <a:ea typeface="+mn-ea"/>
                <a:cs typeface="+mn-cs"/>
              </a:rPr>
              <a:t>참고</a:t>
            </a:r>
            <a:r>
              <a:rPr lang="ko-kr" sz="1200" b="0" i="0" kern="1200" dirty="0">
                <a:solidFill>
                  <a:schemeClr val="tx1"/>
                </a:solidFill>
                <a:effectLst/>
                <a:latin typeface="+mn-lt"/>
                <a:ea typeface="+mn-ea"/>
                <a:cs typeface="+mn-cs"/>
              </a:rPr>
              <a:t> </a:t>
            </a:r>
            <a:r>
              <a:rPr lang="ko-kr" b="0" i="1" dirty="0">
                <a:solidFill>
                  <a:srgbClr val="000000"/>
                </a:solidFill>
                <a:latin typeface="+mn-lt"/>
              </a:rPr>
              <a:t>: </a:t>
            </a:r>
            <a:r>
              <a:rPr lang="ko-kr" b="0" i="1" dirty="0" err="1">
                <a:latin typeface="+mn-lt"/>
              </a:rPr>
              <a:t>User</a:t>
            </a:r>
            <a:r>
              <a:rPr lang="ko-kr" b="0" i="0" dirty="0">
                <a:latin typeface="+mn-lt"/>
              </a:rPr>
              <a:t> A-1의 정책에는 역할을 맡을 수 있는 권한이 포함되어 있어야 합니다.</a:t>
            </a:r>
          </a:p>
          <a:p>
            <a:pPr marL="228600" marR="0" indent="-228600" algn="l" defTabSz="457200" rtl="0" eaLnBrk="1" fontAlgn="auto" latinLnBrk="0" hangingPunct="1">
              <a:lnSpc>
                <a:spcPct val="100000"/>
              </a:lnSpc>
              <a:spcBef>
                <a:spcPts val="0"/>
              </a:spcBef>
              <a:spcAft>
                <a:spcPts val="600"/>
              </a:spcAft>
              <a:buClrTx/>
              <a:buSzTx/>
              <a:buFontTx/>
              <a:buAutoNum type="arabicPeriod" startAt="3"/>
              <a:tabLst/>
              <a:defRPr/>
            </a:pPr>
            <a:r>
              <a:rPr lang="ko-kr" b="0" i="1" dirty="0" err="1">
                <a:solidFill>
                  <a:srgbClr val="000000"/>
                </a:solidFill>
                <a:latin typeface="+mn-lt"/>
              </a:rPr>
              <a:t>User</a:t>
            </a:r>
            <a:r>
              <a:rPr lang="ko-kr" b="0" i="1" dirty="0">
                <a:latin typeface="+mn-lt"/>
              </a:rPr>
              <a:t> A-1</a:t>
            </a:r>
            <a:r>
              <a:rPr lang="ko-kr" b="0" i="0" dirty="0">
                <a:latin typeface="+mn-lt"/>
              </a:rPr>
              <a:t>이</a:t>
            </a:r>
            <a:r>
              <a:rPr lang="ko-kr" b="0" i="1" dirty="0">
                <a:latin typeface="+mn-lt"/>
              </a:rPr>
              <a:t> </a:t>
            </a:r>
            <a:r>
              <a:rPr lang="ko-kr" b="0" i="1" dirty="0" err="1">
                <a:latin typeface="+mn-lt"/>
              </a:rPr>
              <a:t>Amazon</a:t>
            </a:r>
            <a:r>
              <a:rPr lang="ko-kr" b="0" i="1" dirty="0">
                <a:latin typeface="+mn-lt"/>
              </a:rPr>
              <a:t> S3 </a:t>
            </a:r>
            <a:r>
              <a:rPr lang="ko-kr" b="0" i="0" dirty="0" err="1">
                <a:latin typeface="+mn-lt"/>
              </a:rPr>
              <a:t>버킷에</a:t>
            </a:r>
            <a:r>
              <a:rPr lang="ko-kr" b="0" i="0" dirty="0">
                <a:latin typeface="+mn-lt"/>
              </a:rPr>
              <a:t> 액세스할 수 있습니다.</a:t>
            </a:r>
          </a:p>
          <a:p>
            <a:pPr marL="228600" marR="0" indent="-228600" algn="l" defTabSz="457200" rtl="0" eaLnBrk="1" fontAlgn="auto" latinLnBrk="0" hangingPunct="1">
              <a:lnSpc>
                <a:spcPct val="100000"/>
              </a:lnSpc>
              <a:spcBef>
                <a:spcPts val="0"/>
              </a:spcBef>
              <a:spcAft>
                <a:spcPts val="600"/>
              </a:spcAft>
              <a:buClrTx/>
              <a:buSzTx/>
              <a:buFontTx/>
              <a:buAutoNum type="arabicPeriod" startAt="3"/>
              <a:tabLst/>
              <a:defRPr/>
            </a:pPr>
            <a:r>
              <a:rPr lang="ko-kr" sz="1200" b="0" i="0" kern="1200" dirty="0">
                <a:solidFill>
                  <a:schemeClr val="tx1"/>
                </a:solidFill>
                <a:effectLst/>
                <a:latin typeface="+mn-lt"/>
                <a:ea typeface="+mn-ea"/>
                <a:cs typeface="+mn-cs"/>
              </a:rPr>
              <a:t>IAM 역할의 경우, 신뢰하는 계정과 다른 AWS 신뢰할 수 있는 계정 간에 신뢰 관계를 설정할 수 있습니다. 신뢰하는 계정은 액세스할 리소스를 소유하고, 신뢰할 수 있는 계정은 해당 리소스에 액세스해야 하는 사용자를 포함합니다. </a:t>
            </a:r>
            <a:r>
              <a:rPr lang="ko-kr" b="0" i="0" dirty="0">
                <a:solidFill>
                  <a:srgbClr val="000000"/>
                </a:solidFill>
                <a:latin typeface="+mn-lt"/>
              </a:rPr>
              <a:t>계정</a:t>
            </a:r>
            <a:r>
              <a:rPr lang="ko-kr" b="0" i="0" dirty="0">
                <a:latin typeface="+mn-lt"/>
              </a:rPr>
              <a:t> </a:t>
            </a:r>
            <a:r>
              <a:rPr lang="ko-kr" b="0" i="1" dirty="0" err="1">
                <a:latin typeface="+mn-lt"/>
              </a:rPr>
              <a:t>B</a:t>
            </a:r>
            <a:r>
              <a:rPr lang="ko-kr" b="0" i="0" dirty="0" err="1">
                <a:latin typeface="+mn-lt"/>
              </a:rPr>
              <a:t>의</a:t>
            </a:r>
            <a:r>
              <a:rPr lang="ko-kr" b="0" i="0" dirty="0">
                <a:latin typeface="+mn-lt"/>
              </a:rPr>
              <a:t> </a:t>
            </a:r>
            <a:r>
              <a:rPr lang="ko-kr" b="0" i="0" dirty="0" err="1">
                <a:latin typeface="+mn-lt"/>
              </a:rPr>
              <a:t>User</a:t>
            </a:r>
            <a:r>
              <a:rPr lang="ko-kr" b="0" i="1" dirty="0">
                <a:latin typeface="+mn-lt"/>
              </a:rPr>
              <a:t> B-1</a:t>
            </a:r>
            <a:r>
              <a:rPr lang="ko-kr" b="0" i="0" dirty="0">
                <a:latin typeface="+mn-lt"/>
              </a:rPr>
              <a:t>은 계정 </a:t>
            </a:r>
            <a:r>
              <a:rPr lang="ko-kr" b="0" i="1" dirty="0" err="1">
                <a:latin typeface="+mn-lt"/>
              </a:rPr>
              <a:t>A</a:t>
            </a:r>
            <a:r>
              <a:rPr lang="ko-kr" b="0" i="0" dirty="0" err="1">
                <a:latin typeface="+mn-lt"/>
              </a:rPr>
              <a:t>의</a:t>
            </a:r>
            <a:r>
              <a:rPr lang="ko-kr" b="0" i="1" dirty="0">
                <a:solidFill>
                  <a:srgbClr val="000000"/>
                </a:solidFill>
                <a:latin typeface="+mn-lt"/>
              </a:rPr>
              <a:t> IAM</a:t>
            </a:r>
            <a:r>
              <a:rPr lang="ko-kr" b="0" i="1" dirty="0">
                <a:latin typeface="+mn-lt"/>
              </a:rPr>
              <a:t> </a:t>
            </a:r>
            <a:r>
              <a:rPr lang="ko-kr" b="0" i="1" dirty="0">
                <a:solidFill>
                  <a:srgbClr val="000000"/>
                </a:solidFill>
                <a:latin typeface="+mn-lt"/>
              </a:rPr>
              <a:t> </a:t>
            </a:r>
            <a:r>
              <a:rPr lang="ko-kr" b="0" i="0" dirty="0">
                <a:solidFill>
                  <a:srgbClr val="000000"/>
                </a:solidFill>
                <a:latin typeface="+mn-lt"/>
              </a:rPr>
              <a:t>관리자 역할을 맡습니다.</a:t>
            </a:r>
            <a:r>
              <a:rPr lang="ko-kr" b="0" i="0" dirty="0">
                <a:latin typeface="+mn-lt"/>
              </a:rPr>
              <a:t> </a:t>
            </a:r>
          </a:p>
          <a:p>
            <a:pPr marL="228600" marR="0" indent="-228600" algn="l" defTabSz="457200" rtl="0" eaLnBrk="1" fontAlgn="auto" latinLnBrk="0" hangingPunct="1">
              <a:lnSpc>
                <a:spcPct val="100000"/>
              </a:lnSpc>
              <a:spcBef>
                <a:spcPts val="0"/>
              </a:spcBef>
              <a:spcAft>
                <a:spcPts val="600"/>
              </a:spcAft>
              <a:buClrTx/>
              <a:buSzTx/>
              <a:buFontTx/>
              <a:buAutoNum type="arabicPeriod" startAt="3"/>
              <a:tabLst/>
              <a:defRPr/>
            </a:pPr>
            <a:r>
              <a:rPr lang="ko-kr" b="0" i="1" dirty="0" err="1">
                <a:solidFill>
                  <a:srgbClr val="000000"/>
                </a:solidFill>
                <a:latin typeface="+mn-lt"/>
              </a:rPr>
              <a:t>User</a:t>
            </a:r>
            <a:r>
              <a:rPr lang="ko-kr" b="0" i="1" dirty="0">
                <a:latin typeface="+mn-lt"/>
              </a:rPr>
              <a:t> B-1</a:t>
            </a:r>
            <a:r>
              <a:rPr lang="ko-kr" b="0" i="0" dirty="0">
                <a:latin typeface="+mn-lt"/>
              </a:rPr>
              <a:t>이 계정 </a:t>
            </a:r>
            <a:r>
              <a:rPr lang="ko-kr" b="0" i="1" dirty="0" err="1">
                <a:latin typeface="+mn-lt"/>
              </a:rPr>
              <a:t>A</a:t>
            </a:r>
            <a:r>
              <a:rPr lang="ko-kr" b="0" i="0" dirty="0" err="1">
                <a:latin typeface="+mn-lt"/>
              </a:rPr>
              <a:t>가</a:t>
            </a:r>
            <a:r>
              <a:rPr lang="ko-kr" b="0" i="0" dirty="0">
                <a:latin typeface="+mn-lt"/>
              </a:rPr>
              <a:t> 소유한 </a:t>
            </a:r>
            <a:r>
              <a:rPr lang="ko-kr" b="0" i="1" dirty="0" err="1">
                <a:latin typeface="+mn-lt"/>
              </a:rPr>
              <a:t>Amazon</a:t>
            </a:r>
            <a:r>
              <a:rPr lang="ko-kr" b="0" i="1" dirty="0">
                <a:latin typeface="+mn-lt"/>
              </a:rPr>
              <a:t> S3 </a:t>
            </a:r>
            <a:r>
              <a:rPr lang="ko-kr" b="0" i="0" dirty="0" err="1">
                <a:latin typeface="+mn-lt"/>
              </a:rPr>
              <a:t>버킷에</a:t>
            </a:r>
            <a:r>
              <a:rPr lang="ko-kr" b="0" i="0" dirty="0">
                <a:latin typeface="+mn-lt"/>
              </a:rPr>
              <a:t> 액세스할 수 있습니다.</a:t>
            </a:r>
          </a:p>
          <a:p>
            <a:pPr rtl="0">
              <a:spcAft>
                <a:spcPts val="600"/>
              </a:spcAft>
            </a:pPr>
            <a:r>
              <a:rPr lang="ko-kr" b="0" dirty="0">
                <a:latin typeface="+mn-lt"/>
              </a:rPr>
              <a:t>자세한 내용은 다음을 참조하십시오: </a:t>
            </a:r>
            <a:r>
              <a:rPr lang="ko-kr" dirty="0">
                <a:latin typeface="+mn-lt"/>
                <a:hlinkClick r:id="rId3"/>
              </a:rPr>
              <a:t>http://docs.aws.amazon.com/IAM/latest/UserGuide/id_roles_create_for-user.html</a:t>
            </a:r>
            <a:r>
              <a:rPr lang="ko-kr" dirty="0">
                <a:latin typeface="+mn-lt"/>
              </a:rPr>
              <a:t> </a:t>
            </a:r>
          </a:p>
        </p:txBody>
      </p:sp>
    </p:spTree>
    <p:extLst>
      <p:ext uri="{BB962C8B-B14F-4D97-AF65-F5344CB8AC3E}">
        <p14:creationId xmlns:p14="http://schemas.microsoft.com/office/powerpoint/2010/main" val="400941348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sz="1200" b="0" i="0" kern="1200" dirty="0">
                <a:solidFill>
                  <a:schemeClr val="tx1"/>
                </a:solidFill>
                <a:effectLst/>
                <a:latin typeface="+mn-lt"/>
                <a:ea typeface="+mn-ea"/>
                <a:cs typeface="+mn-cs"/>
              </a:rPr>
              <a:t>AWS Security Token Service(AWS STS)는 신뢰할 수 있는 사용자에게 AWS 리소스에 대한 액세스를 제어할 수 있는 임시 보안 자격 증명을 제공합니다. 이러한 자격 증명은 단기용이며, 장기 액세스 키 자격 증명과 거의 동일하게 작동합니다. 이러한 자격 증명은 요청 시 동적으로 생성되어 사용자에게 제공됩니다.</a:t>
            </a:r>
          </a:p>
          <a:p>
            <a:pPr rtl="0">
              <a:spcAft>
                <a:spcPts val="600"/>
              </a:spcAft>
            </a:pPr>
            <a:r>
              <a:rPr lang="en-US" altLang="ko-KR" sz="1200" b="0" i="0" kern="1200" dirty="0">
                <a:solidFill>
                  <a:schemeClr val="tx1"/>
                </a:solidFill>
                <a:effectLst/>
                <a:latin typeface="+mn-lt"/>
                <a:ea typeface="+mn-ea"/>
                <a:cs typeface="+mn-cs"/>
              </a:rPr>
              <a:t>AWS STS</a:t>
            </a:r>
            <a:r>
              <a:rPr lang="ko-KR" altLang="en-US" sz="1200" b="0" i="0" kern="1200" dirty="0">
                <a:solidFill>
                  <a:schemeClr val="tx1"/>
                </a:solidFill>
                <a:effectLst/>
                <a:latin typeface="+mn-lt"/>
                <a:ea typeface="+mn-ea"/>
                <a:cs typeface="+mn-cs"/>
              </a:rPr>
              <a:t>로 설정된 세션은 액세스 키 </a:t>
            </a:r>
            <a:r>
              <a:rPr lang="en-US" altLang="ko-KR" sz="1200" b="0" i="0" kern="1200" dirty="0">
                <a:solidFill>
                  <a:schemeClr val="tx1"/>
                </a:solidFill>
                <a:effectLst/>
                <a:latin typeface="+mn-lt"/>
                <a:ea typeface="+mn-ea"/>
                <a:cs typeface="+mn-cs"/>
              </a:rPr>
              <a:t>ID, </a:t>
            </a:r>
            <a:r>
              <a:rPr lang="ko-KR" altLang="en-US" sz="1200" b="0" i="0" kern="1200" dirty="0">
                <a:solidFill>
                  <a:schemeClr val="tx1"/>
                </a:solidFill>
                <a:effectLst/>
                <a:latin typeface="+mn-lt"/>
                <a:ea typeface="+mn-ea"/>
                <a:cs typeface="+mn-cs"/>
              </a:rPr>
              <a:t>보안 액세스 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세션 토큰 및 만료 시간으로 구성됩니다</a:t>
            </a:r>
            <a:r>
              <a:rPr lang="en-US" altLang="ko-KR" sz="1200" b="0" i="0" kern="1200" dirty="0">
                <a:solidFill>
                  <a:schemeClr val="tx1"/>
                </a:solidFill>
                <a:effectLst/>
                <a:latin typeface="+mn-lt"/>
                <a:ea typeface="+mn-ea"/>
                <a:cs typeface="+mn-cs"/>
              </a:rPr>
              <a:t>.</a:t>
            </a:r>
            <a:r>
              <a:rPr lang="ko-kr" dirty="0">
                <a:latin typeface="+mn-lt"/>
              </a:rPr>
              <a:t> 만료 시간은 15분에서 36시간이 될 수 있습니다. </a:t>
            </a:r>
            <a:r>
              <a:rPr lang="ko-kr" sz="1200" b="0" i="0" kern="1200" dirty="0">
                <a:solidFill>
                  <a:schemeClr val="tx1"/>
                </a:solidFill>
                <a:effectLst/>
                <a:latin typeface="+mn-lt"/>
                <a:ea typeface="+mn-ea"/>
                <a:cs typeface="+mn-cs"/>
              </a:rPr>
              <a:t>API 요청에 서명하고 추가 파라미터로서 토큰을 전달하는 데 키가 사용되며, AWS에서는 이를 사용하여 임시 액세스 키가 유효한지 확인합니다.</a:t>
            </a:r>
            <a:endParaRPr lang="en-US" dirty="0">
              <a:latin typeface="+mn-lt"/>
            </a:endParaRPr>
          </a:p>
          <a:p>
            <a:pPr rtl="0">
              <a:spcAft>
                <a:spcPts val="600"/>
              </a:spcAft>
            </a:pPr>
            <a:r>
              <a:rPr lang="ko-kr" dirty="0">
                <a:latin typeface="+mn-lt"/>
              </a:rPr>
              <a:t>자세한 내용은 다음을 참조하십시오: </a:t>
            </a:r>
            <a:r>
              <a:rPr lang="ko-kr" dirty="0">
                <a:latin typeface="+mn-lt"/>
                <a:hlinkClick r:id="rId3"/>
              </a:rPr>
              <a:t>http://docs.aws.amazon.com/IAM/latest/UserGuide/id_credentials_temp.html</a:t>
            </a:r>
            <a:r>
              <a:rPr lang="ko-kr" dirty="0">
                <a:latin typeface="+mn-lt"/>
              </a:rPr>
              <a:t> </a:t>
            </a:r>
            <a:endParaRPr lang="en-US" b="1" dirty="0">
              <a:latin typeface="+mn-lt"/>
            </a:endParaRPr>
          </a:p>
        </p:txBody>
      </p:sp>
    </p:spTree>
    <p:extLst>
      <p:ext uri="{BB962C8B-B14F-4D97-AF65-F5344CB8AC3E}">
        <p14:creationId xmlns:p14="http://schemas.microsoft.com/office/powerpoint/2010/main" val="21819385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en-US" altLang="ko-KR" dirty="0"/>
              <a:t>AWS IAM</a:t>
            </a:r>
            <a:r>
              <a:rPr lang="ko-KR" altLang="en-US" dirty="0"/>
              <a:t>은 운영 체제 및 애플리케이션 인증용으로 부적합합니다</a:t>
            </a:r>
            <a:r>
              <a:rPr lang="en-US" altLang="ko-KR" dirty="0"/>
              <a:t>.</a:t>
            </a:r>
            <a:endParaRPr lang="en-US" dirty="0"/>
          </a:p>
        </p:txBody>
      </p:sp>
    </p:spTree>
    <p:extLst>
      <p:ext uri="{BB962C8B-B14F-4D97-AF65-F5344CB8AC3E}">
        <p14:creationId xmlns:p14="http://schemas.microsoft.com/office/powerpoint/2010/main" val="12190734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dirty="0"/>
              <a:t>IAM은 사용자와 AWS 리소스를 인증하고 권한을 부여하는 강력한 서비스입니다. </a:t>
            </a:r>
            <a:endParaRPr lang="en-US" dirty="0"/>
          </a:p>
        </p:txBody>
      </p:sp>
    </p:spTree>
    <p:extLst>
      <p:ext uri="{BB962C8B-B14F-4D97-AF65-F5344CB8AC3E}">
        <p14:creationId xmlns:p14="http://schemas.microsoft.com/office/powerpoint/2010/main" val="41907093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dirty="0"/>
              <a:t>이 슬라이드는 IAM을 사용할 때 따라야 하는 일부 모범 사례를 보여줍니다.</a:t>
            </a:r>
          </a:p>
        </p:txBody>
      </p:sp>
    </p:spTree>
    <p:extLst>
      <p:ext uri="{BB962C8B-B14F-4D97-AF65-F5344CB8AC3E}">
        <p14:creationId xmlns:p14="http://schemas.microsoft.com/office/powerpoint/2010/main" val="36546449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sz="1200" b="0" i="0" kern="1200">
                <a:solidFill>
                  <a:schemeClr val="tx1"/>
                </a:solidFill>
                <a:effectLst/>
                <a:latin typeface="+mn-lt"/>
                <a:ea typeface="+mn-ea"/>
                <a:cs typeface="+mn-cs"/>
              </a:rPr>
              <a:t>자세한 내용은 다음을 참조하십시오: </a:t>
            </a:r>
            <a:r>
              <a:rPr lang="ko-kr">
                <a:latin typeface="+mn-lt"/>
                <a:hlinkClick r:id="rId3"/>
              </a:rPr>
              <a:t>http://docs.aws.amazon.com/IAM/latest/UserGuide/best-practices.html</a:t>
            </a:r>
            <a:r>
              <a:rPr lang="ko-kr">
                <a:latin typeface="+mn-lt"/>
              </a:rPr>
              <a:t> </a:t>
            </a:r>
          </a:p>
        </p:txBody>
      </p:sp>
    </p:spTree>
    <p:extLst>
      <p:ext uri="{BB962C8B-B14F-4D97-AF65-F5344CB8AC3E}">
        <p14:creationId xmlns:p14="http://schemas.microsoft.com/office/powerpoint/2010/main" val="16631855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AWS CloudTrail은 계정에서 지원되는 AWS 서비스에 대한 API 호출을 기록하고 로그 파일을 사용자에게 전달하는 웹 서비스입니다.</a:t>
            </a:r>
          </a:p>
        </p:txBody>
      </p:sp>
    </p:spTree>
    <p:extLst>
      <p:ext uri="{BB962C8B-B14F-4D97-AF65-F5344CB8AC3E}">
        <p14:creationId xmlns:p14="http://schemas.microsoft.com/office/powerpoint/2010/main" val="15079952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457200" rtl="0" eaLnBrk="1" fontAlgn="auto" latinLnBrk="0" hangingPunct="1">
              <a:lnSpc>
                <a:spcPct val="100000"/>
              </a:lnSpc>
              <a:spcAft>
                <a:spcPts val="600"/>
              </a:spcAft>
              <a:buClrTx/>
              <a:buSzTx/>
              <a:buFontTx/>
              <a:buNone/>
              <a:tabLst/>
              <a:defRPr/>
            </a:pPr>
            <a:r>
              <a:rPr lang="ko-kr">
                <a:latin typeface="+mn-lt"/>
                <a:cs typeface="Arial"/>
              </a:rPr>
              <a:t>3교시 교육을 이수하셨습니다. 새로 익힌 기술을 테스트해 보십시오! </a:t>
            </a:r>
            <a:endParaRPr lang="en-US" dirty="0">
              <a:latin typeface="+mn-lt"/>
            </a:endParaRPr>
          </a:p>
        </p:txBody>
      </p:sp>
    </p:spTree>
    <p:extLst>
      <p:ext uri="{BB962C8B-B14F-4D97-AF65-F5344CB8AC3E}">
        <p14:creationId xmlns:p14="http://schemas.microsoft.com/office/powerpoint/2010/main" val="4593731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600"/>
              </a:spcAft>
            </a:pPr>
            <a:r>
              <a:rPr lang="ko-kr"/>
              <a:t>강사는 IAM 역할을 사용하여 사용자, 역할, 그룹 및 정책을 생성하는 방법을 시연합니다.</a:t>
            </a:r>
            <a:endParaRPr lang="en-US" dirty="0"/>
          </a:p>
        </p:txBody>
      </p:sp>
    </p:spTree>
    <p:extLst>
      <p:ext uri="{BB962C8B-B14F-4D97-AF65-F5344CB8AC3E}">
        <p14:creationId xmlns:p14="http://schemas.microsoft.com/office/powerpoint/2010/main" val="4183239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A1ED96-DF99-26AE-CA99-4B758E0D52C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BAF3FDC9-109E-1FEA-E4FD-232123077EA3}"/>
              </a:ext>
            </a:extLst>
          </p:cNvPr>
          <p:cNvSpPr>
            <a:spLocks noGrp="1"/>
          </p:cNvSpPr>
          <p:nvPr>
            <p:ph type="subTitle" idx="1"/>
          </p:nvPr>
        </p:nvSpPr>
        <p:spPr>
          <a:xfrm>
            <a:off x="1524000" y="3602038"/>
            <a:ext cx="9144000"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B52BAE61-20AA-836C-AACA-228C81083F8C}"/>
              </a:ext>
            </a:extLst>
          </p:cNvPr>
          <p:cNvSpPr>
            <a:spLocks noGrp="1"/>
          </p:cNvSpPr>
          <p:nvPr>
            <p:ph type="dt" sz="half" idx="10"/>
          </p:nvPr>
        </p:nvSpPr>
        <p:spPr/>
        <p:txBody>
          <a:bodyPr/>
          <a:lstStyle>
            <a:lvl1pPr>
              <a:defRPr>
                <a:solidFill>
                  <a:schemeClr val="tx1"/>
                </a:solidFill>
              </a:defRPr>
            </a:lvl1pPr>
          </a:lstStyle>
          <a:p>
            <a:endParaRPr lang="en-US" dirty="0"/>
          </a:p>
        </p:txBody>
      </p:sp>
      <p:sp>
        <p:nvSpPr>
          <p:cNvPr id="5" name="바닥글 개체 틀 4">
            <a:extLst>
              <a:ext uri="{FF2B5EF4-FFF2-40B4-BE49-F238E27FC236}">
                <a16:creationId xmlns:a16="http://schemas.microsoft.com/office/drawing/2014/main" id="{38425878-799B-1CB7-E060-E3188F0B07C3}"/>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슬라이드 번호 개체 틀 5">
            <a:extLst>
              <a:ext uri="{FF2B5EF4-FFF2-40B4-BE49-F238E27FC236}">
                <a16:creationId xmlns:a16="http://schemas.microsoft.com/office/drawing/2014/main" id="{DB347D2E-5913-FA83-D182-C06ECB2C046B}"/>
              </a:ext>
            </a:extLst>
          </p:cNvPr>
          <p:cNvSpPr>
            <a:spLocks noGrp="1"/>
          </p:cNvSpPr>
          <p:nvPr>
            <p:ph type="sldNum" sz="quarter" idx="12"/>
          </p:nvPr>
        </p:nvSpPr>
        <p:spPr/>
        <p:txBody>
          <a:bodyPr/>
          <a:lstStyle>
            <a:lvl1pPr>
              <a:defRPr>
                <a:solidFill>
                  <a:schemeClr val="tx1"/>
                </a:solidFill>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209341359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87E530-96F1-0A2E-393C-CBC68A8D4317}"/>
              </a:ext>
            </a:extLst>
          </p:cNvPr>
          <p:cNvSpPr>
            <a:spLocks noGrp="1"/>
          </p:cNvSpPr>
          <p:nvPr>
            <p:ph type="title"/>
          </p:nvPr>
        </p:nvSpPr>
        <p:spPr/>
        <p:txBody>
          <a:bodyPr/>
          <a:lstStyle>
            <a:lvl1pPr>
              <a:defRPr>
                <a:solidFill>
                  <a:schemeClr val="tx1"/>
                </a:solidFill>
              </a:defRPr>
            </a:lvl1p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8D38333E-6A14-8664-C801-335427149CCD}"/>
              </a:ext>
            </a:extLst>
          </p:cNvPr>
          <p:cNvSpPr>
            <a:spLocks noGrp="1"/>
          </p:cNvSpPr>
          <p:nvPr>
            <p:ph type="body" orient="vert" idx="1"/>
          </p:nvPr>
        </p:nvSpPr>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0BFBC3A9-F926-AA63-E75E-E44549B467BB}"/>
              </a:ext>
            </a:extLst>
          </p:cNvPr>
          <p:cNvSpPr>
            <a:spLocks noGrp="1"/>
          </p:cNvSpPr>
          <p:nvPr>
            <p:ph type="dt" sz="half" idx="10"/>
          </p:nvPr>
        </p:nvSpPr>
        <p:spPr/>
        <p:txBody>
          <a:bodyPr/>
          <a:lstStyle>
            <a:lvl1pPr>
              <a:defRPr>
                <a:solidFill>
                  <a:schemeClr val="tx1"/>
                </a:solidFill>
              </a:defRPr>
            </a:lvl1pPr>
          </a:lstStyle>
          <a:p>
            <a:endParaRPr lang="en-US" dirty="0"/>
          </a:p>
        </p:txBody>
      </p:sp>
      <p:sp>
        <p:nvSpPr>
          <p:cNvPr id="5" name="바닥글 개체 틀 4">
            <a:extLst>
              <a:ext uri="{FF2B5EF4-FFF2-40B4-BE49-F238E27FC236}">
                <a16:creationId xmlns:a16="http://schemas.microsoft.com/office/drawing/2014/main" id="{B737E640-56DC-65DB-6C0B-F57615A3CE2F}"/>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슬라이드 번호 개체 틀 5">
            <a:extLst>
              <a:ext uri="{FF2B5EF4-FFF2-40B4-BE49-F238E27FC236}">
                <a16:creationId xmlns:a16="http://schemas.microsoft.com/office/drawing/2014/main" id="{5507B7A4-2380-2721-9CD3-2C995DE2F884}"/>
              </a:ext>
            </a:extLst>
          </p:cNvPr>
          <p:cNvSpPr>
            <a:spLocks noGrp="1"/>
          </p:cNvSpPr>
          <p:nvPr>
            <p:ph type="sldNum" sz="quarter" idx="12"/>
          </p:nvPr>
        </p:nvSpPr>
        <p:spPr/>
        <p:txBody>
          <a:bodyPr/>
          <a:lstStyle>
            <a:lvl1pPr>
              <a:defRPr>
                <a:solidFill>
                  <a:schemeClr val="tx1"/>
                </a:solidFill>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28655719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806539FC-A454-8E19-6464-31C9C8AF798D}"/>
              </a:ext>
            </a:extLst>
          </p:cNvPr>
          <p:cNvSpPr>
            <a:spLocks noGrp="1"/>
          </p:cNvSpPr>
          <p:nvPr>
            <p:ph type="title" orient="vert"/>
          </p:nvPr>
        </p:nvSpPr>
        <p:spPr>
          <a:xfrm>
            <a:off x="8724900" y="365125"/>
            <a:ext cx="2628900" cy="5811838"/>
          </a:xfrm>
        </p:spPr>
        <p:txBody>
          <a:bodyPr vert="eaVert"/>
          <a:lstStyle>
            <a:lvl1pPr>
              <a:defRPr>
                <a:solidFill>
                  <a:schemeClr val="tx1"/>
                </a:solidFill>
              </a:defRPr>
            </a:lvl1p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6EB889DA-4DCA-36A8-6E05-15412DCCBC07}"/>
              </a:ext>
            </a:extLst>
          </p:cNvPr>
          <p:cNvSpPr>
            <a:spLocks noGrp="1"/>
          </p:cNvSpPr>
          <p:nvPr>
            <p:ph type="body" orient="vert" idx="1"/>
          </p:nvPr>
        </p:nvSpPr>
        <p:spPr>
          <a:xfrm>
            <a:off x="838200" y="365125"/>
            <a:ext cx="7734300" cy="5811838"/>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82625450-2996-EFA4-E558-54F0FBFE2F19}"/>
              </a:ext>
            </a:extLst>
          </p:cNvPr>
          <p:cNvSpPr>
            <a:spLocks noGrp="1"/>
          </p:cNvSpPr>
          <p:nvPr>
            <p:ph type="dt" sz="half" idx="10"/>
          </p:nvPr>
        </p:nvSpPr>
        <p:spPr/>
        <p:txBody>
          <a:bodyPr/>
          <a:lstStyle>
            <a:lvl1pPr>
              <a:defRPr>
                <a:solidFill>
                  <a:schemeClr val="tx1"/>
                </a:solidFill>
              </a:defRPr>
            </a:lvl1pPr>
          </a:lstStyle>
          <a:p>
            <a:endParaRPr lang="en-US" dirty="0"/>
          </a:p>
        </p:txBody>
      </p:sp>
      <p:sp>
        <p:nvSpPr>
          <p:cNvPr id="5" name="바닥글 개체 틀 4">
            <a:extLst>
              <a:ext uri="{FF2B5EF4-FFF2-40B4-BE49-F238E27FC236}">
                <a16:creationId xmlns:a16="http://schemas.microsoft.com/office/drawing/2014/main" id="{9B989134-B83C-FD5B-ED42-AB4DA0B06A56}"/>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슬라이드 번호 개체 틀 5">
            <a:extLst>
              <a:ext uri="{FF2B5EF4-FFF2-40B4-BE49-F238E27FC236}">
                <a16:creationId xmlns:a16="http://schemas.microsoft.com/office/drawing/2014/main" id="{C4E2B7FF-6AAC-E2FE-78F8-FA81D8DF749B}"/>
              </a:ext>
            </a:extLst>
          </p:cNvPr>
          <p:cNvSpPr>
            <a:spLocks noGrp="1"/>
          </p:cNvSpPr>
          <p:nvPr>
            <p:ph type="sldNum" sz="quarter" idx="12"/>
          </p:nvPr>
        </p:nvSpPr>
        <p:spPr/>
        <p:txBody>
          <a:bodyPr/>
          <a:lstStyle>
            <a:lvl1pPr>
              <a:defRPr>
                <a:solidFill>
                  <a:schemeClr val="tx1"/>
                </a:solidFill>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293746590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userDrawn="1">
            <p:ph type="title"/>
          </p:nvPr>
        </p:nvSpPr>
        <p:spPr>
          <a:xfrm>
            <a:off x="238539" y="263527"/>
            <a:ext cx="11115261" cy="779463"/>
          </a:xfrm>
        </p:spPr>
        <p:txBody>
          <a:bodyPr rtlCol="0"/>
          <a:lstStyle>
            <a:lvl1pPr>
              <a:defRPr b="0" i="0">
                <a:solidFill>
                  <a:schemeClr val="tx1"/>
                </a:solidFill>
                <a:latin typeface="Amazon Ember Light" charset="0"/>
                <a:ea typeface="Amazon Ember Light" charset="0"/>
                <a:cs typeface="Amazon Ember Light" charset="0"/>
              </a:defRPr>
            </a:lvl1pPr>
          </a:lstStyle>
          <a:p>
            <a:pPr rtl="0"/>
            <a:r>
              <a:rPr lang="ko-kr" dirty="0" err="1"/>
              <a:t>Click</a:t>
            </a:r>
            <a:r>
              <a:rPr lang="ko-kr" dirty="0"/>
              <a:t> </a:t>
            </a:r>
            <a:r>
              <a:rPr lang="ko-kr" dirty="0" err="1"/>
              <a:t>to</a:t>
            </a:r>
            <a:r>
              <a:rPr lang="ko-kr" dirty="0"/>
              <a:t> </a:t>
            </a:r>
            <a:r>
              <a:rPr lang="ko-kr" dirty="0" err="1"/>
              <a:t>edit</a:t>
            </a:r>
            <a:r>
              <a:rPr lang="ko-kr" dirty="0"/>
              <a:t> </a:t>
            </a:r>
            <a:r>
              <a:rPr lang="ko-kr" dirty="0" err="1"/>
              <a:t>Master</a:t>
            </a:r>
            <a:r>
              <a:rPr lang="ko-kr" dirty="0"/>
              <a:t> </a:t>
            </a:r>
            <a:r>
              <a:rPr lang="ko-kr" dirty="0" err="1"/>
              <a:t>title</a:t>
            </a:r>
            <a:r>
              <a:rPr lang="ko-kr" dirty="0"/>
              <a:t> </a:t>
            </a:r>
            <a:r>
              <a:rPr lang="ko-kr" dirty="0" err="1"/>
              <a:t>style</a:t>
            </a:r>
            <a:endParaRPr lang="en-US" dirty="0"/>
          </a:p>
        </p:txBody>
      </p:sp>
      <p:sp>
        <p:nvSpPr>
          <p:cNvPr id="3" name="Content Placeholder 2"/>
          <p:cNvSpPr>
            <a:spLocks noGrp="1"/>
          </p:cNvSpPr>
          <p:nvPr userDrawn="1">
            <p:ph idx="1"/>
          </p:nvPr>
        </p:nvSpPr>
        <p:spPr>
          <a:xfrm>
            <a:off x="238539" y="1440305"/>
            <a:ext cx="5075583" cy="4913308"/>
          </a:xfrm>
        </p:spPr>
        <p:txBody>
          <a:bodyPr rtlCol="0"/>
          <a:lstStyle>
            <a:lvl1pPr marL="228600" indent="-228600">
              <a:buFont typeface="Wingdings" pitchFamily="2" charset="2"/>
              <a:buChar char="v"/>
              <a:defRPr b="0" i="0">
                <a:solidFill>
                  <a:schemeClr val="tx1"/>
                </a:solidFill>
                <a:latin typeface="Amazon Ember Light" charset="0"/>
                <a:ea typeface="Amazon Ember Light" charset="0"/>
                <a:cs typeface="Amazon Ember Light" charset="0"/>
              </a:defRPr>
            </a:lvl1pPr>
            <a:lvl2pPr marL="685800" indent="-228600">
              <a:buFont typeface="Wingdings" pitchFamily="2" charset="2"/>
              <a:buChar char="v"/>
              <a:defRPr b="0" i="0">
                <a:solidFill>
                  <a:schemeClr val="tx1"/>
                </a:solidFill>
                <a:latin typeface="Amazon Ember Light" charset="0"/>
                <a:ea typeface="Amazon Ember Light" charset="0"/>
                <a:cs typeface="Amazon Ember Light" charset="0"/>
              </a:defRPr>
            </a:lvl2pPr>
            <a:lvl3pPr marL="1143000" indent="-228600">
              <a:buFont typeface="Wingdings" pitchFamily="2" charset="2"/>
              <a:buChar char="v"/>
              <a:defRPr b="0" i="0">
                <a:solidFill>
                  <a:schemeClr val="tx1"/>
                </a:solidFill>
                <a:latin typeface="Amazon Ember Light" charset="0"/>
                <a:ea typeface="Amazon Ember Light" charset="0"/>
                <a:cs typeface="Amazon Ember Light" charset="0"/>
              </a:defRPr>
            </a:lvl3pPr>
            <a:lvl4pPr marL="1600200" indent="-228600">
              <a:buFont typeface="Wingdings" pitchFamily="2" charset="2"/>
              <a:buChar char="v"/>
              <a:defRPr b="0" i="0">
                <a:solidFill>
                  <a:schemeClr val="tx1"/>
                </a:solidFill>
                <a:latin typeface="Amazon Ember Light" charset="0"/>
                <a:ea typeface="Amazon Ember Light" charset="0"/>
                <a:cs typeface="Amazon Ember Light" charset="0"/>
              </a:defRPr>
            </a:lvl4pPr>
            <a:lvl5pPr marL="2057400" indent="-228600">
              <a:buFont typeface="Wingdings" pitchFamily="2" charset="2"/>
              <a:buChar char="v"/>
              <a:defRPr b="0" i="0">
                <a:solidFill>
                  <a:schemeClr val="tx1"/>
                </a:solidFill>
                <a:latin typeface="Amazon Ember Light" charset="0"/>
                <a:ea typeface="Amazon Ember Light" charset="0"/>
                <a:cs typeface="Amazon Ember Light" charset="0"/>
              </a:defRPr>
            </a:lvl5pPr>
          </a:lstStyle>
          <a:p>
            <a:pPr lvl="0" rtl="0"/>
            <a:r>
              <a:rPr lang="ko-kr" dirty="0" err="1"/>
              <a:t>Edit</a:t>
            </a:r>
            <a:r>
              <a:rPr lang="ko-kr" dirty="0"/>
              <a:t> </a:t>
            </a:r>
            <a:r>
              <a:rPr lang="ko-kr" dirty="0" err="1"/>
              <a:t>Master</a:t>
            </a:r>
            <a:r>
              <a:rPr lang="ko-kr" dirty="0"/>
              <a:t> </a:t>
            </a:r>
            <a:r>
              <a:rPr lang="ko-kr" dirty="0" err="1"/>
              <a:t>text</a:t>
            </a:r>
            <a:r>
              <a:rPr lang="ko-kr" dirty="0"/>
              <a:t> </a:t>
            </a:r>
            <a:r>
              <a:rPr lang="ko-kr" dirty="0" err="1"/>
              <a:t>styles</a:t>
            </a:r>
            <a:endParaRPr lang="ko-kr" dirty="0"/>
          </a:p>
          <a:p>
            <a:pPr lvl="1" rtl="0"/>
            <a:r>
              <a:rPr lang="ko-kr" dirty="0" err="1"/>
              <a:t>Second</a:t>
            </a:r>
            <a:r>
              <a:rPr lang="ko-kr" dirty="0"/>
              <a:t> </a:t>
            </a:r>
            <a:r>
              <a:rPr lang="ko-kr" dirty="0" err="1"/>
              <a:t>level</a:t>
            </a:r>
            <a:endParaRPr lang="ko-kr" dirty="0"/>
          </a:p>
          <a:p>
            <a:pPr lvl="2" rtl="0"/>
            <a:r>
              <a:rPr lang="ko-kr" dirty="0"/>
              <a:t>Third </a:t>
            </a:r>
            <a:r>
              <a:rPr lang="ko-kr" dirty="0" err="1"/>
              <a:t>level</a:t>
            </a:r>
            <a:endParaRPr lang="ko-kr" dirty="0"/>
          </a:p>
          <a:p>
            <a:pPr lvl="3" rtl="0"/>
            <a:r>
              <a:rPr lang="ko-kr" dirty="0" err="1"/>
              <a:t>Fourth</a:t>
            </a:r>
            <a:r>
              <a:rPr lang="ko-kr" dirty="0"/>
              <a:t> </a:t>
            </a:r>
            <a:r>
              <a:rPr lang="ko-kr" dirty="0" err="1"/>
              <a:t>level</a:t>
            </a:r>
            <a:endParaRPr lang="ko-kr" dirty="0"/>
          </a:p>
          <a:p>
            <a:pPr lvl="4" rtl="0"/>
            <a:r>
              <a:rPr lang="ko-kr" dirty="0"/>
              <a:t>Fifth </a:t>
            </a:r>
            <a:r>
              <a:rPr lang="ko-kr" dirty="0" err="1"/>
              <a:t>level</a:t>
            </a:r>
            <a:endParaRPr lang="en-US" dirty="0"/>
          </a:p>
        </p:txBody>
      </p:sp>
      <p:sp>
        <p:nvSpPr>
          <p:cNvPr id="6" name="Slide Number Placeholder 5"/>
          <p:cNvSpPr>
            <a:spLocks noGrp="1"/>
          </p:cNvSpPr>
          <p:nvPr userDrawn="1">
            <p:ph type="sldNum" sz="quarter" idx="12"/>
          </p:nvPr>
        </p:nvSpPr>
        <p:spPr/>
        <p:txBody>
          <a:bodyPr rtlCol="0"/>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extLst>
              <p:ext uri="{D42A27DB-BD31-4B8C-83A1-F6EECF244321}">
                <p14:modId xmlns:p14="http://schemas.microsoft.com/office/powerpoint/2010/main" val="3008935576"/>
              </p:ext>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name="Image" r:id="rId2" imgW="12600" imgH="9142560" progId="Photoshop.Image.17">
                  <p:embed/>
                </p:oleObj>
              </mc:Choice>
              <mc:Fallback>
                <p:oleObj name="Image" r:id="rId2" imgW="12600" imgH="9142560" progId="Photoshop.Image.17">
                  <p:embed/>
                  <p:pic>
                    <p:nvPicPr>
                      <p:cNvPr id="11" name="Object 10">
                        <a:extLst>
                          <a:ext uri="{FF2B5EF4-FFF2-40B4-BE49-F238E27FC236}">
                            <a16:creationId xmlns:a16="http://schemas.microsoft.com/office/drawing/2014/main" id="{203EF237-8DE6-4679-839B-F52D6B83D301}"/>
                          </a:ext>
                        </a:extLst>
                      </p:cNvPr>
                      <p:cNvPicPr/>
                      <p:nvPr/>
                    </p:nvPicPr>
                    <p:blipFill>
                      <a:blip r:embed="rId3"/>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tx1"/>
              </a:solidFill>
            </a:endParaRPr>
          </a:p>
        </p:txBody>
      </p:sp>
      <p:sp>
        <p:nvSpPr>
          <p:cNvPr id="10" name="Content Placeholder 2"/>
          <p:cNvSpPr>
            <a:spLocks noGrp="1"/>
          </p:cNvSpPr>
          <p:nvPr>
            <p:ph idx="13"/>
          </p:nvPr>
        </p:nvSpPr>
        <p:spPr>
          <a:xfrm>
            <a:off x="5796169" y="1440305"/>
            <a:ext cx="5075583" cy="4913308"/>
          </a:xfrm>
        </p:spPr>
        <p:txBody>
          <a:bodyPr rtlCol="0"/>
          <a:lstStyle>
            <a:lvl1pPr marL="228600" indent="-228600">
              <a:buFont typeface="Wingdings" pitchFamily="2" charset="2"/>
              <a:buChar char="v"/>
              <a:defRPr b="0" i="0">
                <a:solidFill>
                  <a:schemeClr val="tx1"/>
                </a:solidFill>
                <a:latin typeface="Amazon Ember Light" charset="0"/>
                <a:ea typeface="Amazon Ember Light" charset="0"/>
                <a:cs typeface="Amazon Ember Light" charset="0"/>
              </a:defRPr>
            </a:lvl1pPr>
            <a:lvl2pPr marL="685800" indent="-228600">
              <a:buFont typeface="Wingdings" pitchFamily="2" charset="2"/>
              <a:buChar char="v"/>
              <a:defRPr b="0" i="0">
                <a:solidFill>
                  <a:schemeClr val="tx1"/>
                </a:solidFill>
                <a:latin typeface="Amazon Ember Light" charset="0"/>
                <a:ea typeface="Amazon Ember Light" charset="0"/>
                <a:cs typeface="Amazon Ember Light" charset="0"/>
              </a:defRPr>
            </a:lvl2pPr>
            <a:lvl3pPr marL="1143000" indent="-228600">
              <a:buFont typeface="Wingdings" pitchFamily="2" charset="2"/>
              <a:buChar char="v"/>
              <a:defRPr b="0" i="0">
                <a:solidFill>
                  <a:schemeClr val="tx1"/>
                </a:solidFill>
                <a:latin typeface="Amazon Ember Light" charset="0"/>
                <a:ea typeface="Amazon Ember Light" charset="0"/>
                <a:cs typeface="Amazon Ember Light" charset="0"/>
              </a:defRPr>
            </a:lvl3pPr>
            <a:lvl4pPr marL="1600200" indent="-228600">
              <a:buFont typeface="Wingdings" pitchFamily="2" charset="2"/>
              <a:buChar char="v"/>
              <a:defRPr b="0" i="0">
                <a:solidFill>
                  <a:schemeClr val="tx1"/>
                </a:solidFill>
                <a:latin typeface="Amazon Ember Light" charset="0"/>
                <a:ea typeface="Amazon Ember Light" charset="0"/>
                <a:cs typeface="Amazon Ember Light" charset="0"/>
              </a:defRPr>
            </a:lvl4pPr>
            <a:lvl5pPr marL="2057400" indent="-228600">
              <a:buFont typeface="Wingdings" pitchFamily="2" charset="2"/>
              <a:buChar char="v"/>
              <a:defRPr b="0" i="0">
                <a:solidFill>
                  <a:schemeClr val="tx1"/>
                </a:solidFill>
                <a:latin typeface="Amazon Ember Light" charset="0"/>
                <a:ea typeface="Amazon Ember Light" charset="0"/>
                <a:cs typeface="Amazon Ember Light" charset="0"/>
              </a:defRPr>
            </a:lvl5pPr>
          </a:lstStyle>
          <a:p>
            <a:pPr lvl="0" rtl="0"/>
            <a:r>
              <a:rPr lang="ko-kr"/>
              <a:t>Edit Master text styles</a:t>
            </a:r>
          </a:p>
          <a:p>
            <a:pPr lvl="1" rtl="0"/>
            <a:r>
              <a:rPr lang="ko-kr"/>
              <a:t>Second level</a:t>
            </a:r>
          </a:p>
          <a:p>
            <a:pPr lvl="2" rtl="0"/>
            <a:r>
              <a:rPr lang="ko-kr"/>
              <a:t>Third level</a:t>
            </a:r>
          </a:p>
          <a:p>
            <a:pPr lvl="3" rtl="0"/>
            <a:r>
              <a:rPr lang="ko-kr"/>
              <a:t>Fourth level</a:t>
            </a:r>
          </a:p>
          <a:p>
            <a:pPr lvl="4" rtl="0"/>
            <a:r>
              <a:rPr lang="ko-kr"/>
              <a:t>Fifth level</a:t>
            </a:r>
            <a:endParaRPr lang="en-US" dirty="0"/>
          </a:p>
        </p:txBody>
      </p:sp>
    </p:spTree>
    <p:extLst>
      <p:ext uri="{BB962C8B-B14F-4D97-AF65-F5344CB8AC3E}">
        <p14:creationId xmlns:p14="http://schemas.microsoft.com/office/powerpoint/2010/main" val="4210187183"/>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62608" y="2770243"/>
            <a:ext cx="11115261" cy="779463"/>
          </a:xfrm>
        </p:spPr>
        <p:txBody>
          <a:bodyPr rtlCol="0">
            <a:noAutofit/>
          </a:bodyPr>
          <a:lstStyle>
            <a:lvl1pPr>
              <a:defRPr sz="6000" b="0" i="0">
                <a:solidFill>
                  <a:schemeClr val="tx1"/>
                </a:solidFill>
                <a:latin typeface="Amazon Ember Light" charset="0"/>
                <a:ea typeface="Amazon Ember Light" charset="0"/>
                <a:cs typeface="Amazon Ember Light" charset="0"/>
              </a:defRPr>
            </a:lvl1pPr>
          </a:lstStyle>
          <a:p>
            <a:pPr rtl="0"/>
            <a:r>
              <a:rPr lang="ko-kr" dirty="0" err="1"/>
              <a:t>Click</a:t>
            </a:r>
            <a:r>
              <a:rPr lang="ko-kr" dirty="0"/>
              <a:t> </a:t>
            </a:r>
            <a:r>
              <a:rPr lang="ko-kr" dirty="0" err="1"/>
              <a:t>to</a:t>
            </a:r>
            <a:r>
              <a:rPr lang="ko-kr" dirty="0"/>
              <a:t> </a:t>
            </a:r>
            <a:r>
              <a:rPr lang="ko-kr" dirty="0" err="1"/>
              <a:t>edit</a:t>
            </a:r>
            <a:r>
              <a:rPr lang="ko-kr" dirty="0"/>
              <a:t> </a:t>
            </a:r>
            <a:r>
              <a:rPr lang="ko-kr" dirty="0" err="1"/>
              <a:t>Master</a:t>
            </a:r>
            <a:r>
              <a:rPr lang="ko-kr" dirty="0"/>
              <a:t> </a:t>
            </a:r>
            <a:r>
              <a:rPr lang="ko-kr" dirty="0" err="1"/>
              <a:t>title</a:t>
            </a:r>
            <a:r>
              <a:rPr lang="ko-kr" dirty="0"/>
              <a:t> </a:t>
            </a:r>
            <a:r>
              <a:rPr lang="ko-kr" dirty="0" err="1"/>
              <a:t>style</a:t>
            </a:r>
            <a:endParaRPr lang="en-US" dirty="0"/>
          </a:p>
        </p:txBody>
      </p:sp>
      <p:sp>
        <p:nvSpPr>
          <p:cNvPr id="6" name="Slide Number Placeholder 5"/>
          <p:cNvSpPr>
            <a:spLocks noGrp="1"/>
          </p:cNvSpPr>
          <p:nvPr>
            <p:ph type="sldNum" sz="quarter" idx="12"/>
          </p:nvPr>
        </p:nvSpPr>
        <p:spPr/>
        <p:txBody>
          <a:bodyPr rtlCol="0"/>
          <a:lstStyle>
            <a:lvl1pPr>
              <a:defRPr b="0" i="0">
                <a:solidFill>
                  <a:schemeClr val="bg1"/>
                </a:solidFill>
                <a:latin typeface="Helvetica Neue LT Std 65 Medium" charset="0"/>
                <a:ea typeface="Helvetica Neue LT Std 65 Medium" charset="0"/>
                <a:cs typeface="Helvetica Neue LT Std 65 Medium" charset="0"/>
              </a:defRPr>
            </a:lvl1pPr>
          </a:lstStyle>
          <a:p>
            <a:pPr rtl="0"/>
            <a:fld id="{9FC43BFD-8FF7-A343-A8A6-E2338FCE8046}" type="slidenum">
              <a:rPr lang="en-US" smtClean="0"/>
              <a:pPr/>
              <a:t>‹#›</a:t>
            </a:fld>
            <a:endParaRPr lang="en-US" dirty="0"/>
          </a:p>
        </p:txBody>
      </p:sp>
    </p:spTree>
    <p:extLst>
      <p:ext uri="{BB962C8B-B14F-4D97-AF65-F5344CB8AC3E}">
        <p14:creationId xmlns:p14="http://schemas.microsoft.com/office/powerpoint/2010/main" val="23632866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31DC59-E19F-33A2-95E2-5D278D62EFA3}"/>
              </a:ext>
            </a:extLst>
          </p:cNvPr>
          <p:cNvSpPr>
            <a:spLocks noGrp="1"/>
          </p:cNvSpPr>
          <p:nvPr>
            <p:ph type="title"/>
          </p:nvPr>
        </p:nvSpPr>
        <p:spPr/>
        <p:txBody>
          <a:bodyPr/>
          <a:lstStyle>
            <a:lvl1pPr>
              <a:defRPr>
                <a:solidFill>
                  <a:schemeClr val="tx1"/>
                </a:solidFill>
              </a:defRPr>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A64D9CBF-0F8E-C62E-4120-3F5977BC9C7B}"/>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B1AF213A-9B18-AF16-D862-BB0DC894E627}"/>
              </a:ext>
            </a:extLst>
          </p:cNvPr>
          <p:cNvSpPr>
            <a:spLocks noGrp="1"/>
          </p:cNvSpPr>
          <p:nvPr>
            <p:ph type="dt" sz="half" idx="10"/>
          </p:nvPr>
        </p:nvSpPr>
        <p:spPr/>
        <p:txBody>
          <a:bodyPr/>
          <a:lstStyle>
            <a:lvl1pPr>
              <a:defRPr>
                <a:solidFill>
                  <a:schemeClr val="tx1"/>
                </a:solidFill>
              </a:defRPr>
            </a:lvl1pPr>
          </a:lstStyle>
          <a:p>
            <a:endParaRPr lang="en-US" dirty="0"/>
          </a:p>
        </p:txBody>
      </p:sp>
      <p:sp>
        <p:nvSpPr>
          <p:cNvPr id="5" name="바닥글 개체 틀 4">
            <a:extLst>
              <a:ext uri="{FF2B5EF4-FFF2-40B4-BE49-F238E27FC236}">
                <a16:creationId xmlns:a16="http://schemas.microsoft.com/office/drawing/2014/main" id="{90F8233A-504F-B9B2-4193-B1455C64C547}"/>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슬라이드 번호 개체 틀 5">
            <a:extLst>
              <a:ext uri="{FF2B5EF4-FFF2-40B4-BE49-F238E27FC236}">
                <a16:creationId xmlns:a16="http://schemas.microsoft.com/office/drawing/2014/main" id="{90E65778-94FF-9892-E252-C0675F8DBDC5}"/>
              </a:ext>
            </a:extLst>
          </p:cNvPr>
          <p:cNvSpPr>
            <a:spLocks noGrp="1"/>
          </p:cNvSpPr>
          <p:nvPr>
            <p:ph type="sldNum" sz="quarter" idx="12"/>
          </p:nvPr>
        </p:nvSpPr>
        <p:spPr/>
        <p:txBody>
          <a:bodyPr/>
          <a:lstStyle>
            <a:lvl1pPr>
              <a:defRPr>
                <a:solidFill>
                  <a:schemeClr val="tx1"/>
                </a:solidFill>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351205652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1E8A7D-6EFD-329C-C4F2-D49C7BFF6F84}"/>
              </a:ext>
            </a:extLst>
          </p:cNvPr>
          <p:cNvSpPr>
            <a:spLocks noGrp="1"/>
          </p:cNvSpPr>
          <p:nvPr>
            <p:ph type="title"/>
          </p:nvPr>
        </p:nvSpPr>
        <p:spPr>
          <a:xfrm>
            <a:off x="831850" y="1709738"/>
            <a:ext cx="10515600" cy="2852737"/>
          </a:xfrm>
        </p:spPr>
        <p:txBody>
          <a:bodyPr anchor="b"/>
          <a:lstStyle>
            <a:lvl1pPr>
              <a:defRPr sz="6000">
                <a:solidFill>
                  <a:schemeClr val="tx1"/>
                </a:solidFill>
              </a:defRPr>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0A76368C-CFEF-FC78-FA13-B171729E538E}"/>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3E417565-EAD5-8549-34CA-FB8A38B2519A}"/>
              </a:ext>
            </a:extLst>
          </p:cNvPr>
          <p:cNvSpPr>
            <a:spLocks noGrp="1"/>
          </p:cNvSpPr>
          <p:nvPr>
            <p:ph type="dt" sz="half" idx="10"/>
          </p:nvPr>
        </p:nvSpPr>
        <p:spPr/>
        <p:txBody>
          <a:bodyPr/>
          <a:lstStyle>
            <a:lvl1pPr>
              <a:defRPr>
                <a:solidFill>
                  <a:schemeClr val="tx1"/>
                </a:solidFill>
              </a:defRPr>
            </a:lvl1pPr>
          </a:lstStyle>
          <a:p>
            <a:endParaRPr lang="en-US" dirty="0"/>
          </a:p>
        </p:txBody>
      </p:sp>
      <p:sp>
        <p:nvSpPr>
          <p:cNvPr id="5" name="바닥글 개체 틀 4">
            <a:extLst>
              <a:ext uri="{FF2B5EF4-FFF2-40B4-BE49-F238E27FC236}">
                <a16:creationId xmlns:a16="http://schemas.microsoft.com/office/drawing/2014/main" id="{1ACD8BA9-920E-9CEB-A8D0-D7A3DEC40035}"/>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슬라이드 번호 개체 틀 5">
            <a:extLst>
              <a:ext uri="{FF2B5EF4-FFF2-40B4-BE49-F238E27FC236}">
                <a16:creationId xmlns:a16="http://schemas.microsoft.com/office/drawing/2014/main" id="{BCCDEE1F-C5E0-62EE-4F9E-4D1C3F1AD308}"/>
              </a:ext>
            </a:extLst>
          </p:cNvPr>
          <p:cNvSpPr>
            <a:spLocks noGrp="1"/>
          </p:cNvSpPr>
          <p:nvPr>
            <p:ph type="sldNum" sz="quarter" idx="12"/>
          </p:nvPr>
        </p:nvSpPr>
        <p:spPr/>
        <p:txBody>
          <a:bodyPr/>
          <a:lstStyle>
            <a:lvl1pPr>
              <a:defRPr>
                <a:solidFill>
                  <a:schemeClr val="tx1"/>
                </a:solidFill>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263143320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7235C2-544D-7573-FC45-A833B7EDE47E}"/>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8E01B3C8-73F9-201D-5DFD-5657C7637094}"/>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AECA9202-F036-F63B-4409-34538BA5198B}"/>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9FA968FF-77A0-4B06-D4E6-1D8CAF03AF6C}"/>
              </a:ext>
            </a:extLst>
          </p:cNvPr>
          <p:cNvSpPr>
            <a:spLocks noGrp="1"/>
          </p:cNvSpPr>
          <p:nvPr>
            <p:ph type="dt" sz="half" idx="10"/>
          </p:nvPr>
        </p:nvSpPr>
        <p:spPr/>
        <p:txBody>
          <a:bodyPr/>
          <a:lstStyle/>
          <a:p>
            <a:pPr rtl="0"/>
            <a:endParaRPr lang="en-US" dirty="0"/>
          </a:p>
        </p:txBody>
      </p:sp>
      <p:sp>
        <p:nvSpPr>
          <p:cNvPr id="6" name="바닥글 개체 틀 5">
            <a:extLst>
              <a:ext uri="{FF2B5EF4-FFF2-40B4-BE49-F238E27FC236}">
                <a16:creationId xmlns:a16="http://schemas.microsoft.com/office/drawing/2014/main" id="{C8473165-D810-8F97-344C-C6772E43863F}"/>
              </a:ext>
            </a:extLst>
          </p:cNvPr>
          <p:cNvSpPr>
            <a:spLocks noGrp="1"/>
          </p:cNvSpPr>
          <p:nvPr>
            <p:ph type="ftr" sz="quarter" idx="11"/>
          </p:nvPr>
        </p:nvSpPr>
        <p:spPr/>
        <p:txBody>
          <a:bodyPr/>
          <a:lstStyle/>
          <a:p>
            <a:pPr rtl="0"/>
            <a:endParaRPr lang="en-US" dirty="0"/>
          </a:p>
        </p:txBody>
      </p:sp>
      <p:sp>
        <p:nvSpPr>
          <p:cNvPr id="7" name="슬라이드 번호 개체 틀 6">
            <a:extLst>
              <a:ext uri="{FF2B5EF4-FFF2-40B4-BE49-F238E27FC236}">
                <a16:creationId xmlns:a16="http://schemas.microsoft.com/office/drawing/2014/main" id="{4F5CA6F2-47C2-6414-B538-1B485083A264}"/>
              </a:ext>
            </a:extLst>
          </p:cNvPr>
          <p:cNvSpPr>
            <a:spLocks noGrp="1"/>
          </p:cNvSpPr>
          <p:nvPr>
            <p:ph type="sldNum" sz="quarter" idx="12"/>
          </p:nvPr>
        </p:nvSpPr>
        <p:spPr/>
        <p:txBody>
          <a:bodyPr/>
          <a:lstStyle/>
          <a:p>
            <a:pPr rtl="0"/>
            <a:fld id="{9FC43BFD-8FF7-A343-A8A6-E2338FCE8046}" type="slidenum">
              <a:rPr lang="en-US" smtClean="0"/>
              <a:t>‹#›</a:t>
            </a:fld>
            <a:endParaRPr lang="en-US" dirty="0"/>
          </a:p>
        </p:txBody>
      </p:sp>
    </p:spTree>
    <p:extLst>
      <p:ext uri="{BB962C8B-B14F-4D97-AF65-F5344CB8AC3E}">
        <p14:creationId xmlns:p14="http://schemas.microsoft.com/office/powerpoint/2010/main" val="384540806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DA3A0F-D0EE-593F-1276-0DAE10CA944E}"/>
              </a:ext>
            </a:extLst>
          </p:cNvPr>
          <p:cNvSpPr>
            <a:spLocks noGrp="1"/>
          </p:cNvSpPr>
          <p:nvPr>
            <p:ph type="title"/>
          </p:nvPr>
        </p:nvSpPr>
        <p:spPr>
          <a:xfrm>
            <a:off x="839788" y="365125"/>
            <a:ext cx="10515600" cy="1325563"/>
          </a:xfrm>
        </p:spPr>
        <p:txBody>
          <a:bodyPr/>
          <a:lstStyle>
            <a:lvl1pPr>
              <a:defRPr>
                <a:solidFill>
                  <a:schemeClr val="tx1"/>
                </a:solidFill>
              </a:defRPr>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04A734C0-091D-AED2-61EA-8696CE121498}"/>
              </a:ext>
            </a:extLst>
          </p:cNvPr>
          <p:cNvSpPr>
            <a:spLocks noGrp="1"/>
          </p:cNvSpPr>
          <p:nvPr>
            <p:ph type="body" idx="1"/>
          </p:nvPr>
        </p:nvSpPr>
        <p:spPr>
          <a:xfrm>
            <a:off x="839788" y="1681163"/>
            <a:ext cx="5157787" cy="823912"/>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A9A0561E-DF79-1F64-507F-7ED019B5F61C}"/>
              </a:ext>
            </a:extLst>
          </p:cNvPr>
          <p:cNvSpPr>
            <a:spLocks noGrp="1"/>
          </p:cNvSpPr>
          <p:nvPr>
            <p:ph sz="half" idx="2"/>
          </p:nvPr>
        </p:nvSpPr>
        <p:spPr>
          <a:xfrm>
            <a:off x="839788" y="2505075"/>
            <a:ext cx="5157787" cy="36845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B843502E-2BFC-942D-A08F-CC75FE0064BD}"/>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49CD641D-5356-FA22-6A94-C7E46EBF5B59}"/>
              </a:ext>
            </a:extLst>
          </p:cNvPr>
          <p:cNvSpPr>
            <a:spLocks noGrp="1"/>
          </p:cNvSpPr>
          <p:nvPr>
            <p:ph sz="quarter" idx="4"/>
          </p:nvPr>
        </p:nvSpPr>
        <p:spPr>
          <a:xfrm>
            <a:off x="6172200" y="2505075"/>
            <a:ext cx="5183188" cy="36845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9641E4CA-DAD3-A056-B04B-DE124B8F7D2B}"/>
              </a:ext>
            </a:extLst>
          </p:cNvPr>
          <p:cNvSpPr>
            <a:spLocks noGrp="1"/>
          </p:cNvSpPr>
          <p:nvPr>
            <p:ph type="dt" sz="half" idx="10"/>
          </p:nvPr>
        </p:nvSpPr>
        <p:spPr/>
        <p:txBody>
          <a:bodyPr/>
          <a:lstStyle>
            <a:lvl1pPr>
              <a:defRPr>
                <a:solidFill>
                  <a:schemeClr val="tx1"/>
                </a:solidFill>
              </a:defRPr>
            </a:lvl1pPr>
          </a:lstStyle>
          <a:p>
            <a:endParaRPr lang="en-US" dirty="0"/>
          </a:p>
        </p:txBody>
      </p:sp>
      <p:sp>
        <p:nvSpPr>
          <p:cNvPr id="8" name="바닥글 개체 틀 7">
            <a:extLst>
              <a:ext uri="{FF2B5EF4-FFF2-40B4-BE49-F238E27FC236}">
                <a16:creationId xmlns:a16="http://schemas.microsoft.com/office/drawing/2014/main" id="{81F88641-F58F-DB30-AF6E-28EFFDDD7847}"/>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9" name="슬라이드 번호 개체 틀 8">
            <a:extLst>
              <a:ext uri="{FF2B5EF4-FFF2-40B4-BE49-F238E27FC236}">
                <a16:creationId xmlns:a16="http://schemas.microsoft.com/office/drawing/2014/main" id="{35BF27A1-89DC-D628-FA34-F7C7C78ECB4D}"/>
              </a:ext>
            </a:extLst>
          </p:cNvPr>
          <p:cNvSpPr>
            <a:spLocks noGrp="1"/>
          </p:cNvSpPr>
          <p:nvPr>
            <p:ph type="sldNum" sz="quarter" idx="12"/>
          </p:nvPr>
        </p:nvSpPr>
        <p:spPr/>
        <p:txBody>
          <a:bodyPr/>
          <a:lstStyle>
            <a:lvl1pPr>
              <a:defRPr>
                <a:solidFill>
                  <a:schemeClr val="tx1"/>
                </a:solidFill>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272729115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1345AD-730E-27C5-50A0-F356233FD715}"/>
              </a:ext>
            </a:extLst>
          </p:cNvPr>
          <p:cNvSpPr>
            <a:spLocks noGrp="1"/>
          </p:cNvSpPr>
          <p:nvPr>
            <p:ph type="title"/>
          </p:nvPr>
        </p:nvSpPr>
        <p:spPr/>
        <p:txBody>
          <a:bodyPr/>
          <a:lstStyle>
            <a:lvl1pPr>
              <a:defRPr>
                <a:solidFill>
                  <a:schemeClr val="tx1"/>
                </a:solidFill>
              </a:defRPr>
            </a:lvl1p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C443B8B9-432B-CE4C-7FFA-EF353B07F9A3}"/>
              </a:ext>
            </a:extLst>
          </p:cNvPr>
          <p:cNvSpPr>
            <a:spLocks noGrp="1"/>
          </p:cNvSpPr>
          <p:nvPr>
            <p:ph type="dt" sz="half" idx="10"/>
          </p:nvPr>
        </p:nvSpPr>
        <p:spPr/>
        <p:txBody>
          <a:bodyPr/>
          <a:lstStyle>
            <a:lvl1pPr>
              <a:defRPr>
                <a:solidFill>
                  <a:schemeClr val="tx1"/>
                </a:solidFill>
              </a:defRPr>
            </a:lvl1pPr>
          </a:lstStyle>
          <a:p>
            <a:endParaRPr lang="en-US" dirty="0"/>
          </a:p>
        </p:txBody>
      </p:sp>
      <p:sp>
        <p:nvSpPr>
          <p:cNvPr id="4" name="바닥글 개체 틀 3">
            <a:extLst>
              <a:ext uri="{FF2B5EF4-FFF2-40B4-BE49-F238E27FC236}">
                <a16:creationId xmlns:a16="http://schemas.microsoft.com/office/drawing/2014/main" id="{7349D4DB-4782-9074-B5D5-B6D39A99358A}"/>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5" name="슬라이드 번호 개체 틀 4">
            <a:extLst>
              <a:ext uri="{FF2B5EF4-FFF2-40B4-BE49-F238E27FC236}">
                <a16:creationId xmlns:a16="http://schemas.microsoft.com/office/drawing/2014/main" id="{2DCA27DA-7325-3B47-3CCF-2B199BBB962A}"/>
              </a:ext>
            </a:extLst>
          </p:cNvPr>
          <p:cNvSpPr>
            <a:spLocks noGrp="1"/>
          </p:cNvSpPr>
          <p:nvPr>
            <p:ph type="sldNum" sz="quarter" idx="12"/>
          </p:nvPr>
        </p:nvSpPr>
        <p:spPr/>
        <p:txBody>
          <a:bodyPr/>
          <a:lstStyle>
            <a:lvl1pPr>
              <a:defRPr>
                <a:solidFill>
                  <a:schemeClr val="tx1"/>
                </a:solidFill>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38324302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7D4022F8-ED6B-B59E-3AE2-29CF4815CAB0}"/>
              </a:ext>
            </a:extLst>
          </p:cNvPr>
          <p:cNvSpPr>
            <a:spLocks noGrp="1"/>
          </p:cNvSpPr>
          <p:nvPr>
            <p:ph type="dt" sz="half" idx="10"/>
          </p:nvPr>
        </p:nvSpPr>
        <p:spPr/>
        <p:txBody>
          <a:bodyPr/>
          <a:lstStyle>
            <a:lvl1pPr>
              <a:defRPr>
                <a:solidFill>
                  <a:schemeClr val="tx1"/>
                </a:solidFill>
              </a:defRPr>
            </a:lvl1pPr>
          </a:lstStyle>
          <a:p>
            <a:endParaRPr lang="en-US" dirty="0"/>
          </a:p>
        </p:txBody>
      </p:sp>
      <p:sp>
        <p:nvSpPr>
          <p:cNvPr id="3" name="바닥글 개체 틀 2">
            <a:extLst>
              <a:ext uri="{FF2B5EF4-FFF2-40B4-BE49-F238E27FC236}">
                <a16:creationId xmlns:a16="http://schemas.microsoft.com/office/drawing/2014/main" id="{A5103E44-02DE-F31C-3D25-7234B842B442}"/>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4" name="슬라이드 번호 개체 틀 3">
            <a:extLst>
              <a:ext uri="{FF2B5EF4-FFF2-40B4-BE49-F238E27FC236}">
                <a16:creationId xmlns:a16="http://schemas.microsoft.com/office/drawing/2014/main" id="{65B98F4D-79AD-5961-E618-0A3486579E7B}"/>
              </a:ext>
            </a:extLst>
          </p:cNvPr>
          <p:cNvSpPr>
            <a:spLocks noGrp="1"/>
          </p:cNvSpPr>
          <p:nvPr>
            <p:ph type="sldNum" sz="quarter" idx="12"/>
          </p:nvPr>
        </p:nvSpPr>
        <p:spPr/>
        <p:txBody>
          <a:bodyPr/>
          <a:lstStyle>
            <a:lvl1pPr>
              <a:defRPr>
                <a:solidFill>
                  <a:schemeClr val="tx1"/>
                </a:solidFill>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374812377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467317-BE97-9F19-15D7-AD42D2F0544B}"/>
              </a:ext>
            </a:extLst>
          </p:cNvPr>
          <p:cNvSpPr>
            <a:spLocks noGrp="1"/>
          </p:cNvSpPr>
          <p:nvPr>
            <p:ph type="title"/>
          </p:nvPr>
        </p:nvSpPr>
        <p:spPr>
          <a:xfrm>
            <a:off x="839788" y="457200"/>
            <a:ext cx="3932237" cy="1600200"/>
          </a:xfrm>
        </p:spPr>
        <p:txBody>
          <a:bodyPr anchor="b"/>
          <a:lstStyle>
            <a:lvl1pPr>
              <a:defRPr sz="3200">
                <a:solidFill>
                  <a:schemeClr val="tx1"/>
                </a:solidFill>
              </a:defRPr>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6B503CA7-E415-A6CB-2B5C-44BC1A1B4798}"/>
              </a:ext>
            </a:extLst>
          </p:cNvPr>
          <p:cNvSpPr>
            <a:spLocks noGrp="1"/>
          </p:cNvSpPr>
          <p:nvPr>
            <p:ph idx="1"/>
          </p:nvPr>
        </p:nvSpPr>
        <p:spPr>
          <a:xfrm>
            <a:off x="5183188" y="987425"/>
            <a:ext cx="6172200" cy="4873625"/>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5AD31578-B9AC-EE77-4C7C-D26DA331E429}"/>
              </a:ext>
            </a:extLst>
          </p:cNvPr>
          <p:cNvSpPr>
            <a:spLocks noGrp="1"/>
          </p:cNvSpPr>
          <p:nvPr>
            <p:ph type="body" sz="half" idx="2"/>
          </p:nvPr>
        </p:nvSpPr>
        <p:spPr>
          <a:xfrm>
            <a:off x="839788"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53DDF7DD-613F-4964-9A3E-2C64A1F5A458}"/>
              </a:ext>
            </a:extLst>
          </p:cNvPr>
          <p:cNvSpPr>
            <a:spLocks noGrp="1"/>
          </p:cNvSpPr>
          <p:nvPr>
            <p:ph type="dt" sz="half" idx="10"/>
          </p:nvPr>
        </p:nvSpPr>
        <p:spPr/>
        <p:txBody>
          <a:bodyPr/>
          <a:lstStyle>
            <a:lvl1pPr>
              <a:defRPr>
                <a:solidFill>
                  <a:schemeClr val="tx1"/>
                </a:solidFill>
              </a:defRPr>
            </a:lvl1pPr>
          </a:lstStyle>
          <a:p>
            <a:endParaRPr lang="en-US" dirty="0"/>
          </a:p>
        </p:txBody>
      </p:sp>
      <p:sp>
        <p:nvSpPr>
          <p:cNvPr id="6" name="바닥글 개체 틀 5">
            <a:extLst>
              <a:ext uri="{FF2B5EF4-FFF2-40B4-BE49-F238E27FC236}">
                <a16:creationId xmlns:a16="http://schemas.microsoft.com/office/drawing/2014/main" id="{952ECB25-0025-5CBA-1B14-953C692DA78C}"/>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7" name="슬라이드 번호 개체 틀 6">
            <a:extLst>
              <a:ext uri="{FF2B5EF4-FFF2-40B4-BE49-F238E27FC236}">
                <a16:creationId xmlns:a16="http://schemas.microsoft.com/office/drawing/2014/main" id="{947EF76A-FD04-81E8-CE59-EFA4AA3304AC}"/>
              </a:ext>
            </a:extLst>
          </p:cNvPr>
          <p:cNvSpPr>
            <a:spLocks noGrp="1"/>
          </p:cNvSpPr>
          <p:nvPr>
            <p:ph type="sldNum" sz="quarter" idx="12"/>
          </p:nvPr>
        </p:nvSpPr>
        <p:spPr/>
        <p:txBody>
          <a:bodyPr/>
          <a:lstStyle>
            <a:lvl1pPr>
              <a:defRPr>
                <a:solidFill>
                  <a:schemeClr val="tx1"/>
                </a:solidFill>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16479074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AAA912-9F33-AA1C-4035-FD36BA820EC9}"/>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792D56A8-EB5B-A95C-3883-9B7A6B9F80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5CCC7560-03D6-56C8-C1CE-75CDBCD9B5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26BF9745-EE07-FE68-79F7-0ACBF0102755}"/>
              </a:ext>
            </a:extLst>
          </p:cNvPr>
          <p:cNvSpPr>
            <a:spLocks noGrp="1"/>
          </p:cNvSpPr>
          <p:nvPr>
            <p:ph type="dt" sz="half" idx="10"/>
          </p:nvPr>
        </p:nvSpPr>
        <p:spPr/>
        <p:txBody>
          <a:bodyPr/>
          <a:lstStyle/>
          <a:p>
            <a:pPr rtl="0"/>
            <a:endParaRPr lang="en-US" dirty="0"/>
          </a:p>
        </p:txBody>
      </p:sp>
      <p:sp>
        <p:nvSpPr>
          <p:cNvPr id="6" name="바닥글 개체 틀 5">
            <a:extLst>
              <a:ext uri="{FF2B5EF4-FFF2-40B4-BE49-F238E27FC236}">
                <a16:creationId xmlns:a16="http://schemas.microsoft.com/office/drawing/2014/main" id="{72E8FE27-6435-9AF2-7E51-5160DF449739}"/>
              </a:ext>
            </a:extLst>
          </p:cNvPr>
          <p:cNvSpPr>
            <a:spLocks noGrp="1"/>
          </p:cNvSpPr>
          <p:nvPr>
            <p:ph type="ftr" sz="quarter" idx="11"/>
          </p:nvPr>
        </p:nvSpPr>
        <p:spPr/>
        <p:txBody>
          <a:bodyPr/>
          <a:lstStyle/>
          <a:p>
            <a:pPr rtl="0"/>
            <a:endParaRPr lang="en-US" dirty="0"/>
          </a:p>
        </p:txBody>
      </p:sp>
      <p:sp>
        <p:nvSpPr>
          <p:cNvPr id="7" name="슬라이드 번호 개체 틀 6">
            <a:extLst>
              <a:ext uri="{FF2B5EF4-FFF2-40B4-BE49-F238E27FC236}">
                <a16:creationId xmlns:a16="http://schemas.microsoft.com/office/drawing/2014/main" id="{4E34B079-7924-B610-6A06-5CD774C85F04}"/>
              </a:ext>
            </a:extLst>
          </p:cNvPr>
          <p:cNvSpPr>
            <a:spLocks noGrp="1"/>
          </p:cNvSpPr>
          <p:nvPr>
            <p:ph type="sldNum" sz="quarter" idx="12"/>
          </p:nvPr>
        </p:nvSpPr>
        <p:spPr/>
        <p:txBody>
          <a:bodyPr/>
          <a:lstStyle/>
          <a:p>
            <a:pPr rtl="0"/>
            <a:fld id="{9FC43BFD-8FF7-A343-A8A6-E2338FCE8046}" type="slidenum">
              <a:rPr lang="en-US" smtClean="0"/>
              <a:t>‹#›</a:t>
            </a:fld>
            <a:endParaRPr lang="en-US" dirty="0"/>
          </a:p>
        </p:txBody>
      </p:sp>
    </p:spTree>
    <p:extLst>
      <p:ext uri="{BB962C8B-B14F-4D97-AF65-F5344CB8AC3E}">
        <p14:creationId xmlns:p14="http://schemas.microsoft.com/office/powerpoint/2010/main" val="30552979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AFCCFC2-EABD-2126-7D86-3682F09A6D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B4DFC308-F76D-4993-2E73-86B21EFFAB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D5090A3-ADE7-71C6-417F-F134C12B6C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5" name="바닥글 개체 틀 4">
            <a:extLst>
              <a:ext uri="{FF2B5EF4-FFF2-40B4-BE49-F238E27FC236}">
                <a16:creationId xmlns:a16="http://schemas.microsoft.com/office/drawing/2014/main" id="{AF1CC213-B180-974D-972D-5A2E21CD8F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6" name="슬라이드 번호 개체 틀 5">
            <a:extLst>
              <a:ext uri="{FF2B5EF4-FFF2-40B4-BE49-F238E27FC236}">
                <a16:creationId xmlns:a16="http://schemas.microsoft.com/office/drawing/2014/main" id="{BC04BEDC-2CDE-D050-A54A-ED54902913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349847276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13" Type="http://schemas.openxmlformats.org/officeDocument/2006/relationships/image" Target="../media/image84.png"/><Relationship Id="rId18" Type="http://schemas.openxmlformats.org/officeDocument/2006/relationships/image" Target="../media/image89.png"/><Relationship Id="rId26" Type="http://schemas.openxmlformats.org/officeDocument/2006/relationships/image" Target="../media/image97.png"/><Relationship Id="rId39" Type="http://schemas.openxmlformats.org/officeDocument/2006/relationships/image" Target="../media/image110.png"/><Relationship Id="rId21" Type="http://schemas.openxmlformats.org/officeDocument/2006/relationships/image" Target="../media/image92.png"/><Relationship Id="rId34" Type="http://schemas.openxmlformats.org/officeDocument/2006/relationships/image" Target="../media/image105.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6.png"/><Relationship Id="rId33" Type="http://schemas.openxmlformats.org/officeDocument/2006/relationships/image" Target="../media/image104.png"/><Relationship Id="rId38" Type="http://schemas.openxmlformats.org/officeDocument/2006/relationships/image" Target="../media/image109.png"/><Relationship Id="rId2" Type="http://schemas.openxmlformats.org/officeDocument/2006/relationships/slideLayout" Target="../slideLayouts/slideLayout2.xml"/><Relationship Id="rId16" Type="http://schemas.openxmlformats.org/officeDocument/2006/relationships/image" Target="../media/image87.png"/><Relationship Id="rId20" Type="http://schemas.openxmlformats.org/officeDocument/2006/relationships/image" Target="../media/image91.png"/><Relationship Id="rId29" Type="http://schemas.openxmlformats.org/officeDocument/2006/relationships/image" Target="../media/image100.png"/><Relationship Id="rId1" Type="http://schemas.openxmlformats.org/officeDocument/2006/relationships/tags" Target="../tags/tag28.xml"/><Relationship Id="rId6" Type="http://schemas.openxmlformats.org/officeDocument/2006/relationships/image" Target="../media/image77.png"/><Relationship Id="rId11" Type="http://schemas.openxmlformats.org/officeDocument/2006/relationships/image" Target="../media/image82.png"/><Relationship Id="rId24" Type="http://schemas.openxmlformats.org/officeDocument/2006/relationships/image" Target="../media/image95.png"/><Relationship Id="rId32" Type="http://schemas.openxmlformats.org/officeDocument/2006/relationships/image" Target="../media/image103.png"/><Relationship Id="rId37" Type="http://schemas.openxmlformats.org/officeDocument/2006/relationships/image" Target="../media/image108.png"/><Relationship Id="rId5" Type="http://schemas.openxmlformats.org/officeDocument/2006/relationships/image" Target="../media/image76.png"/><Relationship Id="rId15" Type="http://schemas.openxmlformats.org/officeDocument/2006/relationships/image" Target="../media/image86.png"/><Relationship Id="rId23" Type="http://schemas.openxmlformats.org/officeDocument/2006/relationships/image" Target="../media/image94.png"/><Relationship Id="rId28" Type="http://schemas.openxmlformats.org/officeDocument/2006/relationships/image" Target="../media/image99.png"/><Relationship Id="rId36" Type="http://schemas.openxmlformats.org/officeDocument/2006/relationships/image" Target="../media/image107.png"/><Relationship Id="rId10" Type="http://schemas.openxmlformats.org/officeDocument/2006/relationships/image" Target="../media/image81.png"/><Relationship Id="rId19" Type="http://schemas.openxmlformats.org/officeDocument/2006/relationships/image" Target="../media/image90.png"/><Relationship Id="rId31" Type="http://schemas.openxmlformats.org/officeDocument/2006/relationships/image" Target="../media/image102.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png"/><Relationship Id="rId30" Type="http://schemas.openxmlformats.org/officeDocument/2006/relationships/image" Target="../media/image101.png"/><Relationship Id="rId35" Type="http://schemas.openxmlformats.org/officeDocument/2006/relationships/image" Target="../media/image106.png"/><Relationship Id="rId8" Type="http://schemas.openxmlformats.org/officeDocument/2006/relationships/image" Target="../media/image79.png"/><Relationship Id="rId3"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xml"/><Relationship Id="rId1" Type="http://schemas.openxmlformats.org/officeDocument/2006/relationships/tags" Target="../tags/tag191.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tags" Target="../tags/tag19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tags" Target="../tags/tag193.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tags" Target="../tags/tag194.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6.xml"/><Relationship Id="rId1" Type="http://schemas.openxmlformats.org/officeDocument/2006/relationships/tags" Target="../tags/tag195.xml"/><Relationship Id="rId5" Type="http://schemas.openxmlformats.org/officeDocument/2006/relationships/image" Target="../media/image177.png"/><Relationship Id="rId4"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notesSlide" Target="../notesSlides/notesSlide105.xml"/><Relationship Id="rId7" Type="http://schemas.openxmlformats.org/officeDocument/2006/relationships/image" Target="../media/image181.png"/><Relationship Id="rId2" Type="http://schemas.openxmlformats.org/officeDocument/2006/relationships/slideLayout" Target="../slideLayouts/slideLayout2.xml"/><Relationship Id="rId1" Type="http://schemas.openxmlformats.org/officeDocument/2006/relationships/tags" Target="../tags/tag19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jpg"/><Relationship Id="rId9" Type="http://schemas.openxmlformats.org/officeDocument/2006/relationships/image" Target="../media/image183.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tags" Target="../tags/tag198.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2.xml"/><Relationship Id="rId1" Type="http://schemas.openxmlformats.org/officeDocument/2006/relationships/tags" Target="../tags/tag199.xml"/><Relationship Id="rId4" Type="http://schemas.openxmlformats.org/officeDocument/2006/relationships/image" Target="../media/image184.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tags" Target="../tags/tag200.xml"/><Relationship Id="rId4" Type="http://schemas.openxmlformats.org/officeDocument/2006/relationships/image" Target="../media/image185.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tags" Target="../tags/tag20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20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tags" Target="../tags/tag203.xml"/></Relationships>
</file>

<file path=ppt/slides/_rels/slide1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12.xml"/><Relationship Id="rId7" Type="http://schemas.openxmlformats.org/officeDocument/2006/relationships/image" Target="../media/image188.png"/><Relationship Id="rId2" Type="http://schemas.openxmlformats.org/officeDocument/2006/relationships/slideLayout" Target="../slideLayouts/slideLayout2.xml"/><Relationship Id="rId1" Type="http://schemas.openxmlformats.org/officeDocument/2006/relationships/tags" Target="../tags/tag204.xml"/><Relationship Id="rId6" Type="http://schemas.openxmlformats.org/officeDocument/2006/relationships/image" Target="../media/image189.png"/><Relationship Id="rId5" Type="http://schemas.openxmlformats.org/officeDocument/2006/relationships/image" Target="../media/image186.png"/><Relationship Id="rId4" Type="http://schemas.openxmlformats.org/officeDocument/2006/relationships/image" Target="../media/image187.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tags" Target="../tags/tag205.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7.xml"/><Relationship Id="rId1" Type="http://schemas.openxmlformats.org/officeDocument/2006/relationships/tags" Target="../tags/tag206.xml"/><Relationship Id="rId5" Type="http://schemas.openxmlformats.org/officeDocument/2006/relationships/image" Target="../media/image190.png"/><Relationship Id="rId4"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tags" Target="../tags/tag208.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tags" Target="../tags/tag209.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tags" Target="../tags/tag210.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tags" Target="../tags/tag211.xml"/></Relationships>
</file>

<file path=ppt/slides/_rels/slide119.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notesSlide" Target="../notesSlides/notesSlide119.xml"/><Relationship Id="rId7" Type="http://schemas.openxmlformats.org/officeDocument/2006/relationships/image" Target="../media/image193.png"/><Relationship Id="rId2" Type="http://schemas.openxmlformats.org/officeDocument/2006/relationships/slideLayout" Target="../slideLayouts/slideLayout2.xml"/><Relationship Id="rId1" Type="http://schemas.openxmlformats.org/officeDocument/2006/relationships/tags" Target="../tags/tag212.xml"/><Relationship Id="rId6" Type="http://schemas.openxmlformats.org/officeDocument/2006/relationships/image" Target="../media/image192.png"/><Relationship Id="rId5" Type="http://schemas.openxmlformats.org/officeDocument/2006/relationships/image" Target="../media/image191.png"/><Relationship Id="rId10" Type="http://schemas.openxmlformats.org/officeDocument/2006/relationships/image" Target="../media/image55.png"/><Relationship Id="rId4" Type="http://schemas.openxmlformats.org/officeDocument/2006/relationships/image" Target="../media/image37.png"/><Relationship Id="rId9" Type="http://schemas.openxmlformats.org/officeDocument/2006/relationships/image" Target="../media/image19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112.png"/><Relationship Id="rId5" Type="http://schemas.openxmlformats.org/officeDocument/2006/relationships/hyperlink" Target="https://aws.amazon.com/about-aws/global-infrastructure/" TargetMode="External"/><Relationship Id="rId4" Type="http://schemas.openxmlformats.org/officeDocument/2006/relationships/image" Target="../media/image111.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image" Target="../media/image32.emf"/><Relationship Id="rId5" Type="http://schemas.openxmlformats.org/officeDocument/2006/relationships/image" Target="../media/image195.emf"/><Relationship Id="rId4"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4.emf"/><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image" Target="../media/image32.emf"/><Relationship Id="rId5" Type="http://schemas.openxmlformats.org/officeDocument/2006/relationships/image" Target="../media/image195.emf"/><Relationship Id="rId4"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tags" Target="../tags/tag217.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1.xml"/><Relationship Id="rId1" Type="http://schemas.openxmlformats.org/officeDocument/2006/relationships/tags" Target="../tags/tag218.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7"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219.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1.xml"/><Relationship Id="rId1" Type="http://schemas.openxmlformats.org/officeDocument/2006/relationships/tags" Target="../tags/tag220.xml"/><Relationship Id="rId5" Type="http://schemas.openxmlformats.org/officeDocument/2006/relationships/image" Target="../media/image55.png"/><Relationship Id="rId4"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12.xml"/><Relationship Id="rId1" Type="http://schemas.openxmlformats.org/officeDocument/2006/relationships/tags" Target="../tags/tag222.xml"/><Relationship Id="rId6" Type="http://schemas.openxmlformats.org/officeDocument/2006/relationships/image" Target="../media/image199.png"/><Relationship Id="rId5" Type="http://schemas.openxmlformats.org/officeDocument/2006/relationships/image" Target="../media/image191.png"/><Relationship Id="rId4" Type="http://schemas.openxmlformats.org/officeDocument/2006/relationships/image" Target="../media/image122.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12.xml"/><Relationship Id="rId1" Type="http://schemas.openxmlformats.org/officeDocument/2006/relationships/tags" Target="../tags/tag223.xml"/><Relationship Id="rId4" Type="http://schemas.openxmlformats.org/officeDocument/2006/relationships/image" Target="../media/image191.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12.xml"/><Relationship Id="rId1" Type="http://schemas.openxmlformats.org/officeDocument/2006/relationships/tags" Target="../tags/tag224.xml"/><Relationship Id="rId4" Type="http://schemas.openxmlformats.org/officeDocument/2006/relationships/image" Target="../media/image191.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6.xml"/><Relationship Id="rId1" Type="http://schemas.openxmlformats.org/officeDocument/2006/relationships/tags" Target="../tags/tag225.xml"/><Relationship Id="rId4"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8.xml"/><Relationship Id="rId1" Type="http://schemas.openxmlformats.org/officeDocument/2006/relationships/tags" Target="../tags/tag227.xml"/><Relationship Id="rId5" Type="http://schemas.openxmlformats.org/officeDocument/2006/relationships/image" Target="../media/image200.emf"/><Relationship Id="rId4"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tags" Target="../tags/tag229.xml"/><Relationship Id="rId5" Type="http://schemas.openxmlformats.org/officeDocument/2006/relationships/image" Target="../media/image202.jpeg"/><Relationship Id="rId4" Type="http://schemas.openxmlformats.org/officeDocument/2006/relationships/image" Target="../media/image201.png"/></Relationships>
</file>

<file path=ppt/slides/_rels/slide132.xml.rels><?xml version="1.0" encoding="UTF-8" standalone="yes"?>
<Relationships xmlns="http://schemas.openxmlformats.org/package/2006/relationships"><Relationship Id="rId8" Type="http://schemas.openxmlformats.org/officeDocument/2006/relationships/image" Target="../media/image200.emf"/><Relationship Id="rId3" Type="http://schemas.openxmlformats.org/officeDocument/2006/relationships/notesSlide" Target="../notesSlides/notesSlide132.xml"/><Relationship Id="rId7" Type="http://schemas.openxmlformats.org/officeDocument/2006/relationships/image" Target="../media/image204.png"/><Relationship Id="rId2" Type="http://schemas.openxmlformats.org/officeDocument/2006/relationships/slideLayout" Target="../slideLayouts/slideLayout2.xml"/><Relationship Id="rId1" Type="http://schemas.openxmlformats.org/officeDocument/2006/relationships/tags" Target="../tags/tag230.xml"/><Relationship Id="rId6" Type="http://schemas.openxmlformats.org/officeDocument/2006/relationships/image" Target="../media/image191.png"/><Relationship Id="rId11" Type="http://schemas.openxmlformats.org/officeDocument/2006/relationships/image" Target="../media/image207.png"/><Relationship Id="rId5" Type="http://schemas.openxmlformats.org/officeDocument/2006/relationships/image" Target="../media/image203.png"/><Relationship Id="rId10" Type="http://schemas.openxmlformats.org/officeDocument/2006/relationships/image" Target="../media/image206.png"/><Relationship Id="rId4" Type="http://schemas.openxmlformats.org/officeDocument/2006/relationships/image" Target="../media/image167.png"/><Relationship Id="rId9" Type="http://schemas.openxmlformats.org/officeDocument/2006/relationships/image" Target="../media/image205.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tags" Target="../tags/tag231.xml"/><Relationship Id="rId5" Type="http://schemas.openxmlformats.org/officeDocument/2006/relationships/image" Target="../media/image209.png"/><Relationship Id="rId4" Type="http://schemas.openxmlformats.org/officeDocument/2006/relationships/image" Target="../media/image208.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3.xml"/><Relationship Id="rId1" Type="http://schemas.openxmlformats.org/officeDocument/2006/relationships/tags" Target="../tags/tag232.xml"/><Relationship Id="rId5" Type="http://schemas.openxmlformats.org/officeDocument/2006/relationships/image" Target="../media/image210.emf"/><Relationship Id="rId4"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13.emf"/><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image" Target="../media/image212.jpeg"/><Relationship Id="rId5" Type="http://schemas.openxmlformats.org/officeDocument/2006/relationships/image" Target="../media/image211.emf"/><Relationship Id="rId4"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2.xml"/><Relationship Id="rId1" Type="http://schemas.openxmlformats.org/officeDocument/2006/relationships/tags" Target="../tags/tag236.xml"/><Relationship Id="rId4" Type="http://schemas.openxmlformats.org/officeDocument/2006/relationships/image" Target="../media/image214.pn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tags" Target="../tags/tag237.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tags" Target="../tags/tag238.xml"/></Relationships>
</file>

<file path=ppt/slides/_rels/slide13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notesSlide" Target="../notesSlides/notesSlide139.xml"/><Relationship Id="rId7" Type="http://schemas.openxmlformats.org/officeDocument/2006/relationships/image" Target="../media/image184.png"/><Relationship Id="rId2" Type="http://schemas.openxmlformats.org/officeDocument/2006/relationships/slideLayout" Target="../slideLayouts/slideLayout2.xml"/><Relationship Id="rId1" Type="http://schemas.openxmlformats.org/officeDocument/2006/relationships/tags" Target="../tags/tag239.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113.png"/><Relationship Id="rId4"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2.xml"/><Relationship Id="rId1" Type="http://schemas.openxmlformats.org/officeDocument/2006/relationships/tags" Target="../tags/tag240.xml"/><Relationship Id="rId4" Type="http://schemas.openxmlformats.org/officeDocument/2006/relationships/image" Target="../media/image218.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2.xml"/><Relationship Id="rId1" Type="http://schemas.openxmlformats.org/officeDocument/2006/relationships/tags" Target="../tags/tag241.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2.xml"/><Relationship Id="rId1" Type="http://schemas.openxmlformats.org/officeDocument/2006/relationships/tags" Target="../tags/tag242.xml"/></Relationships>
</file>

<file path=ppt/slides/_rels/slide14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notesSlide" Target="../notesSlides/notesSlide143.xml"/><Relationship Id="rId7" Type="http://schemas.openxmlformats.org/officeDocument/2006/relationships/image" Target="../media/image220.png"/><Relationship Id="rId2" Type="http://schemas.openxmlformats.org/officeDocument/2006/relationships/slideLayout" Target="../slideLayouts/slideLayout2.xml"/><Relationship Id="rId1" Type="http://schemas.openxmlformats.org/officeDocument/2006/relationships/tags" Target="../tags/tag243.xml"/><Relationship Id="rId6" Type="http://schemas.openxmlformats.org/officeDocument/2006/relationships/image" Target="../media/image37.png"/><Relationship Id="rId5" Type="http://schemas.openxmlformats.org/officeDocument/2006/relationships/image" Target="../media/image219.emf"/><Relationship Id="rId4" Type="http://schemas.openxmlformats.org/officeDocument/2006/relationships/image" Target="../media/image138.emf"/><Relationship Id="rId9" Type="http://schemas.openxmlformats.org/officeDocument/2006/relationships/image" Target="../media/image13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51.png"/><Relationship Id="rId5" Type="http://schemas.openxmlformats.org/officeDocument/2006/relationships/image" Target="../media/image69.pn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38.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6.jpg"/><Relationship Id="rId18" Type="http://schemas.openxmlformats.org/officeDocument/2006/relationships/image" Target="../media/image11.png"/><Relationship Id="rId3" Type="http://schemas.openxmlformats.org/officeDocument/2006/relationships/notesSlide" Target="../notesSlides/notesSlide2.xml"/><Relationship Id="rId7" Type="http://schemas.openxmlformats.org/officeDocument/2006/relationships/diagramColors" Target="../diagrams/colors1.xml"/><Relationship Id="rId12" Type="http://schemas.openxmlformats.org/officeDocument/2006/relationships/image" Target="../media/image5.jpg"/><Relationship Id="rId17" Type="http://schemas.openxmlformats.org/officeDocument/2006/relationships/image" Target="../media/image10.png"/><Relationship Id="rId2" Type="http://schemas.openxmlformats.org/officeDocument/2006/relationships/slideLayout" Target="../slideLayouts/slideLayout2.xml"/><Relationship Id="rId16" Type="http://schemas.openxmlformats.org/officeDocument/2006/relationships/image" Target="../media/image9.jpg"/><Relationship Id="rId1" Type="http://schemas.openxmlformats.org/officeDocument/2006/relationships/tags" Target="../tags/tag3.xml"/><Relationship Id="rId6" Type="http://schemas.openxmlformats.org/officeDocument/2006/relationships/diagramQuickStyle" Target="../diagrams/quickStyle1.xml"/><Relationship Id="rId11" Type="http://schemas.openxmlformats.org/officeDocument/2006/relationships/image" Target="../media/image4.jpg"/><Relationship Id="rId5" Type="http://schemas.openxmlformats.org/officeDocument/2006/relationships/diagramLayout" Target="../diagrams/layout1.xml"/><Relationship Id="rId15" Type="http://schemas.openxmlformats.org/officeDocument/2006/relationships/image" Target="../media/image8.jpg"/><Relationship Id="rId10" Type="http://schemas.openxmlformats.org/officeDocument/2006/relationships/image" Target="../media/image3.gif"/><Relationship Id="rId19" Type="http://schemas.openxmlformats.org/officeDocument/2006/relationships/image" Target="../media/image12.png"/><Relationship Id="rId4" Type="http://schemas.openxmlformats.org/officeDocument/2006/relationships/diagramData" Target="../diagrams/data1.xml"/><Relationship Id="rId9" Type="http://schemas.openxmlformats.org/officeDocument/2006/relationships/image" Target="../media/image2.jpg"/><Relationship Id="rId1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114.emf"/><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11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2.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3" Type="http://schemas.openxmlformats.org/officeDocument/2006/relationships/tags" Target="../tags/tag59.xml"/><Relationship Id="rId18" Type="http://schemas.openxmlformats.org/officeDocument/2006/relationships/tags" Target="../tags/tag64.xml"/><Relationship Id="rId26" Type="http://schemas.openxmlformats.org/officeDocument/2006/relationships/tags" Target="../tags/tag72.xml"/><Relationship Id="rId39" Type="http://schemas.openxmlformats.org/officeDocument/2006/relationships/tags" Target="../tags/tag85.xml"/><Relationship Id="rId21" Type="http://schemas.openxmlformats.org/officeDocument/2006/relationships/tags" Target="../tags/tag67.xml"/><Relationship Id="rId34" Type="http://schemas.openxmlformats.org/officeDocument/2006/relationships/tags" Target="../tags/tag80.xml"/><Relationship Id="rId42" Type="http://schemas.openxmlformats.org/officeDocument/2006/relationships/image" Target="../media/image36.png"/><Relationship Id="rId47" Type="http://schemas.openxmlformats.org/officeDocument/2006/relationships/image" Target="../media/image122.png"/><Relationship Id="rId7" Type="http://schemas.openxmlformats.org/officeDocument/2006/relationships/tags" Target="../tags/tag53.xml"/><Relationship Id="rId2" Type="http://schemas.openxmlformats.org/officeDocument/2006/relationships/tags" Target="../tags/tag48.xml"/><Relationship Id="rId16" Type="http://schemas.openxmlformats.org/officeDocument/2006/relationships/tags" Target="../tags/tag62.xml"/><Relationship Id="rId29" Type="http://schemas.openxmlformats.org/officeDocument/2006/relationships/tags" Target="../tags/tag75.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24" Type="http://schemas.openxmlformats.org/officeDocument/2006/relationships/tags" Target="../tags/tag70.xml"/><Relationship Id="rId32" Type="http://schemas.openxmlformats.org/officeDocument/2006/relationships/tags" Target="../tags/tag78.xml"/><Relationship Id="rId37" Type="http://schemas.openxmlformats.org/officeDocument/2006/relationships/tags" Target="../tags/tag83.xml"/><Relationship Id="rId40" Type="http://schemas.openxmlformats.org/officeDocument/2006/relationships/slideLayout" Target="../slideLayouts/slideLayout2.xml"/><Relationship Id="rId45" Type="http://schemas.openxmlformats.org/officeDocument/2006/relationships/image" Target="../media/image120.png"/><Relationship Id="rId5" Type="http://schemas.openxmlformats.org/officeDocument/2006/relationships/tags" Target="../tags/tag51.xml"/><Relationship Id="rId15" Type="http://schemas.openxmlformats.org/officeDocument/2006/relationships/tags" Target="../tags/tag61.xml"/><Relationship Id="rId23" Type="http://schemas.openxmlformats.org/officeDocument/2006/relationships/tags" Target="../tags/tag69.xml"/><Relationship Id="rId28" Type="http://schemas.openxmlformats.org/officeDocument/2006/relationships/tags" Target="../tags/tag74.xml"/><Relationship Id="rId36" Type="http://schemas.openxmlformats.org/officeDocument/2006/relationships/tags" Target="../tags/tag82.xml"/><Relationship Id="rId10" Type="http://schemas.openxmlformats.org/officeDocument/2006/relationships/tags" Target="../tags/tag56.xml"/><Relationship Id="rId19" Type="http://schemas.openxmlformats.org/officeDocument/2006/relationships/tags" Target="../tags/tag65.xml"/><Relationship Id="rId31" Type="http://schemas.openxmlformats.org/officeDocument/2006/relationships/tags" Target="../tags/tag77.xml"/><Relationship Id="rId44" Type="http://schemas.openxmlformats.org/officeDocument/2006/relationships/image" Target="../media/image31.emf"/><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tags" Target="../tags/tag60.xml"/><Relationship Id="rId22" Type="http://schemas.openxmlformats.org/officeDocument/2006/relationships/tags" Target="../tags/tag68.xml"/><Relationship Id="rId27" Type="http://schemas.openxmlformats.org/officeDocument/2006/relationships/tags" Target="../tags/tag73.xml"/><Relationship Id="rId30" Type="http://schemas.openxmlformats.org/officeDocument/2006/relationships/tags" Target="../tags/tag76.xml"/><Relationship Id="rId35" Type="http://schemas.openxmlformats.org/officeDocument/2006/relationships/tags" Target="../tags/tag81.xml"/><Relationship Id="rId43" Type="http://schemas.openxmlformats.org/officeDocument/2006/relationships/image" Target="../media/image119.png"/><Relationship Id="rId48" Type="http://schemas.openxmlformats.org/officeDocument/2006/relationships/image" Target="../media/image123.png"/><Relationship Id="rId8" Type="http://schemas.openxmlformats.org/officeDocument/2006/relationships/tags" Target="../tags/tag54.xml"/><Relationship Id="rId3" Type="http://schemas.openxmlformats.org/officeDocument/2006/relationships/tags" Target="../tags/tag49.xml"/><Relationship Id="rId12" Type="http://schemas.openxmlformats.org/officeDocument/2006/relationships/tags" Target="../tags/tag58.xml"/><Relationship Id="rId17" Type="http://schemas.openxmlformats.org/officeDocument/2006/relationships/tags" Target="../tags/tag63.xml"/><Relationship Id="rId25" Type="http://schemas.openxmlformats.org/officeDocument/2006/relationships/tags" Target="../tags/tag71.xml"/><Relationship Id="rId33" Type="http://schemas.openxmlformats.org/officeDocument/2006/relationships/tags" Target="../tags/tag79.xml"/><Relationship Id="rId38" Type="http://schemas.openxmlformats.org/officeDocument/2006/relationships/tags" Target="../tags/tag84.xml"/><Relationship Id="rId46" Type="http://schemas.openxmlformats.org/officeDocument/2006/relationships/image" Target="../media/image121.emf"/><Relationship Id="rId20" Type="http://schemas.openxmlformats.org/officeDocument/2006/relationships/tags" Target="../tags/tag66.xml"/><Relationship Id="rId41"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86.xml"/><Relationship Id="rId5" Type="http://schemas.openxmlformats.org/officeDocument/2006/relationships/image" Target="../media/image125.png"/><Relationship Id="rId4" Type="http://schemas.openxmlformats.org/officeDocument/2006/relationships/image" Target="../media/image12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87.xml"/><Relationship Id="rId4" Type="http://schemas.openxmlformats.org/officeDocument/2006/relationships/hyperlink" Target="https://aws.amazon.com/ec2/instance-types/"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88.xml"/><Relationship Id="rId4" Type="http://schemas.openxmlformats.org/officeDocument/2006/relationships/image" Target="../media/image126.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95.xml"/><Relationship Id="rId6" Type="http://schemas.openxmlformats.org/officeDocument/2006/relationships/image" Target="../media/image127.png"/><Relationship Id="rId5" Type="http://schemas.openxmlformats.org/officeDocument/2006/relationships/hyperlink" Target="https://aws.amazon.com/marketplace" TargetMode="External"/><Relationship Id="rId4" Type="http://schemas.openxmlformats.org/officeDocument/2006/relationships/hyperlink" Target="NULL" TargetMode="Externa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9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128.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99.xml"/></Relationships>
</file>

<file path=ppt/slides/_rels/slide44.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emf"/><Relationship Id="rId3" Type="http://schemas.openxmlformats.org/officeDocument/2006/relationships/notesSlide" Target="../notesSlides/notesSlide44.xml"/><Relationship Id="rId7" Type="http://schemas.openxmlformats.org/officeDocument/2006/relationships/image" Target="../media/image132.png"/><Relationship Id="rId12" Type="http://schemas.openxmlformats.org/officeDocument/2006/relationships/image" Target="../media/image137.png"/><Relationship Id="rId2" Type="http://schemas.openxmlformats.org/officeDocument/2006/relationships/slideLayout" Target="../slideLayouts/slideLayout2.xml"/><Relationship Id="rId1" Type="http://schemas.openxmlformats.org/officeDocument/2006/relationships/tags" Target="../tags/tag100.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jpe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23.png"/></Relationships>
</file>

<file path=ppt/slides/_rels/slide4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notesSlide" Target="../notesSlides/notesSlide45.xml"/><Relationship Id="rId7" Type="http://schemas.openxmlformats.org/officeDocument/2006/relationships/image" Target="../media/image141.png"/><Relationship Id="rId2" Type="http://schemas.openxmlformats.org/officeDocument/2006/relationships/slideLayout" Target="../slideLayouts/slideLayout2.xml"/><Relationship Id="rId1" Type="http://schemas.openxmlformats.org/officeDocument/2006/relationships/tags" Target="../tags/tag101.xml"/><Relationship Id="rId6" Type="http://schemas.openxmlformats.org/officeDocument/2006/relationships/image" Target="../media/image140.png"/><Relationship Id="rId5" Type="http://schemas.openxmlformats.org/officeDocument/2006/relationships/image" Target="../media/image138.emf"/><Relationship Id="rId4" Type="http://schemas.openxmlformats.org/officeDocument/2006/relationships/image" Target="../media/image139.png"/><Relationship Id="rId9" Type="http://schemas.openxmlformats.org/officeDocument/2006/relationships/image" Target="../media/image14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10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xml"/><Relationship Id="rId1" Type="http://schemas.openxmlformats.org/officeDocument/2006/relationships/tags" Target="../tags/tag104.xml"/><Relationship Id="rId5" Type="http://schemas.openxmlformats.org/officeDocument/2006/relationships/image" Target="../media/image30.emf"/><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10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10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147.png"/><Relationship Id="rId2" Type="http://schemas.openxmlformats.org/officeDocument/2006/relationships/slideLayout" Target="../slideLayouts/slideLayout12.xml"/><Relationship Id="rId1" Type="http://schemas.openxmlformats.org/officeDocument/2006/relationships/tags" Target="../tags/tag108.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image" Target="../media/image148.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11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114.xml"/><Relationship Id="rId4" Type="http://schemas.openxmlformats.org/officeDocument/2006/relationships/image" Target="../media/image149.e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15.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116.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117.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6.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image" Target="../media/image31.emf"/><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tags" Target="../tags/tag132.xml"/><Relationship Id="rId18" Type="http://schemas.openxmlformats.org/officeDocument/2006/relationships/notesSlide" Target="../notesSlides/notesSlide61.xml"/><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slideLayout" Target="../slideLayouts/slideLayout2.xml"/><Relationship Id="rId2" Type="http://schemas.openxmlformats.org/officeDocument/2006/relationships/tags" Target="../tags/tag121.xml"/><Relationship Id="rId16" Type="http://schemas.openxmlformats.org/officeDocument/2006/relationships/tags" Target="../tags/tag135.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5" Type="http://schemas.openxmlformats.org/officeDocument/2006/relationships/tags" Target="../tags/tag124.xml"/><Relationship Id="rId15" Type="http://schemas.openxmlformats.org/officeDocument/2006/relationships/tags" Target="../tags/tag134.xml"/><Relationship Id="rId10" Type="http://schemas.openxmlformats.org/officeDocument/2006/relationships/tags" Target="../tags/tag129.xml"/><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136.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ags" Target="../tags/tag13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13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139.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1.xml"/><Relationship Id="rId1" Type="http://schemas.openxmlformats.org/officeDocument/2006/relationships/tags" Target="../tags/tag140.xml"/><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142.xml"/><Relationship Id="rId4" Type="http://schemas.openxmlformats.org/officeDocument/2006/relationships/image" Target="../media/image150.png"/></Relationships>
</file>

<file path=ppt/slides/_rels/slide68.xml.rels><?xml version="1.0" encoding="UTF-8" standalone="yes"?>
<Relationships xmlns="http://schemas.openxmlformats.org/package/2006/relationships"><Relationship Id="rId3" Type="http://schemas.openxmlformats.org/officeDocument/2006/relationships/tags" Target="../tags/tag145.xml"/><Relationship Id="rId7" Type="http://schemas.openxmlformats.org/officeDocument/2006/relationships/image" Target="../media/image30.emf"/><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31.emf"/><Relationship Id="rId5" Type="http://schemas.openxmlformats.org/officeDocument/2006/relationships/notesSlide" Target="../notesSlides/notesSlide68.xml"/><Relationship Id="rId4"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146.xml"/></Relationships>
</file>

<file path=ppt/slides/_rels/slide7.xml.rels><?xml version="1.0" encoding="UTF-8" standalone="yes"?>
<Relationships xmlns="http://schemas.openxmlformats.org/package/2006/relationships"><Relationship Id="rId13" Type="http://schemas.openxmlformats.org/officeDocument/2006/relationships/tags" Target="../tags/tag20.xml"/><Relationship Id="rId18" Type="http://schemas.openxmlformats.org/officeDocument/2006/relationships/slideLayout" Target="../slideLayouts/slideLayout2.xml"/><Relationship Id="rId26" Type="http://schemas.openxmlformats.org/officeDocument/2006/relationships/image" Target="../media/image26.png"/><Relationship Id="rId21" Type="http://schemas.openxmlformats.org/officeDocument/2006/relationships/image" Target="../media/image21.png"/><Relationship Id="rId34" Type="http://schemas.openxmlformats.org/officeDocument/2006/relationships/image" Target="../media/image34.png"/><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tags" Target="../tags/tag24.xml"/><Relationship Id="rId25" Type="http://schemas.openxmlformats.org/officeDocument/2006/relationships/image" Target="../media/image25.emf"/><Relationship Id="rId33" Type="http://schemas.openxmlformats.org/officeDocument/2006/relationships/image" Target="../media/image33.png"/><Relationship Id="rId38" Type="http://schemas.openxmlformats.org/officeDocument/2006/relationships/image" Target="../media/image38.png"/><Relationship Id="rId2" Type="http://schemas.openxmlformats.org/officeDocument/2006/relationships/tags" Target="../tags/tag9.xml"/><Relationship Id="rId16" Type="http://schemas.openxmlformats.org/officeDocument/2006/relationships/tags" Target="../tags/tag23.xml"/><Relationship Id="rId20" Type="http://schemas.openxmlformats.org/officeDocument/2006/relationships/image" Target="../media/image20.png"/><Relationship Id="rId29" Type="http://schemas.openxmlformats.org/officeDocument/2006/relationships/image" Target="../media/image29.emf"/><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24" Type="http://schemas.openxmlformats.org/officeDocument/2006/relationships/image" Target="../media/image24.emf"/><Relationship Id="rId32" Type="http://schemas.openxmlformats.org/officeDocument/2006/relationships/image" Target="../media/image32.emf"/><Relationship Id="rId37" Type="http://schemas.openxmlformats.org/officeDocument/2006/relationships/image" Target="../media/image37.png"/><Relationship Id="rId5" Type="http://schemas.openxmlformats.org/officeDocument/2006/relationships/tags" Target="../tags/tag12.xml"/><Relationship Id="rId15" Type="http://schemas.openxmlformats.org/officeDocument/2006/relationships/tags" Target="../tags/tag22.xml"/><Relationship Id="rId23" Type="http://schemas.openxmlformats.org/officeDocument/2006/relationships/image" Target="../media/image23.png"/><Relationship Id="rId28" Type="http://schemas.openxmlformats.org/officeDocument/2006/relationships/image" Target="../media/image28.emf"/><Relationship Id="rId36" Type="http://schemas.openxmlformats.org/officeDocument/2006/relationships/image" Target="../media/image36.png"/><Relationship Id="rId10" Type="http://schemas.openxmlformats.org/officeDocument/2006/relationships/tags" Target="../tags/tag17.xml"/><Relationship Id="rId19" Type="http://schemas.openxmlformats.org/officeDocument/2006/relationships/notesSlide" Target="../notesSlides/notesSlide7.xml"/><Relationship Id="rId31" Type="http://schemas.openxmlformats.org/officeDocument/2006/relationships/image" Target="../media/image31.emf"/><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 Id="rId22" Type="http://schemas.openxmlformats.org/officeDocument/2006/relationships/image" Target="../media/image22.emf"/><Relationship Id="rId27" Type="http://schemas.openxmlformats.org/officeDocument/2006/relationships/image" Target="../media/image27.png"/><Relationship Id="rId30" Type="http://schemas.openxmlformats.org/officeDocument/2006/relationships/image" Target="../media/image30.emf"/><Relationship Id="rId35" Type="http://schemas.openxmlformats.org/officeDocument/2006/relationships/image" Target="../media/image35.png"/><Relationship Id="rId8" Type="http://schemas.openxmlformats.org/officeDocument/2006/relationships/tags" Target="../tags/tag15.xml"/><Relationship Id="rId3" Type="http://schemas.openxmlformats.org/officeDocument/2006/relationships/tags" Target="../tags/tag10.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14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149.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151.xml"/><Relationship Id="rId5" Type="http://schemas.openxmlformats.org/officeDocument/2006/relationships/image" Target="../media/image12.png"/><Relationship Id="rId4" Type="http://schemas.openxmlformats.org/officeDocument/2006/relationships/image" Target="../media/image151.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ags" Target="../tags/tag15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tags" Target="../tags/tag15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tags" Target="../tags/tag154.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ags" Target="../tags/tag155.xml"/></Relationships>
</file>

<file path=ppt/slides/_rels/slide79.xml.rels><?xml version="1.0" encoding="UTF-8" standalone="yes"?>
<Relationships xmlns="http://schemas.openxmlformats.org/package/2006/relationships"><Relationship Id="rId8" Type="http://schemas.openxmlformats.org/officeDocument/2006/relationships/tags" Target="../tags/tag163.xml"/><Relationship Id="rId13" Type="http://schemas.openxmlformats.org/officeDocument/2006/relationships/tags" Target="../tags/tag168.xml"/><Relationship Id="rId18" Type="http://schemas.openxmlformats.org/officeDocument/2006/relationships/notesSlide" Target="../notesSlides/notesSlide79.xml"/><Relationship Id="rId3" Type="http://schemas.openxmlformats.org/officeDocument/2006/relationships/tags" Target="../tags/tag158.xml"/><Relationship Id="rId7" Type="http://schemas.openxmlformats.org/officeDocument/2006/relationships/tags" Target="../tags/tag162.xml"/><Relationship Id="rId12" Type="http://schemas.openxmlformats.org/officeDocument/2006/relationships/tags" Target="../tags/tag167.xml"/><Relationship Id="rId17" Type="http://schemas.openxmlformats.org/officeDocument/2006/relationships/slideLayout" Target="../slideLayouts/slideLayout2.xml"/><Relationship Id="rId2" Type="http://schemas.openxmlformats.org/officeDocument/2006/relationships/tags" Target="../tags/tag157.xml"/><Relationship Id="rId16" Type="http://schemas.openxmlformats.org/officeDocument/2006/relationships/tags" Target="../tags/tag171.xml"/><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tags" Target="../tags/tag166.xml"/><Relationship Id="rId5" Type="http://schemas.openxmlformats.org/officeDocument/2006/relationships/tags" Target="../tags/tag160.xml"/><Relationship Id="rId15" Type="http://schemas.openxmlformats.org/officeDocument/2006/relationships/tags" Target="../tags/tag170.xml"/><Relationship Id="rId10" Type="http://schemas.openxmlformats.org/officeDocument/2006/relationships/tags" Target="../tags/tag165.xml"/><Relationship Id="rId4" Type="http://schemas.openxmlformats.org/officeDocument/2006/relationships/tags" Target="../tags/tag159.xml"/><Relationship Id="rId9" Type="http://schemas.openxmlformats.org/officeDocument/2006/relationships/tags" Target="../tags/tag164.xml"/><Relationship Id="rId14" Type="http://schemas.openxmlformats.org/officeDocument/2006/relationships/tags" Target="../tags/tag169.xml"/></Relationships>
</file>

<file path=ppt/slides/_rels/slide8.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slideLayout" Target="../slideLayouts/slideLayout2.xml"/><Relationship Id="rId7" Type="http://schemas.openxmlformats.org/officeDocument/2006/relationships/image" Target="../media/image41.tiff"/><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8.xml"/><Relationship Id="rId9" Type="http://schemas.openxmlformats.org/officeDocument/2006/relationships/image" Target="../media/image43.tiff"/></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172.xml"/><Relationship Id="rId6" Type="http://schemas.openxmlformats.org/officeDocument/2006/relationships/image" Target="../media/image157.jpeg"/><Relationship Id="rId5" Type="http://schemas.openxmlformats.org/officeDocument/2006/relationships/image" Target="../media/image156.png"/><Relationship Id="rId4" Type="http://schemas.openxmlformats.org/officeDocument/2006/relationships/image" Target="../media/image155.png"/></Relationships>
</file>

<file path=ppt/slides/_rels/slide81.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notesSlide" Target="../notesSlides/notesSlide81.xml"/><Relationship Id="rId7" Type="http://schemas.openxmlformats.org/officeDocument/2006/relationships/image" Target="../media/image161.jpg"/><Relationship Id="rId2" Type="http://schemas.openxmlformats.org/officeDocument/2006/relationships/slideLayout" Target="../slideLayouts/slideLayout2.xml"/><Relationship Id="rId1" Type="http://schemas.openxmlformats.org/officeDocument/2006/relationships/tags" Target="../tags/tag173.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tags" Target="../tags/tag174.xml"/><Relationship Id="rId5" Type="http://schemas.openxmlformats.org/officeDocument/2006/relationships/image" Target="../media/image162.png"/><Relationship Id="rId4" Type="http://schemas.openxmlformats.org/officeDocument/2006/relationships/image" Target="../media/image155.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175.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55.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176.xml"/><Relationship Id="rId4" Type="http://schemas.openxmlformats.org/officeDocument/2006/relationships/image" Target="../media/image164.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tags" Target="../tags/tag177.xml"/><Relationship Id="rId6" Type="http://schemas.openxmlformats.org/officeDocument/2006/relationships/image" Target="../media/image164.png"/><Relationship Id="rId5" Type="http://schemas.openxmlformats.org/officeDocument/2006/relationships/image" Target="../media/image162.png"/><Relationship Id="rId4" Type="http://schemas.openxmlformats.org/officeDocument/2006/relationships/image" Target="../media/image155.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164.png"/><Relationship Id="rId2" Type="http://schemas.openxmlformats.org/officeDocument/2006/relationships/slideLayout" Target="../slideLayouts/slideLayout2.xml"/><Relationship Id="rId1" Type="http://schemas.openxmlformats.org/officeDocument/2006/relationships/tags" Target="../tags/tag178.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55.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179.xml"/><Relationship Id="rId5" Type="http://schemas.openxmlformats.org/officeDocument/2006/relationships/image" Target="../media/image166.png"/><Relationship Id="rId4" Type="http://schemas.openxmlformats.org/officeDocument/2006/relationships/image" Target="../media/image165.PNG"/></Relationships>
</file>

<file path=ppt/slides/_rels/slide88.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notesSlide" Target="../notesSlides/notesSlide88.xml"/><Relationship Id="rId7" Type="http://schemas.openxmlformats.org/officeDocument/2006/relationships/image" Target="../media/image164.png"/><Relationship Id="rId2" Type="http://schemas.openxmlformats.org/officeDocument/2006/relationships/slideLayout" Target="../slideLayouts/slideLayout2.xml"/><Relationship Id="rId1" Type="http://schemas.openxmlformats.org/officeDocument/2006/relationships/tags" Target="../tags/tag180.xml"/><Relationship Id="rId6" Type="http://schemas.openxmlformats.org/officeDocument/2006/relationships/image" Target="../media/image167.png"/><Relationship Id="rId5" Type="http://schemas.openxmlformats.org/officeDocument/2006/relationships/image" Target="../media/image162.png"/><Relationship Id="rId4" Type="http://schemas.openxmlformats.org/officeDocument/2006/relationships/image" Target="../media/image155.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tags" Target="../tags/tag181.xml"/><Relationship Id="rId4" Type="http://schemas.openxmlformats.org/officeDocument/2006/relationships/image" Target="../media/image166.png"/></Relationships>
</file>

<file path=ppt/slides/_rels/slide9.xml.rels><?xml version="1.0" encoding="UTF-8" standalone="yes"?>
<Relationships xmlns="http://schemas.openxmlformats.org/package/2006/relationships"><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notesSlide" Target="../notesSlides/notesSlide9.xml"/><Relationship Id="rId21" Type="http://schemas.openxmlformats.org/officeDocument/2006/relationships/image" Target="../media/image61.png"/><Relationship Id="rId34" Type="http://schemas.openxmlformats.org/officeDocument/2006/relationships/image" Target="../media/image74.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33" Type="http://schemas.openxmlformats.org/officeDocument/2006/relationships/image" Target="../media/image73.png"/><Relationship Id="rId2" Type="http://schemas.openxmlformats.org/officeDocument/2006/relationships/slideLayout" Target="../slideLayouts/slideLayout2.xml"/><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69.png"/><Relationship Id="rId1" Type="http://schemas.openxmlformats.org/officeDocument/2006/relationships/tags" Target="../tags/tag27.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32" Type="http://schemas.openxmlformats.org/officeDocument/2006/relationships/image" Target="../media/image72.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png"/><Relationship Id="rId10" Type="http://schemas.openxmlformats.org/officeDocument/2006/relationships/image" Target="../media/image50.png"/><Relationship Id="rId19" Type="http://schemas.openxmlformats.org/officeDocument/2006/relationships/image" Target="../media/image59.png"/><Relationship Id="rId31" Type="http://schemas.openxmlformats.org/officeDocument/2006/relationships/image" Target="../media/image71.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67.png"/><Relationship Id="rId30" Type="http://schemas.openxmlformats.org/officeDocument/2006/relationships/image" Target="../media/image70.png"/><Relationship Id="rId8" Type="http://schemas.openxmlformats.org/officeDocument/2006/relationships/image" Target="../media/image48.png"/></Relationships>
</file>

<file path=ppt/slides/_rels/slide9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90.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82.xml"/><Relationship Id="rId6" Type="http://schemas.openxmlformats.org/officeDocument/2006/relationships/image" Target="../media/image169.png"/><Relationship Id="rId5" Type="http://schemas.openxmlformats.org/officeDocument/2006/relationships/image" Target="../media/image160.png"/><Relationship Id="rId4" Type="http://schemas.openxmlformats.org/officeDocument/2006/relationships/image" Target="../media/image168.png"/></Relationships>
</file>

<file path=ppt/slides/_rels/slide9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91.xml"/><Relationship Id="rId7" Type="http://schemas.openxmlformats.org/officeDocument/2006/relationships/image" Target="../media/image166.png"/><Relationship Id="rId2" Type="http://schemas.openxmlformats.org/officeDocument/2006/relationships/slideLayout" Target="../slideLayouts/slideLayout2.xml"/><Relationship Id="rId1" Type="http://schemas.openxmlformats.org/officeDocument/2006/relationships/tags" Target="../tags/tag183.xml"/><Relationship Id="rId6" Type="http://schemas.openxmlformats.org/officeDocument/2006/relationships/image" Target="../media/image164.png"/><Relationship Id="rId5" Type="http://schemas.openxmlformats.org/officeDocument/2006/relationships/image" Target="../media/image170.png"/><Relationship Id="rId4" Type="http://schemas.openxmlformats.org/officeDocument/2006/relationships/image" Target="../media/image155.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7" Type="http://schemas.openxmlformats.org/officeDocument/2006/relationships/image" Target="../media/image165.PNG"/><Relationship Id="rId2" Type="http://schemas.openxmlformats.org/officeDocument/2006/relationships/slideLayout" Target="../slideLayouts/slideLayout2.xml"/><Relationship Id="rId1" Type="http://schemas.openxmlformats.org/officeDocument/2006/relationships/tags" Target="../tags/tag184.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tags" Target="../tags/tag185.xml"/><Relationship Id="rId5" Type="http://schemas.openxmlformats.org/officeDocument/2006/relationships/image" Target="../media/image66.png"/><Relationship Id="rId4" Type="http://schemas.openxmlformats.org/officeDocument/2006/relationships/image" Target="../media/image174.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tags" Target="../tags/tag186.xml"/><Relationship Id="rId6" Type="http://schemas.openxmlformats.org/officeDocument/2006/relationships/image" Target="../media/image166.png"/><Relationship Id="rId5" Type="http://schemas.openxmlformats.org/officeDocument/2006/relationships/image" Target="../media/image162.png"/><Relationship Id="rId4" Type="http://schemas.openxmlformats.org/officeDocument/2006/relationships/image" Target="../media/image155.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tags" Target="../tags/tag187.xml"/><Relationship Id="rId5" Type="http://schemas.microsoft.com/office/2007/relationships/hdphoto" Target="../media/hdphoto1.wdp"/><Relationship Id="rId4" Type="http://schemas.openxmlformats.org/officeDocument/2006/relationships/image" Target="../media/image175.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ags" Target="../tags/tag188.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tags" Target="../tags/tag189.xml"/><Relationship Id="rId5" Type="http://schemas.openxmlformats.org/officeDocument/2006/relationships/image" Target="../media/image176.png"/><Relationship Id="rId4" Type="http://schemas.openxmlformats.org/officeDocument/2006/relationships/image" Target="../media/image92.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tags" Target="../tags/tag19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2272743"/>
            <a:ext cx="6609493" cy="1793806"/>
          </a:xfrm>
        </p:spPr>
        <p:txBody>
          <a:bodyPr rtlCol="0">
            <a:normAutofit fontScale="90000"/>
          </a:bodyPr>
          <a:lstStyle/>
          <a:p>
            <a:pPr rtl="0"/>
            <a:r>
              <a:rPr lang="ko-kr" dirty="0">
                <a:latin typeface="Amazon Ember Light" panose="020B0403020204020204" pitchFamily="34" charset="0"/>
                <a:ea typeface="Malgun Gothic" panose="020B0503020000020004" pitchFamily="34" charset="-127"/>
              </a:rPr>
              <a:t>모듈 1:</a:t>
            </a:r>
            <a:br>
              <a:rPr lang="en-US" dirty="0">
                <a:latin typeface="Amazon Ember Light" panose="020B0403020204020204" pitchFamily="34" charset="0"/>
                <a:ea typeface="Malgun Gothic" panose="020B0503020000020004" pitchFamily="34" charset="-127"/>
              </a:rPr>
            </a:br>
            <a:r>
              <a:rPr lang="ko-kr" dirty="0">
                <a:latin typeface="Amazon Ember Light" panose="020B0403020204020204" pitchFamily="34" charset="0"/>
                <a:ea typeface="Malgun Gothic" panose="020B0503020000020004" pitchFamily="34" charset="-127"/>
              </a:rPr>
              <a:t>소개 및</a:t>
            </a:r>
            <a:br>
              <a:rPr lang="en-US" dirty="0">
                <a:latin typeface="Amazon Ember Light" panose="020B0403020204020204" pitchFamily="34" charset="0"/>
                <a:ea typeface="Malgun Gothic" panose="020B0503020000020004" pitchFamily="34" charset="-127"/>
              </a:rPr>
            </a:br>
            <a:r>
              <a:rPr lang="ko-kr" dirty="0">
                <a:latin typeface="Amazon Ember Light" panose="020B0403020204020204" pitchFamily="34" charset="0"/>
                <a:ea typeface="Malgun Gothic" panose="020B0503020000020004" pitchFamily="34" charset="-127"/>
              </a:rPr>
              <a:t>AWS의 역사</a:t>
            </a:r>
          </a:p>
        </p:txBody>
      </p:sp>
      <p:sp>
        <p:nvSpPr>
          <p:cNvPr id="5" name="Subtitle 4">
            <a:extLst>
              <a:ext uri="{FF2B5EF4-FFF2-40B4-BE49-F238E27FC236}">
                <a16:creationId xmlns:a16="http://schemas.microsoft.com/office/drawing/2014/main" id="{016804E7-0FEC-4EF8-B480-32B5EF4813BC}"/>
              </a:ext>
            </a:extLst>
          </p:cNvPr>
          <p:cNvSpPr>
            <a:spLocks noGrp="1"/>
          </p:cNvSpPr>
          <p:nvPr>
            <p:ph type="subTitle" idx="1"/>
          </p:nvPr>
        </p:nvSpPr>
        <p:spPr>
          <a:xfrm>
            <a:off x="5436733" y="4364729"/>
            <a:ext cx="6056582" cy="418570"/>
          </a:xfrm>
        </p:spPr>
        <p:txBody>
          <a:bodyPr rtlCol="0">
            <a:normAutofit lnSpcReduction="10000"/>
          </a:bodyPr>
          <a:lstStyle/>
          <a:p>
            <a:pPr rtl="0"/>
            <a:endParaRPr lang="en-US" dirty="0">
              <a:latin typeface="Amazon Ember Light" panose="020B04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1067410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a:extLst>
              <a:ext uri="{FF2B5EF4-FFF2-40B4-BE49-F238E27FC236}">
                <a16:creationId xmlns:a16="http://schemas.microsoft.com/office/drawing/2014/main" id="{A05DE20F-8B0D-2643-A7A1-AB600C41391E}"/>
              </a:ext>
            </a:extLst>
          </p:cNvPr>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cs typeface="Amazon Ember Light" panose="020B0403020204020204" pitchFamily="34" charset="0"/>
              </a:rPr>
              <a:t>AWS</a:t>
            </a:r>
            <a:r>
              <a:rPr lang="ko-kr" dirty="0">
                <a:latin typeface="Amazon Ember" panose="020B0603020204020204" pitchFamily="34" charset="0"/>
                <a:ea typeface="Malgun Gothic" panose="020B0503020000020004" pitchFamily="34" charset="-127"/>
              </a:rPr>
              <a:t> 플랫폼 서비스</a:t>
            </a:r>
            <a:endParaRPr lang="en-US" dirty="0">
              <a:latin typeface="Amazon Ember" panose="020B0603020204020204" pitchFamily="34" charset="0"/>
              <a:ea typeface="Malgun Gothic" panose="020B0503020000020004" pitchFamily="34" charset="-127"/>
            </a:endParaRPr>
          </a:p>
        </p:txBody>
      </p:sp>
      <p:grpSp>
        <p:nvGrpSpPr>
          <p:cNvPr id="4" name="Group 3">
            <a:extLst>
              <a:ext uri="{FF2B5EF4-FFF2-40B4-BE49-F238E27FC236}">
                <a16:creationId xmlns:a16="http://schemas.microsoft.com/office/drawing/2014/main" id="{B65E270C-3DF0-4DD8-9B6C-16C0C85C686F}"/>
              </a:ext>
            </a:extLst>
          </p:cNvPr>
          <p:cNvGrpSpPr/>
          <p:nvPr/>
        </p:nvGrpSpPr>
        <p:grpSpPr>
          <a:xfrm>
            <a:off x="315861" y="1223494"/>
            <a:ext cx="11667119" cy="5166285"/>
            <a:chOff x="315861" y="1157848"/>
            <a:chExt cx="11667119" cy="5312589"/>
          </a:xfrm>
        </p:grpSpPr>
        <p:sp>
          <p:nvSpPr>
            <p:cNvPr id="5" name="Freeform 4"/>
            <p:cNvSpPr/>
            <p:nvPr/>
          </p:nvSpPr>
          <p:spPr>
            <a:xfrm>
              <a:off x="315861" y="1157849"/>
              <a:ext cx="1584960" cy="609600"/>
            </a:xfrm>
            <a:custGeom>
              <a:avLst/>
              <a:gdLst>
                <a:gd name="connsiteX0" fmla="*/ 0 w 1545314"/>
                <a:gd name="connsiteY0" fmla="*/ 0 h 585994"/>
                <a:gd name="connsiteX1" fmla="*/ 1545314 w 1545314"/>
                <a:gd name="connsiteY1" fmla="*/ 0 h 585994"/>
                <a:gd name="connsiteX2" fmla="*/ 1545314 w 1545314"/>
                <a:gd name="connsiteY2" fmla="*/ 585994 h 585994"/>
                <a:gd name="connsiteX3" fmla="*/ 0 w 1545314"/>
                <a:gd name="connsiteY3" fmla="*/ 585994 h 585994"/>
                <a:gd name="connsiteX4" fmla="*/ 0 w 1545314"/>
                <a:gd name="connsiteY4" fmla="*/ 0 h 58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314" h="585994">
                  <a:moveTo>
                    <a:pt x="0" y="0"/>
                  </a:moveTo>
                  <a:lnTo>
                    <a:pt x="1545314" y="0"/>
                  </a:lnTo>
                  <a:lnTo>
                    <a:pt x="1545314" y="585994"/>
                  </a:lnTo>
                  <a:lnTo>
                    <a:pt x="0" y="585994"/>
                  </a:lnTo>
                  <a:lnTo>
                    <a:pt x="0" y="0"/>
                  </a:lnTo>
                  <a:close/>
                </a:path>
              </a:pathLst>
            </a:cu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61205" tIns="92117" rIns="161205" bIns="92117" numCol="1" spcCol="1270" rtlCol="0" anchor="ctr" anchorCtr="0">
              <a:noAutofit/>
            </a:bodyPr>
            <a:lstStyle/>
            <a:p>
              <a:pPr algn="ctr" defTabSz="1007508" rtl="0">
                <a:lnSpc>
                  <a:spcPct val="90000"/>
                </a:lnSpc>
                <a:spcBef>
                  <a:spcPct val="0"/>
                </a:spcBef>
                <a:spcAft>
                  <a:spcPct val="35000"/>
                </a:spcAft>
              </a:pPr>
              <a:r>
                <a:rPr lang="ko-kr" sz="1733" b="1" spc="-120" dirty="0">
                  <a:solidFill>
                    <a:srgbClr val="FEF6EC"/>
                  </a:solidFill>
                  <a:latin typeface="Malgun Gothic" panose="020B0503020000020004" pitchFamily="34" charset="-127"/>
                  <a:ea typeface="Malgun Gothic" panose="020B0503020000020004" pitchFamily="34" charset="-127"/>
                  <a:cs typeface="Amazon Ember" panose="020B0603020204020204" pitchFamily="34" charset="0"/>
                </a:rPr>
                <a:t>데이터베이스</a:t>
              </a:r>
            </a:p>
          </p:txBody>
        </p:sp>
        <p:sp>
          <p:nvSpPr>
            <p:cNvPr id="6" name="Rectangle 5"/>
            <p:cNvSpPr/>
            <p:nvPr/>
          </p:nvSpPr>
          <p:spPr>
            <a:xfrm>
              <a:off x="315861" y="1767449"/>
              <a:ext cx="1584960" cy="4702988"/>
            </a:xfrm>
            <a:prstGeom prst="rect">
              <a:avLst/>
            </a:prstGeom>
            <a:solidFill>
              <a:srgbClr val="FEF6EC"/>
            </a:solidFill>
            <a:ln>
              <a:solidFill>
                <a:schemeClr val="tx1"/>
              </a:solidFill>
            </a:ln>
            <a:effectLst>
              <a:outerShdw blurRad="50800" dist="38100" dir="2700000" algn="tl" rotWithShape="0">
                <a:prstClr val="black">
                  <a:alpha val="40000"/>
                </a:prstClr>
              </a:outerShdw>
            </a:effectLst>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rtlCol="0"/>
            <a:lstStyle/>
            <a:p>
              <a:pPr rtl="0"/>
              <a:endParaRPr lang="en-US" dirty="0">
                <a:latin typeface="Amazon Ember" panose="020B0603020204020204" pitchFamily="34" charset="0"/>
                <a:ea typeface="Malgun Gothic" panose="020B0503020000020004" pitchFamily="34" charset="-127"/>
              </a:endParaRPr>
            </a:p>
          </p:txBody>
        </p:sp>
        <p:sp>
          <p:nvSpPr>
            <p:cNvPr id="3" name="TextBox 2"/>
            <p:cNvSpPr txBox="1"/>
            <p:nvPr/>
          </p:nvSpPr>
          <p:spPr>
            <a:xfrm>
              <a:off x="778157" y="1933098"/>
              <a:ext cx="1227875" cy="337724"/>
            </a:xfrm>
            <a:prstGeom prst="rect">
              <a:avLst/>
            </a:prstGeom>
            <a:noFill/>
          </p:spPr>
          <p:txBody>
            <a:bodyPr wrap="square" lIns="0" tIns="0" rIns="0" bIns="0"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DynamoDB</a:t>
              </a:r>
            </a:p>
          </p:txBody>
        </p:sp>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943" y="1953757"/>
              <a:ext cx="220133" cy="243840"/>
            </a:xfrm>
            <a:prstGeom prst="rect">
              <a:avLst/>
            </a:prstGeom>
          </p:spPr>
        </p:pic>
        <p:pic>
          <p:nvPicPr>
            <p:cNvPr id="74" name="Picture 7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716" y="2527964"/>
              <a:ext cx="206587" cy="243840"/>
            </a:xfrm>
            <a:prstGeom prst="rect">
              <a:avLst/>
            </a:prstGeom>
          </p:spPr>
        </p:pic>
        <p:pic>
          <p:nvPicPr>
            <p:cNvPr id="75" name="Picture 7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566" y="3102171"/>
              <a:ext cx="210889" cy="243840"/>
            </a:xfrm>
            <a:prstGeom prst="rect">
              <a:avLst/>
            </a:prstGeom>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174" y="3676379"/>
              <a:ext cx="221673" cy="243840"/>
            </a:xfrm>
            <a:prstGeom prst="rect">
              <a:avLst/>
            </a:prstGeom>
          </p:spPr>
        </p:pic>
        <p:sp>
          <p:nvSpPr>
            <p:cNvPr id="77" name="Freeform 76"/>
            <p:cNvSpPr/>
            <p:nvPr/>
          </p:nvSpPr>
          <p:spPr>
            <a:xfrm>
              <a:off x="1975605" y="1157849"/>
              <a:ext cx="1584960" cy="609600"/>
            </a:xfrm>
            <a:custGeom>
              <a:avLst/>
              <a:gdLst>
                <a:gd name="connsiteX0" fmla="*/ 0 w 1545314"/>
                <a:gd name="connsiteY0" fmla="*/ 0 h 585994"/>
                <a:gd name="connsiteX1" fmla="*/ 1545314 w 1545314"/>
                <a:gd name="connsiteY1" fmla="*/ 0 h 585994"/>
                <a:gd name="connsiteX2" fmla="*/ 1545314 w 1545314"/>
                <a:gd name="connsiteY2" fmla="*/ 585994 h 585994"/>
                <a:gd name="connsiteX3" fmla="*/ 0 w 1545314"/>
                <a:gd name="connsiteY3" fmla="*/ 585994 h 585994"/>
                <a:gd name="connsiteX4" fmla="*/ 0 w 1545314"/>
                <a:gd name="connsiteY4" fmla="*/ 0 h 58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314" h="585994">
                  <a:moveTo>
                    <a:pt x="0" y="0"/>
                  </a:moveTo>
                  <a:lnTo>
                    <a:pt x="1545314" y="0"/>
                  </a:lnTo>
                  <a:lnTo>
                    <a:pt x="1545314" y="585994"/>
                  </a:lnTo>
                  <a:lnTo>
                    <a:pt x="0" y="585994"/>
                  </a:lnTo>
                  <a:lnTo>
                    <a:pt x="0" y="0"/>
                  </a:lnTo>
                  <a:close/>
                </a:path>
              </a:pathLst>
            </a:cu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61205" tIns="92117" rIns="161205" bIns="92117" numCol="1" spcCol="1270" rtlCol="0" anchor="ctr" anchorCtr="0">
              <a:noAutofit/>
            </a:bodyPr>
            <a:lstStyle/>
            <a:p>
              <a:pPr algn="ctr" defTabSz="1007508" rtl="0">
                <a:lnSpc>
                  <a:spcPct val="90000"/>
                </a:lnSpc>
                <a:spcBef>
                  <a:spcPct val="0"/>
                </a:spcBef>
                <a:spcAft>
                  <a:spcPct val="35000"/>
                </a:spcAft>
              </a:pPr>
              <a:r>
                <a:rPr lang="ko-kr" sz="1733" b="1" dirty="0">
                  <a:solidFill>
                    <a:srgbClr val="FEF6EC"/>
                  </a:solidFill>
                  <a:latin typeface="Amazon Ember" panose="020B0603020204020204" pitchFamily="34" charset="0"/>
                  <a:ea typeface="Malgun Gothic" panose="020B0503020000020004" pitchFamily="34" charset="-127"/>
                  <a:cs typeface="Amazon Ember" panose="020B0603020204020204" pitchFamily="34" charset="0"/>
                </a:rPr>
                <a:t>분석</a:t>
              </a:r>
            </a:p>
          </p:txBody>
        </p:sp>
        <p:sp>
          <p:nvSpPr>
            <p:cNvPr id="78" name="Rectangle 77"/>
            <p:cNvSpPr/>
            <p:nvPr/>
          </p:nvSpPr>
          <p:spPr>
            <a:xfrm>
              <a:off x="1975605" y="1767449"/>
              <a:ext cx="1584960" cy="4702988"/>
            </a:xfrm>
            <a:prstGeom prst="rect">
              <a:avLst/>
            </a:prstGeom>
            <a:solidFill>
              <a:srgbClr val="FEF6EC"/>
            </a:solidFill>
            <a:ln>
              <a:solidFill>
                <a:schemeClr val="tx1"/>
              </a:solidFill>
            </a:ln>
            <a:effectLst>
              <a:outerShdw blurRad="50800" dist="38100" dir="2700000" algn="tl" rotWithShape="0">
                <a:prstClr val="black">
                  <a:alpha val="40000"/>
                </a:prstClr>
              </a:outerShdw>
            </a:effectLst>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rtlCol="0"/>
            <a:lstStyle/>
            <a:p>
              <a:pPr rtl="0"/>
              <a:endParaRPr lang="en-US" dirty="0">
                <a:latin typeface="Amazon Ember" panose="020B0603020204020204" pitchFamily="34" charset="0"/>
                <a:ea typeface="Malgun Gothic" panose="020B0503020000020004" pitchFamily="34" charset="-127"/>
              </a:endParaRPr>
            </a:p>
          </p:txBody>
        </p:sp>
        <p:sp>
          <p:nvSpPr>
            <p:cNvPr id="79" name="TextBox 78"/>
            <p:cNvSpPr txBox="1"/>
            <p:nvPr/>
          </p:nvSpPr>
          <p:spPr>
            <a:xfrm>
              <a:off x="2301561" y="1882981"/>
              <a:ext cx="1230820" cy="432671"/>
            </a:xfrm>
            <a:prstGeom prst="rect">
              <a:avLst/>
            </a:prstGeom>
            <a:noFill/>
          </p:spPr>
          <p:txBody>
            <a:bodyPr wrap="square"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Athena</a:t>
              </a:r>
            </a:p>
          </p:txBody>
        </p:sp>
        <p:pic>
          <p:nvPicPr>
            <p:cNvPr id="84" name="Picture 8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8333" y="1990678"/>
              <a:ext cx="243840" cy="242405"/>
            </a:xfrm>
            <a:prstGeom prst="rect">
              <a:avLst/>
            </a:prstGeom>
          </p:spPr>
        </p:pic>
        <p:pic>
          <p:nvPicPr>
            <p:cNvPr id="85" name="Picture 8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98333" y="2482669"/>
              <a:ext cx="243840" cy="293748"/>
            </a:xfrm>
            <a:prstGeom prst="rect">
              <a:avLst/>
            </a:prstGeom>
          </p:spPr>
        </p:pic>
        <p:pic>
          <p:nvPicPr>
            <p:cNvPr id="86" name="Picture 8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98333" y="3026001"/>
              <a:ext cx="243840" cy="292608"/>
            </a:xfrm>
            <a:prstGeom prst="rect">
              <a:avLst/>
            </a:prstGeom>
          </p:spPr>
        </p:pic>
        <p:pic>
          <p:nvPicPr>
            <p:cNvPr id="87" name="Picture 8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98333" y="3568195"/>
              <a:ext cx="243840" cy="292608"/>
            </a:xfrm>
            <a:prstGeom prst="rect">
              <a:avLst/>
            </a:prstGeom>
          </p:spPr>
        </p:pic>
        <p:pic>
          <p:nvPicPr>
            <p:cNvPr id="91" name="Picture 9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98333" y="4110388"/>
              <a:ext cx="243840" cy="292608"/>
            </a:xfrm>
            <a:prstGeom prst="rect">
              <a:avLst/>
            </a:prstGeom>
          </p:spPr>
        </p:pic>
        <p:pic>
          <p:nvPicPr>
            <p:cNvPr id="92" name="Picture 9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98333" y="4652581"/>
              <a:ext cx="243840" cy="243840"/>
            </a:xfrm>
            <a:prstGeom prst="rect">
              <a:avLst/>
            </a:prstGeom>
          </p:spPr>
        </p:pic>
        <p:sp>
          <p:nvSpPr>
            <p:cNvPr id="94" name="Freeform 93"/>
            <p:cNvSpPr/>
            <p:nvPr/>
          </p:nvSpPr>
          <p:spPr>
            <a:xfrm>
              <a:off x="3636535" y="1157848"/>
              <a:ext cx="1584960" cy="609600"/>
            </a:xfrm>
            <a:custGeom>
              <a:avLst/>
              <a:gdLst>
                <a:gd name="connsiteX0" fmla="*/ 0 w 1545314"/>
                <a:gd name="connsiteY0" fmla="*/ 0 h 585994"/>
                <a:gd name="connsiteX1" fmla="*/ 1545314 w 1545314"/>
                <a:gd name="connsiteY1" fmla="*/ 0 h 585994"/>
                <a:gd name="connsiteX2" fmla="*/ 1545314 w 1545314"/>
                <a:gd name="connsiteY2" fmla="*/ 585994 h 585994"/>
                <a:gd name="connsiteX3" fmla="*/ 0 w 1545314"/>
                <a:gd name="connsiteY3" fmla="*/ 585994 h 585994"/>
                <a:gd name="connsiteX4" fmla="*/ 0 w 1545314"/>
                <a:gd name="connsiteY4" fmla="*/ 0 h 58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314" h="585994">
                  <a:moveTo>
                    <a:pt x="0" y="0"/>
                  </a:moveTo>
                  <a:lnTo>
                    <a:pt x="1545314" y="0"/>
                  </a:lnTo>
                  <a:lnTo>
                    <a:pt x="1545314" y="585994"/>
                  </a:lnTo>
                  <a:lnTo>
                    <a:pt x="0" y="585994"/>
                  </a:lnTo>
                  <a:lnTo>
                    <a:pt x="0" y="0"/>
                  </a:lnTo>
                  <a:close/>
                </a:path>
              </a:pathLst>
            </a:cu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61205" tIns="92117" rIns="161205" bIns="92117" numCol="1" spcCol="1270" rtlCol="0" anchor="ctr" anchorCtr="0">
              <a:noAutofit/>
            </a:bodyPr>
            <a:lstStyle/>
            <a:p>
              <a:pPr algn="ctr" defTabSz="1007508" rtl="0">
                <a:lnSpc>
                  <a:spcPct val="90000"/>
                </a:lnSpc>
                <a:spcBef>
                  <a:spcPct val="0"/>
                </a:spcBef>
                <a:spcAft>
                  <a:spcPct val="35000"/>
                </a:spcAft>
              </a:pPr>
              <a:r>
                <a:rPr lang="ko-kr" sz="1733" b="1" spc="-100" dirty="0">
                  <a:solidFill>
                    <a:srgbClr val="FEF6EC"/>
                  </a:solidFill>
                  <a:latin typeface="Amazon Ember" panose="020B0603020204020204" pitchFamily="34" charset="0"/>
                  <a:ea typeface="Malgun Gothic" panose="020B0503020000020004" pitchFamily="34" charset="-127"/>
                  <a:cs typeface="Amazon Ember" panose="020B0603020204020204" pitchFamily="34" charset="0"/>
                </a:rPr>
                <a:t>애플리케이션</a:t>
              </a:r>
              <a:r>
                <a:rPr lang="ko-kr" sz="1733" b="1" dirty="0">
                  <a:solidFill>
                    <a:srgbClr val="FEF6EC"/>
                  </a:solidFill>
                  <a:latin typeface="Amazon Ember" panose="020B0603020204020204" pitchFamily="34" charset="0"/>
                  <a:ea typeface="Malgun Gothic" panose="020B0503020000020004" pitchFamily="34" charset="-127"/>
                  <a:cs typeface="Amazon Ember" panose="020B0603020204020204" pitchFamily="34" charset="0"/>
                </a:rPr>
                <a:t> 서비스</a:t>
              </a:r>
              <a:endParaRPr lang="en-US" sz="1733" b="1" dirty="0">
                <a:solidFill>
                  <a:srgbClr val="FEF6EC"/>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95" name="Rectangle 94"/>
            <p:cNvSpPr/>
            <p:nvPr/>
          </p:nvSpPr>
          <p:spPr>
            <a:xfrm>
              <a:off x="3636535" y="1767449"/>
              <a:ext cx="1584960" cy="4702988"/>
            </a:xfrm>
            <a:prstGeom prst="rect">
              <a:avLst/>
            </a:prstGeom>
            <a:solidFill>
              <a:srgbClr val="FEF6EC"/>
            </a:solidFill>
            <a:ln>
              <a:solidFill>
                <a:schemeClr val="tx1"/>
              </a:solidFill>
            </a:ln>
            <a:effectLst>
              <a:outerShdw blurRad="50800" dist="38100" dir="2700000" algn="tl" rotWithShape="0">
                <a:prstClr val="black">
                  <a:alpha val="40000"/>
                </a:prstClr>
              </a:outerShdw>
            </a:effectLst>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rtlCol="0"/>
            <a:lstStyle/>
            <a:p>
              <a:pPr rtl="0"/>
              <a:endParaRPr lang="en-US" dirty="0">
                <a:latin typeface="Amazon Ember" panose="020B0603020204020204" pitchFamily="34" charset="0"/>
                <a:ea typeface="Malgun Gothic" panose="020B0503020000020004" pitchFamily="34" charset="-127"/>
              </a:endParaRPr>
            </a:p>
          </p:txBody>
        </p:sp>
        <p:sp>
          <p:nvSpPr>
            <p:cNvPr id="96" name="TextBox 95"/>
            <p:cNvSpPr txBox="1"/>
            <p:nvPr/>
          </p:nvSpPr>
          <p:spPr>
            <a:xfrm>
              <a:off x="4022263" y="1908380"/>
              <a:ext cx="1113888" cy="432671"/>
            </a:xfrm>
            <a:prstGeom prst="rect">
              <a:avLst/>
            </a:prstGeom>
            <a:noFill/>
          </p:spPr>
          <p:txBody>
            <a:bodyPr wrap="square"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API </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Gateway</a:t>
              </a:r>
            </a:p>
          </p:txBody>
        </p:sp>
        <p:pic>
          <p:nvPicPr>
            <p:cNvPr id="107" name="Picture 10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79457" y="1975093"/>
              <a:ext cx="243840" cy="292608"/>
            </a:xfrm>
            <a:prstGeom prst="rect">
              <a:avLst/>
            </a:prstGeom>
          </p:spPr>
        </p:pic>
        <p:pic>
          <p:nvPicPr>
            <p:cNvPr id="108" name="Picture 10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79457" y="2597608"/>
              <a:ext cx="243840" cy="292608"/>
            </a:xfrm>
            <a:prstGeom prst="rect">
              <a:avLst/>
            </a:prstGeom>
          </p:spPr>
        </p:pic>
        <p:pic>
          <p:nvPicPr>
            <p:cNvPr id="109" name="Picture 10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79457" y="3220123"/>
              <a:ext cx="243840" cy="292608"/>
            </a:xfrm>
            <a:prstGeom prst="rect">
              <a:avLst/>
            </a:prstGeom>
          </p:spPr>
        </p:pic>
        <p:pic>
          <p:nvPicPr>
            <p:cNvPr id="110" name="Picture 10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79457" y="3842637"/>
              <a:ext cx="243840" cy="292608"/>
            </a:xfrm>
            <a:prstGeom prst="rect">
              <a:avLst/>
            </a:prstGeom>
          </p:spPr>
        </p:pic>
        <p:pic>
          <p:nvPicPr>
            <p:cNvPr id="113" name="Picture 11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79457" y="4465152"/>
              <a:ext cx="243840" cy="294043"/>
            </a:xfrm>
            <a:prstGeom prst="rect">
              <a:avLst/>
            </a:prstGeom>
          </p:spPr>
        </p:pic>
        <p:sp>
          <p:nvSpPr>
            <p:cNvPr id="114" name="Freeform 113"/>
            <p:cNvSpPr/>
            <p:nvPr/>
          </p:nvSpPr>
          <p:spPr>
            <a:xfrm>
              <a:off x="5323855" y="1157849"/>
              <a:ext cx="1584960" cy="609600"/>
            </a:xfrm>
            <a:custGeom>
              <a:avLst/>
              <a:gdLst>
                <a:gd name="connsiteX0" fmla="*/ 0 w 1545314"/>
                <a:gd name="connsiteY0" fmla="*/ 0 h 585994"/>
                <a:gd name="connsiteX1" fmla="*/ 1545314 w 1545314"/>
                <a:gd name="connsiteY1" fmla="*/ 0 h 585994"/>
                <a:gd name="connsiteX2" fmla="*/ 1545314 w 1545314"/>
                <a:gd name="connsiteY2" fmla="*/ 585994 h 585994"/>
                <a:gd name="connsiteX3" fmla="*/ 0 w 1545314"/>
                <a:gd name="connsiteY3" fmla="*/ 585994 h 585994"/>
                <a:gd name="connsiteX4" fmla="*/ 0 w 1545314"/>
                <a:gd name="connsiteY4" fmla="*/ 0 h 58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314" h="585994">
                  <a:moveTo>
                    <a:pt x="0" y="0"/>
                  </a:moveTo>
                  <a:lnTo>
                    <a:pt x="1545314" y="0"/>
                  </a:lnTo>
                  <a:lnTo>
                    <a:pt x="1545314" y="585994"/>
                  </a:lnTo>
                  <a:lnTo>
                    <a:pt x="0" y="585994"/>
                  </a:lnTo>
                  <a:lnTo>
                    <a:pt x="0" y="0"/>
                  </a:lnTo>
                  <a:close/>
                </a:path>
              </a:pathLst>
            </a:cu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p>
              <a:pPr algn="ctr" defTabSz="1007508" rtl="0">
                <a:lnSpc>
                  <a:spcPct val="90000"/>
                </a:lnSpc>
                <a:spcBef>
                  <a:spcPct val="0"/>
                </a:spcBef>
                <a:spcAft>
                  <a:spcPct val="35000"/>
                </a:spcAft>
              </a:pPr>
              <a:r>
                <a:rPr lang="ko-kr" sz="1733" b="1">
                  <a:solidFill>
                    <a:srgbClr val="FEF6EC"/>
                  </a:solidFill>
                  <a:latin typeface="Amazon Ember" panose="020B0603020204020204" pitchFamily="34" charset="0"/>
                  <a:ea typeface="Malgun Gothic" panose="020B0503020000020004" pitchFamily="34" charset="-127"/>
                  <a:cs typeface="Amazon Ember" panose="020B0603020204020204" pitchFamily="34" charset="0"/>
                </a:rPr>
                <a:t>관리 도구</a:t>
              </a:r>
            </a:p>
          </p:txBody>
        </p:sp>
        <p:sp>
          <p:nvSpPr>
            <p:cNvPr id="115" name="Rectangle 114"/>
            <p:cNvSpPr/>
            <p:nvPr/>
          </p:nvSpPr>
          <p:spPr>
            <a:xfrm>
              <a:off x="5323855" y="1767449"/>
              <a:ext cx="1584960" cy="4702988"/>
            </a:xfrm>
            <a:prstGeom prst="rect">
              <a:avLst/>
            </a:prstGeom>
            <a:solidFill>
              <a:srgbClr val="FEF6EC"/>
            </a:solidFill>
            <a:ln>
              <a:solidFill>
                <a:schemeClr val="tx1"/>
              </a:solidFill>
            </a:ln>
            <a:effectLst>
              <a:outerShdw blurRad="50800" dist="38100" dir="2700000" algn="tl" rotWithShape="0">
                <a:prstClr val="black">
                  <a:alpha val="40000"/>
                </a:prstClr>
              </a:outerShdw>
            </a:effectLst>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rtlCol="0"/>
            <a:lstStyle/>
            <a:p>
              <a:pPr rtl="0"/>
              <a:endParaRPr lang="en-US" dirty="0">
                <a:latin typeface="Amazon Ember" panose="020B0603020204020204" pitchFamily="34" charset="0"/>
                <a:ea typeface="Malgun Gothic" panose="020B0503020000020004" pitchFamily="34" charset="-127"/>
              </a:endParaRPr>
            </a:p>
          </p:txBody>
        </p:sp>
        <p:sp>
          <p:nvSpPr>
            <p:cNvPr id="125" name="TextBox 124"/>
            <p:cNvSpPr txBox="1"/>
            <p:nvPr/>
          </p:nvSpPr>
          <p:spPr>
            <a:xfrm>
              <a:off x="778157" y="3129704"/>
              <a:ext cx="1227875" cy="168862"/>
            </a:xfrm>
            <a:prstGeom prst="rect">
              <a:avLst/>
            </a:prstGeom>
            <a:noFill/>
          </p:spPr>
          <p:txBody>
            <a:bodyPr wrap="square" lIns="0" tIns="0" rIns="0" bIns="0"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RDS</a:t>
              </a:r>
            </a:p>
          </p:txBody>
        </p:sp>
        <p:sp>
          <p:nvSpPr>
            <p:cNvPr id="126" name="TextBox 125"/>
            <p:cNvSpPr txBox="1"/>
            <p:nvPr/>
          </p:nvSpPr>
          <p:spPr>
            <a:xfrm>
              <a:off x="778157" y="2496004"/>
              <a:ext cx="1227875" cy="337724"/>
            </a:xfrm>
            <a:prstGeom prst="rect">
              <a:avLst/>
            </a:prstGeom>
            <a:noFill/>
          </p:spPr>
          <p:txBody>
            <a:bodyPr wrap="square" lIns="0" tIns="0" rIns="0" bIns="0"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ElastiCache</a:t>
              </a:r>
            </a:p>
          </p:txBody>
        </p:sp>
        <p:sp>
          <p:nvSpPr>
            <p:cNvPr id="127" name="TextBox 126"/>
            <p:cNvSpPr txBox="1"/>
            <p:nvPr/>
          </p:nvSpPr>
          <p:spPr>
            <a:xfrm>
              <a:off x="778157" y="3732398"/>
              <a:ext cx="1227875" cy="168862"/>
            </a:xfrm>
            <a:prstGeom prst="rect">
              <a:avLst/>
            </a:prstGeom>
            <a:noFill/>
          </p:spPr>
          <p:txBody>
            <a:bodyPr wrap="square" lIns="0" tIns="0" rIns="0" bIns="0"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Redshift</a:t>
              </a:r>
            </a:p>
          </p:txBody>
        </p:sp>
        <p:sp>
          <p:nvSpPr>
            <p:cNvPr id="129" name="TextBox 128"/>
            <p:cNvSpPr txBox="1"/>
            <p:nvPr/>
          </p:nvSpPr>
          <p:spPr>
            <a:xfrm>
              <a:off x="2301561" y="2439459"/>
              <a:ext cx="1230820" cy="432671"/>
            </a:xfrm>
            <a:prstGeom prst="rect">
              <a:avLst/>
            </a:prstGeom>
            <a:noFill/>
          </p:spPr>
          <p:txBody>
            <a:bodyPr wrap="square"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CloudSearch</a:t>
              </a:r>
            </a:p>
          </p:txBody>
        </p:sp>
        <p:sp>
          <p:nvSpPr>
            <p:cNvPr id="130" name="TextBox 129"/>
            <p:cNvSpPr txBox="1"/>
            <p:nvPr/>
          </p:nvSpPr>
          <p:spPr>
            <a:xfrm>
              <a:off x="2301561" y="3053504"/>
              <a:ext cx="1230820" cy="263810"/>
            </a:xfrm>
            <a:prstGeom prst="rect">
              <a:avLst/>
            </a:prstGeom>
            <a:noFill/>
          </p:spPr>
          <p:txBody>
            <a:bodyPr wrap="square"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EMR</a:t>
              </a:r>
            </a:p>
          </p:txBody>
        </p:sp>
        <p:sp>
          <p:nvSpPr>
            <p:cNvPr id="139" name="TextBox 138"/>
            <p:cNvSpPr txBox="1"/>
            <p:nvPr/>
          </p:nvSpPr>
          <p:spPr>
            <a:xfrm>
              <a:off x="2301561" y="3425777"/>
              <a:ext cx="1230820" cy="601534"/>
            </a:xfrm>
            <a:prstGeom prst="rect">
              <a:avLst/>
            </a:prstGeom>
            <a:noFill/>
          </p:spPr>
          <p:txBody>
            <a:bodyPr wrap="square" rtlCol="0">
              <a:spAutoFit/>
            </a:bodyPr>
            <a:lstStyle/>
            <a:p>
              <a:pPr rtl="0"/>
              <a:r>
                <a:rPr lang="ko-kr" sz="1067">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Amazon Elasticsearch Service</a:t>
              </a:r>
              <a:endParaRPr lang="en-US" sz="1067"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40" name="TextBox 139"/>
            <p:cNvSpPr txBox="1"/>
            <p:nvPr/>
          </p:nvSpPr>
          <p:spPr>
            <a:xfrm>
              <a:off x="2301561" y="4058668"/>
              <a:ext cx="1230820" cy="432671"/>
            </a:xfrm>
            <a:prstGeom prst="rect">
              <a:avLst/>
            </a:prstGeom>
            <a:noFill/>
          </p:spPr>
          <p:txBody>
            <a:bodyPr wrap="square"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Kinesis</a:t>
              </a:r>
            </a:p>
          </p:txBody>
        </p:sp>
        <p:sp>
          <p:nvSpPr>
            <p:cNvPr id="141" name="TextBox 140"/>
            <p:cNvSpPr txBox="1"/>
            <p:nvPr/>
          </p:nvSpPr>
          <p:spPr>
            <a:xfrm>
              <a:off x="2301561" y="4563589"/>
              <a:ext cx="1230820" cy="432671"/>
            </a:xfrm>
            <a:prstGeom prst="rect">
              <a:avLst/>
            </a:prstGeom>
            <a:noFill/>
          </p:spPr>
          <p:txBody>
            <a:bodyPr wrap="square"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QuickSight</a:t>
              </a:r>
            </a:p>
          </p:txBody>
        </p:sp>
        <p:sp>
          <p:nvSpPr>
            <p:cNvPr id="143" name="TextBox 142"/>
            <p:cNvSpPr txBox="1"/>
            <p:nvPr/>
          </p:nvSpPr>
          <p:spPr>
            <a:xfrm>
              <a:off x="4022263" y="2530014"/>
              <a:ext cx="1183115" cy="432671"/>
            </a:xfrm>
            <a:prstGeom prst="rect">
              <a:avLst/>
            </a:prstGeom>
            <a:noFill/>
          </p:spPr>
          <p:txBody>
            <a:bodyPr wrap="square"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a:t>
              </a:r>
            </a:p>
            <a:p>
              <a:pPr rtl="0"/>
              <a:r>
                <a:rPr lang="ko-kr" sz="1067">
                  <a:latin typeface="Amazon Ember" panose="020B0603020204020204" pitchFamily="34" charset="0"/>
                  <a:ea typeface="Malgun Gothic" panose="020B0503020000020004" pitchFamily="34" charset="-127"/>
                  <a:cs typeface="Amazon Ember" panose="020B0603020204020204" pitchFamily="34" charset="0"/>
                </a:rPr>
                <a:t>AppStream 2.0</a:t>
              </a:r>
            </a:p>
          </p:txBody>
        </p:sp>
        <p:sp>
          <p:nvSpPr>
            <p:cNvPr id="152" name="TextBox 151"/>
            <p:cNvSpPr txBox="1"/>
            <p:nvPr/>
          </p:nvSpPr>
          <p:spPr>
            <a:xfrm>
              <a:off x="4022263" y="3077766"/>
              <a:ext cx="1113888" cy="601534"/>
            </a:xfrm>
            <a:prstGeom prst="rect">
              <a:avLst/>
            </a:prstGeom>
            <a:noFill/>
          </p:spPr>
          <p:txBody>
            <a:bodyPr wrap="square"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Elastic </a:t>
              </a:r>
            </a:p>
            <a:p>
              <a:pPr rtl="0"/>
              <a:r>
                <a:rPr lang="ko-kr" sz="1067">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Transcoder</a:t>
              </a:r>
              <a:endParaRPr lang="en-US" sz="1067"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53" name="TextBox 152"/>
            <p:cNvSpPr txBox="1"/>
            <p:nvPr/>
          </p:nvSpPr>
          <p:spPr>
            <a:xfrm>
              <a:off x="4022263" y="3841960"/>
              <a:ext cx="1113888" cy="263810"/>
            </a:xfrm>
            <a:prstGeom prst="rect">
              <a:avLst/>
            </a:prstGeom>
            <a:noFill/>
          </p:spPr>
          <p:txBody>
            <a:bodyPr wrap="square"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SWF</a:t>
              </a:r>
            </a:p>
          </p:txBody>
        </p:sp>
        <p:sp>
          <p:nvSpPr>
            <p:cNvPr id="156" name="TextBox 155"/>
            <p:cNvSpPr txBox="1"/>
            <p:nvPr/>
          </p:nvSpPr>
          <p:spPr>
            <a:xfrm>
              <a:off x="4022263" y="4400047"/>
              <a:ext cx="1113888" cy="432671"/>
            </a:xfrm>
            <a:prstGeom prst="rect">
              <a:avLst/>
            </a:prstGeom>
            <a:noFill/>
          </p:spPr>
          <p:txBody>
            <a:bodyPr wrap="square"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AWS Step</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Functions</a:t>
              </a:r>
            </a:p>
          </p:txBody>
        </p:sp>
        <p:pic>
          <p:nvPicPr>
            <p:cNvPr id="157" name="Picture 15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480515" y="1933098"/>
              <a:ext cx="243840" cy="276791"/>
            </a:xfrm>
            <a:prstGeom prst="rect">
              <a:avLst/>
            </a:prstGeom>
          </p:spPr>
        </p:pic>
        <p:pic>
          <p:nvPicPr>
            <p:cNvPr id="158" name="Picture 15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480515" y="2503595"/>
              <a:ext cx="243840" cy="301213"/>
            </a:xfrm>
            <a:prstGeom prst="rect">
              <a:avLst/>
            </a:prstGeom>
          </p:spPr>
        </p:pic>
        <p:pic>
          <p:nvPicPr>
            <p:cNvPr id="159" name="Picture 15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480515" y="3098515"/>
              <a:ext cx="243840" cy="292608"/>
            </a:xfrm>
            <a:prstGeom prst="rect">
              <a:avLst/>
            </a:prstGeom>
          </p:spPr>
        </p:pic>
        <p:pic>
          <p:nvPicPr>
            <p:cNvPr id="160" name="Picture 15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480515" y="3684829"/>
              <a:ext cx="243840" cy="292608"/>
            </a:xfrm>
            <a:prstGeom prst="rect">
              <a:avLst/>
            </a:prstGeom>
          </p:spPr>
        </p:pic>
        <p:pic>
          <p:nvPicPr>
            <p:cNvPr id="161" name="Picture 16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480515" y="4271144"/>
              <a:ext cx="243840" cy="294043"/>
            </a:xfrm>
            <a:prstGeom prst="rect">
              <a:avLst/>
            </a:prstGeom>
          </p:spPr>
        </p:pic>
        <p:pic>
          <p:nvPicPr>
            <p:cNvPr id="162" name="Picture 16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480515" y="4858893"/>
              <a:ext cx="243840" cy="292608"/>
            </a:xfrm>
            <a:prstGeom prst="rect">
              <a:avLst/>
            </a:prstGeom>
          </p:spPr>
        </p:pic>
        <p:pic>
          <p:nvPicPr>
            <p:cNvPr id="163" name="Picture 16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480515" y="5445208"/>
              <a:ext cx="243840" cy="292608"/>
            </a:xfrm>
            <a:prstGeom prst="rect">
              <a:avLst/>
            </a:prstGeom>
          </p:spPr>
        </p:pic>
        <p:pic>
          <p:nvPicPr>
            <p:cNvPr id="164" name="Picture 16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480515" y="6031525"/>
              <a:ext cx="243840" cy="292608"/>
            </a:xfrm>
            <a:prstGeom prst="rect">
              <a:avLst/>
            </a:prstGeom>
          </p:spPr>
        </p:pic>
        <p:sp>
          <p:nvSpPr>
            <p:cNvPr id="166" name="TextBox 165"/>
            <p:cNvSpPr txBox="1"/>
            <p:nvPr/>
          </p:nvSpPr>
          <p:spPr>
            <a:xfrm>
              <a:off x="5750595" y="1856134"/>
              <a:ext cx="1135341" cy="432671"/>
            </a:xfrm>
            <a:prstGeom prst="rect">
              <a:avLst/>
            </a:prstGeom>
            <a:noFill/>
          </p:spPr>
          <p:txBody>
            <a:bodyPr wrap="square" rtlCol="0">
              <a:spAutoFit/>
            </a:bodyPr>
            <a:lstStyle>
              <a:defPPr>
                <a:defRPr lang="en-US"/>
              </a:defPPr>
              <a:lvl1pPr>
                <a:defRPr sz="800"/>
              </a:lvl1p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CloudWatch</a:t>
              </a:r>
            </a:p>
          </p:txBody>
        </p:sp>
        <p:sp>
          <p:nvSpPr>
            <p:cNvPr id="167" name="TextBox 166"/>
            <p:cNvSpPr txBox="1"/>
            <p:nvPr/>
          </p:nvSpPr>
          <p:spPr>
            <a:xfrm>
              <a:off x="5750595" y="2429418"/>
              <a:ext cx="1258067" cy="432671"/>
            </a:xfrm>
            <a:prstGeom prst="rect">
              <a:avLst/>
            </a:prstGeom>
            <a:noFill/>
          </p:spPr>
          <p:txBody>
            <a:bodyPr wrap="square" rtlCol="0">
              <a:spAutoFit/>
            </a:bodyPr>
            <a:lstStyle>
              <a:defPPr>
                <a:defRPr lang="en-US"/>
              </a:defPPr>
              <a:lvl1pPr>
                <a:defRPr sz="800"/>
              </a:lvl1p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AWS</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CloudFormation</a:t>
              </a:r>
            </a:p>
          </p:txBody>
        </p:sp>
        <p:sp>
          <p:nvSpPr>
            <p:cNvPr id="168" name="TextBox 167"/>
            <p:cNvSpPr txBox="1"/>
            <p:nvPr/>
          </p:nvSpPr>
          <p:spPr>
            <a:xfrm>
              <a:off x="5750595" y="3020073"/>
              <a:ext cx="1135341" cy="432671"/>
            </a:xfrm>
            <a:prstGeom prst="rect">
              <a:avLst/>
            </a:prstGeom>
            <a:noFill/>
          </p:spPr>
          <p:txBody>
            <a:bodyPr wrap="square" rtlCol="0">
              <a:spAutoFit/>
            </a:bodyPr>
            <a:lstStyle>
              <a:defPPr>
                <a:defRPr lang="en-US"/>
              </a:defPPr>
              <a:lvl1pPr>
                <a:defRPr sz="800"/>
              </a:lvl1p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AWS</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CloudTrail</a:t>
              </a:r>
            </a:p>
          </p:txBody>
        </p:sp>
        <p:sp>
          <p:nvSpPr>
            <p:cNvPr id="169" name="TextBox 168"/>
            <p:cNvSpPr txBox="1"/>
            <p:nvPr/>
          </p:nvSpPr>
          <p:spPr>
            <a:xfrm>
              <a:off x="5750595" y="3590672"/>
              <a:ext cx="1135341" cy="432671"/>
            </a:xfrm>
            <a:prstGeom prst="rect">
              <a:avLst/>
            </a:prstGeom>
            <a:noFill/>
          </p:spPr>
          <p:txBody>
            <a:bodyPr wrap="square" rtlCol="0">
              <a:spAutoFit/>
            </a:bodyPr>
            <a:lstStyle>
              <a:defPPr>
                <a:defRPr lang="en-US"/>
              </a:defPPr>
              <a:lvl1pPr>
                <a:defRPr sz="800"/>
              </a:lvl1p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AWS</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Config</a:t>
              </a:r>
            </a:p>
          </p:txBody>
        </p:sp>
        <p:sp>
          <p:nvSpPr>
            <p:cNvPr id="170" name="TextBox 169"/>
            <p:cNvSpPr txBox="1"/>
            <p:nvPr/>
          </p:nvSpPr>
          <p:spPr>
            <a:xfrm>
              <a:off x="5750596" y="4204200"/>
              <a:ext cx="1314880" cy="432671"/>
            </a:xfrm>
            <a:prstGeom prst="rect">
              <a:avLst/>
            </a:prstGeom>
            <a:noFill/>
          </p:spPr>
          <p:txBody>
            <a:bodyPr wrap="square" rtlCol="0">
              <a:spAutoFit/>
            </a:bodyPr>
            <a:lstStyle>
              <a:defPPr>
                <a:defRPr lang="en-US"/>
              </a:defPPr>
              <a:lvl1pPr>
                <a:defRPr sz="800"/>
              </a:lvl1p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AWS Managed Services</a:t>
              </a:r>
            </a:p>
          </p:txBody>
        </p:sp>
        <p:sp>
          <p:nvSpPr>
            <p:cNvPr id="172" name="TextBox 171"/>
            <p:cNvSpPr txBox="1"/>
            <p:nvPr/>
          </p:nvSpPr>
          <p:spPr>
            <a:xfrm>
              <a:off x="5750595" y="4768243"/>
              <a:ext cx="1135341" cy="432671"/>
            </a:xfrm>
            <a:prstGeom prst="rect">
              <a:avLst/>
            </a:prstGeom>
            <a:noFill/>
          </p:spPr>
          <p:txBody>
            <a:bodyPr wrap="square" rtlCol="0">
              <a:spAutoFit/>
            </a:bodyPr>
            <a:lstStyle>
              <a:defPPr>
                <a:defRPr lang="en-US"/>
              </a:defPPr>
              <a:lvl1pPr>
                <a:defRPr sz="800"/>
              </a:lvl1p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AWS</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OpsWorks</a:t>
              </a:r>
            </a:p>
          </p:txBody>
        </p:sp>
        <p:sp>
          <p:nvSpPr>
            <p:cNvPr id="173" name="TextBox 172"/>
            <p:cNvSpPr txBox="1"/>
            <p:nvPr/>
          </p:nvSpPr>
          <p:spPr>
            <a:xfrm>
              <a:off x="5750595" y="5385615"/>
              <a:ext cx="1210293" cy="432671"/>
            </a:xfrm>
            <a:prstGeom prst="rect">
              <a:avLst/>
            </a:prstGeom>
            <a:noFill/>
          </p:spPr>
          <p:txBody>
            <a:bodyPr wrap="square" rtlCol="0">
              <a:spAutoFit/>
            </a:bodyPr>
            <a:lstStyle>
              <a:defPPr>
                <a:defRPr lang="en-US"/>
              </a:defPPr>
              <a:lvl1pPr>
                <a:defRPr sz="800"/>
              </a:lvl1p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AWS</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Service Catalog</a:t>
              </a:r>
            </a:p>
          </p:txBody>
        </p:sp>
        <p:sp>
          <p:nvSpPr>
            <p:cNvPr id="174" name="TextBox 173"/>
            <p:cNvSpPr txBox="1"/>
            <p:nvPr/>
          </p:nvSpPr>
          <p:spPr>
            <a:xfrm>
              <a:off x="5750595" y="5978983"/>
              <a:ext cx="1135341" cy="432671"/>
            </a:xfrm>
            <a:prstGeom prst="rect">
              <a:avLst/>
            </a:prstGeom>
            <a:noFill/>
          </p:spPr>
          <p:txBody>
            <a:bodyPr wrap="square" rtlCol="0">
              <a:spAutoFit/>
            </a:bodyPr>
            <a:lstStyle>
              <a:defPPr>
                <a:defRPr lang="en-US"/>
              </a:defPPr>
              <a:lvl1pPr>
                <a:defRPr sz="800"/>
              </a:lvl1p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AWS Trusted Advisor</a:t>
              </a:r>
            </a:p>
          </p:txBody>
        </p:sp>
        <p:sp>
          <p:nvSpPr>
            <p:cNvPr id="175" name="Freeform 174"/>
            <p:cNvSpPr/>
            <p:nvPr/>
          </p:nvSpPr>
          <p:spPr>
            <a:xfrm>
              <a:off x="7000488" y="1157849"/>
              <a:ext cx="1584960" cy="609600"/>
            </a:xfrm>
            <a:custGeom>
              <a:avLst/>
              <a:gdLst>
                <a:gd name="connsiteX0" fmla="*/ 0 w 1545314"/>
                <a:gd name="connsiteY0" fmla="*/ 0 h 585994"/>
                <a:gd name="connsiteX1" fmla="*/ 1545314 w 1545314"/>
                <a:gd name="connsiteY1" fmla="*/ 0 h 585994"/>
                <a:gd name="connsiteX2" fmla="*/ 1545314 w 1545314"/>
                <a:gd name="connsiteY2" fmla="*/ 585994 h 585994"/>
                <a:gd name="connsiteX3" fmla="*/ 0 w 1545314"/>
                <a:gd name="connsiteY3" fmla="*/ 585994 h 585994"/>
                <a:gd name="connsiteX4" fmla="*/ 0 w 1545314"/>
                <a:gd name="connsiteY4" fmla="*/ 0 h 58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314" h="585994">
                  <a:moveTo>
                    <a:pt x="0" y="0"/>
                  </a:moveTo>
                  <a:lnTo>
                    <a:pt x="1545314" y="0"/>
                  </a:lnTo>
                  <a:lnTo>
                    <a:pt x="1545314" y="585994"/>
                  </a:lnTo>
                  <a:lnTo>
                    <a:pt x="0" y="585994"/>
                  </a:lnTo>
                  <a:lnTo>
                    <a:pt x="0" y="0"/>
                  </a:lnTo>
                  <a:close/>
                </a:path>
              </a:pathLst>
            </a:cu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61205" tIns="92117" rIns="161205" bIns="92117" numCol="1" spcCol="1270" rtlCol="0" anchor="ctr" anchorCtr="0">
              <a:noAutofit/>
            </a:bodyPr>
            <a:lstStyle/>
            <a:p>
              <a:pPr algn="ctr" defTabSz="1007508" rtl="0">
                <a:lnSpc>
                  <a:spcPct val="90000"/>
                </a:lnSpc>
                <a:spcBef>
                  <a:spcPct val="0"/>
                </a:spcBef>
                <a:spcAft>
                  <a:spcPct val="35000"/>
                </a:spcAft>
              </a:pPr>
              <a:r>
                <a:rPr lang="ko-kr" sz="1733" b="1">
                  <a:solidFill>
                    <a:srgbClr val="FEF6EC"/>
                  </a:solidFill>
                  <a:latin typeface="Amazon Ember" panose="020B0603020204020204" pitchFamily="34" charset="0"/>
                  <a:ea typeface="Malgun Gothic" panose="020B0503020000020004" pitchFamily="34" charset="-127"/>
                  <a:cs typeface="Amazon Ember" panose="020B0603020204020204" pitchFamily="34" charset="0"/>
                </a:rPr>
                <a:t>개발자</a:t>
              </a:r>
              <a:br>
                <a:rPr lang="en-US" sz="1733" b="1" dirty="0">
                  <a:solidFill>
                    <a:srgbClr val="FEF6EC"/>
                  </a:solidFill>
                  <a:latin typeface="Amazon Ember" panose="020B0603020204020204" pitchFamily="34" charset="0"/>
                  <a:ea typeface="Malgun Gothic" panose="020B0503020000020004" pitchFamily="34" charset="-127"/>
                  <a:cs typeface="Amazon Ember" panose="020B0603020204020204" pitchFamily="34" charset="0"/>
                </a:rPr>
              </a:br>
              <a:r>
                <a:rPr lang="ko-kr" sz="1733" b="1">
                  <a:solidFill>
                    <a:srgbClr val="FEF6EC"/>
                  </a:solidFill>
                  <a:latin typeface="Amazon Ember" panose="020B0603020204020204" pitchFamily="34" charset="0"/>
                  <a:ea typeface="Malgun Gothic" panose="020B0503020000020004" pitchFamily="34" charset="-127"/>
                  <a:cs typeface="Amazon Ember" panose="020B0603020204020204" pitchFamily="34" charset="0"/>
                </a:rPr>
                <a:t>도구</a:t>
              </a:r>
            </a:p>
          </p:txBody>
        </p:sp>
        <p:sp>
          <p:nvSpPr>
            <p:cNvPr id="176" name="Rectangle 175"/>
            <p:cNvSpPr/>
            <p:nvPr/>
          </p:nvSpPr>
          <p:spPr>
            <a:xfrm>
              <a:off x="7000488" y="1767449"/>
              <a:ext cx="1584960" cy="4702988"/>
            </a:xfrm>
            <a:prstGeom prst="rect">
              <a:avLst/>
            </a:prstGeom>
            <a:solidFill>
              <a:srgbClr val="FEF6EC"/>
            </a:solidFill>
            <a:ln>
              <a:solidFill>
                <a:schemeClr val="tx1"/>
              </a:solidFill>
            </a:ln>
            <a:effectLst>
              <a:outerShdw blurRad="50800" dist="38100" dir="2700000" algn="tl" rotWithShape="0">
                <a:prstClr val="black">
                  <a:alpha val="40000"/>
                </a:prstClr>
              </a:outerShdw>
            </a:effectLst>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rtlCol="0"/>
            <a:lstStyle/>
            <a:p>
              <a:pPr rtl="0"/>
              <a:endParaRPr lang="en-US" dirty="0">
                <a:latin typeface="Amazon Ember" panose="020B0603020204020204" pitchFamily="34" charset="0"/>
                <a:ea typeface="Malgun Gothic" panose="020B0503020000020004" pitchFamily="34" charset="-127"/>
              </a:endParaRPr>
            </a:p>
          </p:txBody>
        </p:sp>
        <p:pic>
          <p:nvPicPr>
            <p:cNvPr id="208" name="Picture 20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094601" y="1955377"/>
              <a:ext cx="243840" cy="294043"/>
            </a:xfrm>
            <a:prstGeom prst="rect">
              <a:avLst/>
            </a:prstGeom>
          </p:spPr>
        </p:pic>
        <p:pic>
          <p:nvPicPr>
            <p:cNvPr id="209" name="Picture 20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094601" y="2539857"/>
              <a:ext cx="243840" cy="292608"/>
            </a:xfrm>
            <a:prstGeom prst="rect">
              <a:avLst/>
            </a:prstGeom>
          </p:spPr>
        </p:pic>
        <p:pic>
          <p:nvPicPr>
            <p:cNvPr id="210" name="Picture 20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094601" y="3122903"/>
              <a:ext cx="243840" cy="292608"/>
            </a:xfrm>
            <a:prstGeom prst="rect">
              <a:avLst/>
            </a:prstGeom>
          </p:spPr>
        </p:pic>
        <p:pic>
          <p:nvPicPr>
            <p:cNvPr id="211" name="Picture 21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094601" y="3705948"/>
              <a:ext cx="243840" cy="291808"/>
            </a:xfrm>
            <a:prstGeom prst="rect">
              <a:avLst/>
            </a:prstGeom>
          </p:spPr>
        </p:pic>
        <p:pic>
          <p:nvPicPr>
            <p:cNvPr id="212" name="Picture 211"/>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094601" y="4288194"/>
              <a:ext cx="243840" cy="275396"/>
            </a:xfrm>
            <a:prstGeom prst="rect">
              <a:avLst/>
            </a:prstGeom>
          </p:spPr>
        </p:pic>
        <p:sp>
          <p:nvSpPr>
            <p:cNvPr id="213" name="TextBox 212"/>
            <p:cNvSpPr txBox="1"/>
            <p:nvPr/>
          </p:nvSpPr>
          <p:spPr>
            <a:xfrm>
              <a:off x="7323623" y="1870948"/>
              <a:ext cx="1258067" cy="432671"/>
            </a:xfrm>
            <a:prstGeom prst="rect">
              <a:avLst/>
            </a:prstGeom>
            <a:noFill/>
          </p:spPr>
          <p:txBody>
            <a:bodyPr wrap="square" rtlCol="0">
              <a:spAutoFit/>
            </a:bodyPr>
            <a:lstStyle>
              <a:defPPr>
                <a:defRPr lang="en-US"/>
              </a:defPPr>
              <a:lvl1pPr>
                <a:defRPr sz="800"/>
              </a:lvl1p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AWS </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CodeBuild</a:t>
              </a:r>
            </a:p>
          </p:txBody>
        </p:sp>
        <p:sp>
          <p:nvSpPr>
            <p:cNvPr id="214" name="TextBox 213"/>
            <p:cNvSpPr txBox="1"/>
            <p:nvPr/>
          </p:nvSpPr>
          <p:spPr>
            <a:xfrm>
              <a:off x="7323623" y="2508288"/>
              <a:ext cx="1258067" cy="432671"/>
            </a:xfrm>
            <a:prstGeom prst="rect">
              <a:avLst/>
            </a:prstGeom>
            <a:noFill/>
          </p:spPr>
          <p:txBody>
            <a:bodyPr wrap="square" rtlCol="0">
              <a:spAutoFit/>
            </a:bodyPr>
            <a:lstStyle>
              <a:defPPr>
                <a:defRPr lang="en-US"/>
              </a:defPPr>
              <a:lvl1pPr>
                <a:defRPr sz="800"/>
              </a:lvl1p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AWS </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CodeCommit</a:t>
              </a:r>
            </a:p>
          </p:txBody>
        </p:sp>
        <p:sp>
          <p:nvSpPr>
            <p:cNvPr id="215" name="TextBox 214"/>
            <p:cNvSpPr txBox="1"/>
            <p:nvPr/>
          </p:nvSpPr>
          <p:spPr>
            <a:xfrm>
              <a:off x="7323623" y="3061325"/>
              <a:ext cx="1258067" cy="432671"/>
            </a:xfrm>
            <a:prstGeom prst="rect">
              <a:avLst/>
            </a:prstGeom>
            <a:noFill/>
          </p:spPr>
          <p:txBody>
            <a:bodyPr wrap="square" rtlCol="0">
              <a:spAutoFit/>
            </a:bodyPr>
            <a:lstStyle>
              <a:defPPr>
                <a:defRPr lang="en-US"/>
              </a:defPPr>
              <a:lvl1pPr>
                <a:defRPr sz="800"/>
              </a:lvl1p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AWS </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CodeDeploy</a:t>
              </a:r>
            </a:p>
          </p:txBody>
        </p:sp>
        <p:sp>
          <p:nvSpPr>
            <p:cNvPr id="216" name="TextBox 215"/>
            <p:cNvSpPr txBox="1"/>
            <p:nvPr/>
          </p:nvSpPr>
          <p:spPr>
            <a:xfrm>
              <a:off x="7323623" y="3636210"/>
              <a:ext cx="1258067" cy="432671"/>
            </a:xfrm>
            <a:prstGeom prst="rect">
              <a:avLst/>
            </a:prstGeom>
            <a:noFill/>
          </p:spPr>
          <p:txBody>
            <a:bodyPr wrap="square" rtlCol="0">
              <a:spAutoFit/>
            </a:bodyPr>
            <a:lstStyle>
              <a:defPPr>
                <a:defRPr lang="en-US"/>
              </a:defPPr>
              <a:lvl1pPr>
                <a:defRPr sz="800"/>
              </a:lvl1p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AWS </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CodePipeline</a:t>
              </a:r>
            </a:p>
          </p:txBody>
        </p:sp>
        <p:sp>
          <p:nvSpPr>
            <p:cNvPr id="217" name="TextBox 216"/>
            <p:cNvSpPr txBox="1"/>
            <p:nvPr/>
          </p:nvSpPr>
          <p:spPr>
            <a:xfrm>
              <a:off x="7323623" y="4286274"/>
              <a:ext cx="1417005" cy="263810"/>
            </a:xfrm>
            <a:prstGeom prst="rect">
              <a:avLst/>
            </a:prstGeom>
            <a:noFill/>
          </p:spPr>
          <p:txBody>
            <a:bodyPr wrap="square" rtlCol="0">
              <a:spAutoFit/>
            </a:bodyPr>
            <a:lstStyle>
              <a:defPPr>
                <a:defRPr lang="en-US"/>
              </a:defPPr>
              <a:lvl1pPr>
                <a:defRPr sz="800"/>
              </a:lvl1p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AWS X-Ray</a:t>
              </a:r>
            </a:p>
          </p:txBody>
        </p:sp>
        <p:sp>
          <p:nvSpPr>
            <p:cNvPr id="218" name="Freeform 217"/>
            <p:cNvSpPr/>
            <p:nvPr/>
          </p:nvSpPr>
          <p:spPr>
            <a:xfrm>
              <a:off x="8689733" y="1157849"/>
              <a:ext cx="1584960" cy="609600"/>
            </a:xfrm>
            <a:custGeom>
              <a:avLst/>
              <a:gdLst>
                <a:gd name="connsiteX0" fmla="*/ 0 w 1545314"/>
                <a:gd name="connsiteY0" fmla="*/ 0 h 585994"/>
                <a:gd name="connsiteX1" fmla="*/ 1545314 w 1545314"/>
                <a:gd name="connsiteY1" fmla="*/ 0 h 585994"/>
                <a:gd name="connsiteX2" fmla="*/ 1545314 w 1545314"/>
                <a:gd name="connsiteY2" fmla="*/ 585994 h 585994"/>
                <a:gd name="connsiteX3" fmla="*/ 0 w 1545314"/>
                <a:gd name="connsiteY3" fmla="*/ 585994 h 585994"/>
                <a:gd name="connsiteX4" fmla="*/ 0 w 1545314"/>
                <a:gd name="connsiteY4" fmla="*/ 0 h 58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314" h="585994">
                  <a:moveTo>
                    <a:pt x="0" y="0"/>
                  </a:moveTo>
                  <a:lnTo>
                    <a:pt x="1545314" y="0"/>
                  </a:lnTo>
                  <a:lnTo>
                    <a:pt x="1545314" y="585994"/>
                  </a:lnTo>
                  <a:lnTo>
                    <a:pt x="0" y="585994"/>
                  </a:lnTo>
                  <a:lnTo>
                    <a:pt x="0" y="0"/>
                  </a:lnTo>
                  <a:close/>
                </a:path>
              </a:pathLst>
            </a:cu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61205" tIns="92117" rIns="161205" bIns="92117" numCol="1" spcCol="1270" rtlCol="0" anchor="ctr" anchorCtr="0">
              <a:noAutofit/>
            </a:bodyPr>
            <a:lstStyle/>
            <a:p>
              <a:pPr algn="ctr" defTabSz="1007508" rtl="0">
                <a:lnSpc>
                  <a:spcPct val="90000"/>
                </a:lnSpc>
                <a:spcBef>
                  <a:spcPct val="0"/>
                </a:spcBef>
                <a:spcAft>
                  <a:spcPct val="35000"/>
                </a:spcAft>
              </a:pPr>
              <a:r>
                <a:rPr lang="ko-kr" sz="1733" b="1">
                  <a:solidFill>
                    <a:srgbClr val="FEF6EC"/>
                  </a:solidFill>
                  <a:latin typeface="Amazon Ember" panose="020B0603020204020204" pitchFamily="34" charset="0"/>
                  <a:ea typeface="Malgun Gothic" panose="020B0503020000020004" pitchFamily="34" charset="-127"/>
                  <a:cs typeface="Amazon Ember" panose="020B0603020204020204" pitchFamily="34" charset="0"/>
                </a:rPr>
                <a:t>모바일</a:t>
              </a:r>
              <a:br>
                <a:rPr lang="en-US" sz="1733" b="1">
                  <a:solidFill>
                    <a:srgbClr val="FEF6EC"/>
                  </a:solidFill>
                  <a:latin typeface="Amazon Ember" panose="020B0603020204020204" pitchFamily="34" charset="0"/>
                  <a:ea typeface="Malgun Gothic" panose="020B0503020000020004" pitchFamily="34" charset="-127"/>
                  <a:cs typeface="Amazon Ember" panose="020B0603020204020204" pitchFamily="34" charset="0"/>
                </a:rPr>
              </a:br>
              <a:r>
                <a:rPr lang="ko-kr" sz="1733" b="1">
                  <a:solidFill>
                    <a:srgbClr val="FEF6EC"/>
                  </a:solidFill>
                  <a:latin typeface="Amazon Ember" panose="020B0603020204020204" pitchFamily="34" charset="0"/>
                  <a:ea typeface="Malgun Gothic" panose="020B0503020000020004" pitchFamily="34" charset="-127"/>
                  <a:cs typeface="Amazon Ember" panose="020B0603020204020204" pitchFamily="34" charset="0"/>
                </a:rPr>
                <a:t>Services</a:t>
              </a:r>
              <a:endParaRPr lang="en-US" sz="1733" b="1" dirty="0">
                <a:solidFill>
                  <a:srgbClr val="FEF6EC"/>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219" name="Rectangle 218"/>
            <p:cNvSpPr/>
            <p:nvPr/>
          </p:nvSpPr>
          <p:spPr>
            <a:xfrm>
              <a:off x="8689733" y="1767449"/>
              <a:ext cx="1584960" cy="4702988"/>
            </a:xfrm>
            <a:prstGeom prst="rect">
              <a:avLst/>
            </a:prstGeom>
            <a:solidFill>
              <a:srgbClr val="FEF6EC"/>
            </a:solidFill>
            <a:ln>
              <a:solidFill>
                <a:schemeClr val="tx1"/>
              </a:solidFill>
            </a:ln>
            <a:effectLst>
              <a:outerShdw blurRad="50800" dist="38100" dir="2700000" algn="tl" rotWithShape="0">
                <a:prstClr val="black">
                  <a:alpha val="40000"/>
                </a:prstClr>
              </a:outerShdw>
            </a:effectLst>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rtlCol="0"/>
            <a:lstStyle/>
            <a:p>
              <a:pPr rtl="0"/>
              <a:endParaRPr lang="en-US" dirty="0">
                <a:latin typeface="Amazon Ember" panose="020B0603020204020204" pitchFamily="34" charset="0"/>
                <a:ea typeface="Malgun Gothic" panose="020B0503020000020004" pitchFamily="34" charset="-127"/>
              </a:endParaRPr>
            </a:p>
          </p:txBody>
        </p:sp>
        <p:pic>
          <p:nvPicPr>
            <p:cNvPr id="231" name="Picture 230"/>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773756" y="2530476"/>
              <a:ext cx="243840" cy="292608"/>
            </a:xfrm>
            <a:prstGeom prst="rect">
              <a:avLst/>
            </a:prstGeom>
          </p:spPr>
        </p:pic>
        <p:pic>
          <p:nvPicPr>
            <p:cNvPr id="232" name="Picture 231"/>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773756" y="3131944"/>
              <a:ext cx="243840" cy="249787"/>
            </a:xfrm>
            <a:prstGeom prst="rect">
              <a:avLst/>
            </a:prstGeom>
          </p:spPr>
        </p:pic>
        <p:pic>
          <p:nvPicPr>
            <p:cNvPr id="233" name="Picture 232"/>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773756" y="3690591"/>
              <a:ext cx="243840" cy="276831"/>
            </a:xfrm>
            <a:prstGeom prst="rect">
              <a:avLst/>
            </a:prstGeom>
          </p:spPr>
        </p:pic>
        <p:pic>
          <p:nvPicPr>
            <p:cNvPr id="237" name="Picture 236"/>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773756" y="4276281"/>
              <a:ext cx="243840" cy="296848"/>
            </a:xfrm>
            <a:prstGeom prst="rect">
              <a:avLst/>
            </a:prstGeom>
          </p:spPr>
        </p:pic>
        <p:pic>
          <p:nvPicPr>
            <p:cNvPr id="238" name="Picture 237"/>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8761255" y="1959319"/>
              <a:ext cx="243840" cy="266007"/>
            </a:xfrm>
            <a:prstGeom prst="rect">
              <a:avLst/>
            </a:prstGeom>
          </p:spPr>
        </p:pic>
        <p:sp>
          <p:nvSpPr>
            <p:cNvPr id="240" name="TextBox 239"/>
            <p:cNvSpPr txBox="1"/>
            <p:nvPr/>
          </p:nvSpPr>
          <p:spPr>
            <a:xfrm>
              <a:off x="9012793" y="2444352"/>
              <a:ext cx="1106471" cy="432671"/>
            </a:xfrm>
            <a:prstGeom prst="rect">
              <a:avLst/>
            </a:prstGeom>
            <a:noFill/>
          </p:spPr>
          <p:txBody>
            <a:bodyPr wrap="square" rtlCol="0">
              <a:spAutoFit/>
            </a:bodyPr>
            <a:lstStyle>
              <a:defPPr>
                <a:defRPr lang="en-US"/>
              </a:defPPr>
              <a:lvl1pPr>
                <a:defRPr sz="800"/>
              </a:lvl1p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Cognito</a:t>
              </a:r>
            </a:p>
          </p:txBody>
        </p:sp>
        <p:sp>
          <p:nvSpPr>
            <p:cNvPr id="241" name="TextBox 240"/>
            <p:cNvSpPr txBox="1"/>
            <p:nvPr/>
          </p:nvSpPr>
          <p:spPr>
            <a:xfrm>
              <a:off x="9012792" y="3031026"/>
              <a:ext cx="1261901" cy="432671"/>
            </a:xfrm>
            <a:prstGeom prst="rect">
              <a:avLst/>
            </a:prstGeom>
            <a:noFill/>
          </p:spPr>
          <p:txBody>
            <a:bodyPr wrap="square" rtlCol="0">
              <a:spAutoFit/>
            </a:bodyPr>
            <a:lstStyle>
              <a:defPPr>
                <a:defRPr lang="en-US"/>
              </a:defPPr>
              <a:lvl1pPr>
                <a:defRPr sz="800"/>
              </a:lvl1p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Mobile Analytics</a:t>
              </a:r>
            </a:p>
          </p:txBody>
        </p:sp>
        <p:sp>
          <p:nvSpPr>
            <p:cNvPr id="242" name="TextBox 241"/>
            <p:cNvSpPr txBox="1"/>
            <p:nvPr/>
          </p:nvSpPr>
          <p:spPr>
            <a:xfrm>
              <a:off x="9012793" y="3585548"/>
              <a:ext cx="1106471" cy="432671"/>
            </a:xfrm>
            <a:prstGeom prst="rect">
              <a:avLst/>
            </a:prstGeom>
            <a:noFill/>
          </p:spPr>
          <p:txBody>
            <a:bodyPr wrap="square" rtlCol="0">
              <a:spAutoFit/>
            </a:bodyPr>
            <a:lstStyle>
              <a:defPPr>
                <a:defRPr lang="en-US"/>
              </a:defPPr>
              <a:lvl1pPr>
                <a:defRPr sz="800"/>
              </a:lvl1p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Pinpoint</a:t>
              </a:r>
            </a:p>
          </p:txBody>
        </p:sp>
        <p:sp>
          <p:nvSpPr>
            <p:cNvPr id="243" name="TextBox 242"/>
            <p:cNvSpPr txBox="1"/>
            <p:nvPr/>
          </p:nvSpPr>
          <p:spPr>
            <a:xfrm>
              <a:off x="9012793" y="4202771"/>
              <a:ext cx="1106471" cy="432671"/>
            </a:xfrm>
            <a:prstGeom prst="rect">
              <a:avLst/>
            </a:prstGeom>
            <a:noFill/>
          </p:spPr>
          <p:txBody>
            <a:bodyPr wrap="square" rtlCol="0">
              <a:spAutoFit/>
            </a:bodyPr>
            <a:lstStyle>
              <a:defPPr>
                <a:defRPr lang="en-US"/>
              </a:defPPr>
              <a:lvl1pPr>
                <a:defRPr sz="800"/>
              </a:lvl1p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AWS</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Device Farm</a:t>
              </a:r>
            </a:p>
          </p:txBody>
        </p:sp>
        <p:sp>
          <p:nvSpPr>
            <p:cNvPr id="244" name="TextBox 243"/>
            <p:cNvSpPr txBox="1"/>
            <p:nvPr/>
          </p:nvSpPr>
          <p:spPr>
            <a:xfrm>
              <a:off x="9000292" y="1870911"/>
              <a:ext cx="1106471" cy="432671"/>
            </a:xfrm>
            <a:prstGeom prst="rect">
              <a:avLst/>
            </a:prstGeom>
            <a:noFill/>
          </p:spPr>
          <p:txBody>
            <a:bodyPr wrap="square" rtlCol="0">
              <a:spAutoFit/>
            </a:bodyPr>
            <a:lstStyle>
              <a:defPPr>
                <a:defRPr lang="en-US"/>
              </a:defPPr>
              <a:lvl1pPr>
                <a:defRPr sz="800"/>
              </a:lvl1p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AWS</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Mobile Hub</a:t>
              </a:r>
            </a:p>
          </p:txBody>
        </p:sp>
        <p:sp>
          <p:nvSpPr>
            <p:cNvPr id="245" name="Freeform 244"/>
            <p:cNvSpPr/>
            <p:nvPr/>
          </p:nvSpPr>
          <p:spPr>
            <a:xfrm>
              <a:off x="10378803" y="1157849"/>
              <a:ext cx="1584960" cy="609600"/>
            </a:xfrm>
            <a:custGeom>
              <a:avLst/>
              <a:gdLst>
                <a:gd name="connsiteX0" fmla="*/ 0 w 1545314"/>
                <a:gd name="connsiteY0" fmla="*/ 0 h 585994"/>
                <a:gd name="connsiteX1" fmla="*/ 1545314 w 1545314"/>
                <a:gd name="connsiteY1" fmla="*/ 0 h 585994"/>
                <a:gd name="connsiteX2" fmla="*/ 1545314 w 1545314"/>
                <a:gd name="connsiteY2" fmla="*/ 585994 h 585994"/>
                <a:gd name="connsiteX3" fmla="*/ 0 w 1545314"/>
                <a:gd name="connsiteY3" fmla="*/ 585994 h 585994"/>
                <a:gd name="connsiteX4" fmla="*/ 0 w 1545314"/>
                <a:gd name="connsiteY4" fmla="*/ 0 h 58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314" h="585994">
                  <a:moveTo>
                    <a:pt x="0" y="0"/>
                  </a:moveTo>
                  <a:lnTo>
                    <a:pt x="1545314" y="0"/>
                  </a:lnTo>
                  <a:lnTo>
                    <a:pt x="1545314" y="585994"/>
                  </a:lnTo>
                  <a:lnTo>
                    <a:pt x="0" y="585994"/>
                  </a:lnTo>
                  <a:lnTo>
                    <a:pt x="0" y="0"/>
                  </a:lnTo>
                  <a:close/>
                </a:path>
              </a:pathLst>
            </a:cu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61205" tIns="92117" rIns="161205" bIns="92117" numCol="1" spcCol="1270" rtlCol="0" anchor="ctr" anchorCtr="0">
              <a:noAutofit/>
            </a:bodyPr>
            <a:lstStyle/>
            <a:p>
              <a:pPr algn="ctr" defTabSz="1007508" rtl="0">
                <a:lnSpc>
                  <a:spcPct val="90000"/>
                </a:lnSpc>
                <a:spcBef>
                  <a:spcPct val="0"/>
                </a:spcBef>
                <a:spcAft>
                  <a:spcPct val="35000"/>
                </a:spcAft>
              </a:pPr>
              <a:r>
                <a:rPr lang="ko-kr" sz="1733" b="1">
                  <a:solidFill>
                    <a:srgbClr val="FEF6EC"/>
                  </a:solidFill>
                  <a:latin typeface="Amazon Ember" panose="020B0603020204020204" pitchFamily="34" charset="0"/>
                  <a:ea typeface="Malgun Gothic" panose="020B0503020000020004" pitchFamily="34" charset="-127"/>
                  <a:cs typeface="Amazon Ember" panose="020B0603020204020204" pitchFamily="34" charset="0"/>
                </a:rPr>
                <a:t>사물</a:t>
              </a:r>
              <a:br>
                <a:rPr lang="en-US" sz="1733" b="1">
                  <a:solidFill>
                    <a:srgbClr val="FEF6EC"/>
                  </a:solidFill>
                  <a:latin typeface="Amazon Ember" panose="020B0603020204020204" pitchFamily="34" charset="0"/>
                  <a:ea typeface="Malgun Gothic" panose="020B0503020000020004" pitchFamily="34" charset="-127"/>
                  <a:cs typeface="Amazon Ember" panose="020B0603020204020204" pitchFamily="34" charset="0"/>
                </a:rPr>
              </a:br>
              <a:r>
                <a:rPr lang="ko-kr" sz="1733" b="1">
                  <a:solidFill>
                    <a:srgbClr val="FEF6EC"/>
                  </a:solidFill>
                  <a:latin typeface="Amazon Ember" panose="020B0603020204020204" pitchFamily="34" charset="0"/>
                  <a:ea typeface="Malgun Gothic" panose="020B0503020000020004" pitchFamily="34" charset="-127"/>
                  <a:cs typeface="Amazon Ember" panose="020B0603020204020204" pitchFamily="34" charset="0"/>
                </a:rPr>
                <a:t>인터넷</a:t>
              </a:r>
              <a:endParaRPr lang="en-US" sz="1733" b="1" dirty="0">
                <a:solidFill>
                  <a:srgbClr val="FEF6EC"/>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247" name="Rectangle 246"/>
            <p:cNvSpPr/>
            <p:nvPr/>
          </p:nvSpPr>
          <p:spPr>
            <a:xfrm>
              <a:off x="10330607" y="1767449"/>
              <a:ext cx="1584960" cy="4702988"/>
            </a:xfrm>
            <a:prstGeom prst="rect">
              <a:avLst/>
            </a:prstGeom>
            <a:solidFill>
              <a:srgbClr val="FEF6EC"/>
            </a:solidFill>
            <a:ln>
              <a:solidFill>
                <a:schemeClr val="tx1"/>
              </a:solidFill>
            </a:ln>
            <a:effectLst>
              <a:outerShdw blurRad="50800" dist="38100" dir="2700000" algn="tl" rotWithShape="0">
                <a:prstClr val="black">
                  <a:alpha val="40000"/>
                </a:prstClr>
              </a:outerShdw>
            </a:effectLst>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rtlCol="0"/>
            <a:lstStyle/>
            <a:p>
              <a:pPr rtl="0"/>
              <a:endParaRPr lang="en-US" dirty="0">
                <a:latin typeface="Amazon Ember" panose="020B0603020204020204" pitchFamily="34" charset="0"/>
                <a:ea typeface="Malgun Gothic" panose="020B0503020000020004" pitchFamily="34" charset="-127"/>
              </a:endParaRPr>
            </a:p>
          </p:txBody>
        </p:sp>
        <p:pic>
          <p:nvPicPr>
            <p:cNvPr id="260" name="Picture 259"/>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472661" y="1917280"/>
              <a:ext cx="243840" cy="292608"/>
            </a:xfrm>
            <a:prstGeom prst="rect">
              <a:avLst/>
            </a:prstGeom>
          </p:spPr>
        </p:pic>
        <p:sp>
          <p:nvSpPr>
            <p:cNvPr id="261" name="TextBox 260"/>
            <p:cNvSpPr txBox="1"/>
            <p:nvPr/>
          </p:nvSpPr>
          <p:spPr>
            <a:xfrm>
              <a:off x="10716502" y="1908140"/>
              <a:ext cx="858375" cy="263810"/>
            </a:xfrm>
            <a:prstGeom prst="rect">
              <a:avLst/>
            </a:prstGeom>
            <a:noFill/>
          </p:spPr>
          <p:txBody>
            <a:bodyPr wrap="square" rtlCol="0">
              <a:spAutoFit/>
            </a:bodyPr>
            <a:lstStyle>
              <a:defPPr>
                <a:defRPr lang="en-US"/>
              </a:defPPr>
              <a:lvl1pPr>
                <a:defRPr sz="800"/>
              </a:lvl1p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AWS IoT</a:t>
              </a:r>
            </a:p>
          </p:txBody>
        </p:sp>
        <p:pic>
          <p:nvPicPr>
            <p:cNvPr id="263" name="Picture 262"/>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0481073" y="2539857"/>
              <a:ext cx="243840" cy="294043"/>
            </a:xfrm>
            <a:prstGeom prst="rect">
              <a:avLst/>
            </a:prstGeom>
          </p:spPr>
        </p:pic>
        <p:sp>
          <p:nvSpPr>
            <p:cNvPr id="264" name="TextBox 263"/>
            <p:cNvSpPr txBox="1"/>
            <p:nvPr/>
          </p:nvSpPr>
          <p:spPr>
            <a:xfrm>
              <a:off x="10724913" y="2460459"/>
              <a:ext cx="1258067" cy="432671"/>
            </a:xfrm>
            <a:prstGeom prst="rect">
              <a:avLst/>
            </a:prstGeom>
            <a:noFill/>
          </p:spPr>
          <p:txBody>
            <a:bodyPr wrap="square" rtlCol="0">
              <a:spAutoFit/>
            </a:bodyPr>
            <a:lstStyle>
              <a:defPPr>
                <a:defRPr lang="en-US"/>
              </a:defPPr>
              <a:lvl1pPr>
                <a:defRPr sz="800"/>
              </a:lvl1p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AWS IoT</a:t>
              </a:r>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r>
                <a:rPr lang="ko-kr" sz="1067">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Greengrass</a:t>
              </a:r>
              <a:endParaRPr lang="en-US" sz="1067"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98" name="Picture 97">
              <a:extLst>
                <a:ext uri="{FF2B5EF4-FFF2-40B4-BE49-F238E27FC236}">
                  <a16:creationId xmlns:a16="http://schemas.microsoft.com/office/drawing/2014/main" id="{F4464F6A-418B-1F47-9656-C06E7A2143DC}"/>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093737" y="4793282"/>
              <a:ext cx="230681" cy="278035"/>
            </a:xfrm>
            <a:prstGeom prst="rect">
              <a:avLst/>
            </a:prstGeom>
          </p:spPr>
        </p:pic>
        <p:sp>
          <p:nvSpPr>
            <p:cNvPr id="99" name="TextBox 98">
              <a:extLst>
                <a:ext uri="{FF2B5EF4-FFF2-40B4-BE49-F238E27FC236}">
                  <a16:creationId xmlns:a16="http://schemas.microsoft.com/office/drawing/2014/main" id="{9A095954-F4DE-6D43-9E31-D3E97D619335}"/>
                </a:ext>
              </a:extLst>
            </p:cNvPr>
            <p:cNvSpPr txBox="1"/>
            <p:nvPr/>
          </p:nvSpPr>
          <p:spPr>
            <a:xfrm>
              <a:off x="7323622" y="4795341"/>
              <a:ext cx="1417005" cy="263810"/>
            </a:xfrm>
            <a:prstGeom prst="rect">
              <a:avLst/>
            </a:prstGeom>
            <a:noFill/>
          </p:spPr>
          <p:txBody>
            <a:bodyPr wrap="square" rtlCol="0">
              <a:spAutoFit/>
            </a:bodyPr>
            <a:lstStyle>
              <a:defPPr>
                <a:defRPr lang="en-US"/>
              </a:defPPr>
              <a:lvl1pPr>
                <a:defRPr sz="800"/>
              </a:lvl1p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AWS CodeStar</a:t>
              </a:r>
            </a:p>
          </p:txBody>
        </p:sp>
      </p:grpSp>
    </p:spTree>
    <p:custDataLst>
      <p:tags r:id="rId1"/>
    </p:custDataLst>
    <p:extLst>
      <p:ext uri="{BB962C8B-B14F-4D97-AF65-F5344CB8AC3E}">
        <p14:creationId xmlns:p14="http://schemas.microsoft.com/office/powerpoint/2010/main" val="12338041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1B026888-7C4A-A646-B34A-7F452569F1CF}"/>
              </a:ext>
            </a:extLst>
          </p:cNvPr>
          <p:cNvSpPr>
            <a:spLocks noGrp="1"/>
          </p:cNvSpPr>
          <p:nvPr>
            <p:ph type="ctrTitle"/>
          </p:nvPr>
        </p:nvSpPr>
        <p:spPr/>
        <p:txBody>
          <a:bodyPr rtlCol="0"/>
          <a:lstStyle/>
          <a:p>
            <a:pPr rtl="0"/>
            <a:r>
              <a:rPr lang="ko-kr" dirty="0">
                <a:latin typeface="Amazon Ember Light" panose="020B0403020204020204" pitchFamily="34" charset="0"/>
                <a:ea typeface="Malgun Gothic" panose="020B0503020000020004" pitchFamily="34" charset="-127"/>
              </a:rPr>
              <a:t>모듈 4: AWS 데이터베이스</a:t>
            </a:r>
            <a:endParaRPr lang="en-AU" dirty="0">
              <a:latin typeface="Amazon Ember Light" panose="020B0403020204020204" pitchFamily="34" charset="0"/>
              <a:ea typeface="Malgun Gothic" panose="020B0503020000020004" pitchFamily="34" charset="-127"/>
            </a:endParaRPr>
          </a:p>
        </p:txBody>
      </p:sp>
      <p:sp>
        <p:nvSpPr>
          <p:cNvPr id="4" name="Subtitle 3">
            <a:extLst>
              <a:ext uri="{FF2B5EF4-FFF2-40B4-BE49-F238E27FC236}">
                <a16:creationId xmlns:a16="http://schemas.microsoft.com/office/drawing/2014/main" id="{A41EF6E9-8CD1-41FC-811B-052811A757D4}"/>
              </a:ext>
            </a:extLst>
          </p:cNvPr>
          <p:cNvSpPr>
            <a:spLocks noGrp="1"/>
          </p:cNvSpPr>
          <p:nvPr>
            <p:ph type="subTitle" idx="1"/>
          </p:nvPr>
        </p:nvSpPr>
        <p:spPr/>
        <p:txBody>
          <a:bodyPr rtlCol="0"/>
          <a:lstStyle/>
          <a:p>
            <a:pPr rtl="0"/>
            <a:endParaRPr lang="en-US" dirty="0"/>
          </a:p>
        </p:txBody>
      </p:sp>
    </p:spTree>
    <p:custDataLst>
      <p:tags r:id="rId1"/>
    </p:custDataLst>
    <p:extLst>
      <p:ext uri="{BB962C8B-B14F-4D97-AF65-F5344CB8AC3E}">
        <p14:creationId xmlns:p14="http://schemas.microsoft.com/office/powerpoint/2010/main" val="29627240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80040C-006D-4FC1-A5B5-E26C7EA0A64F}"/>
              </a:ext>
            </a:extLst>
          </p:cNvPr>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SQL 및 NoSQL 데이터베이스</a:t>
            </a:r>
          </a:p>
        </p:txBody>
      </p:sp>
      <p:graphicFrame>
        <p:nvGraphicFramePr>
          <p:cNvPr id="7" name="Content Placeholder 3">
            <a:extLst>
              <a:ext uri="{FF2B5EF4-FFF2-40B4-BE49-F238E27FC236}">
                <a16:creationId xmlns:a16="http://schemas.microsoft.com/office/drawing/2014/main" id="{6BBE59AD-D642-41B5-A83D-61683434CB99}"/>
              </a:ext>
            </a:extLst>
          </p:cNvPr>
          <p:cNvGraphicFramePr>
            <a:graphicFrameLocks noGrp="1"/>
          </p:cNvGraphicFramePr>
          <p:nvPr>
            <p:ph idx="1"/>
          </p:nvPr>
        </p:nvGraphicFramePr>
        <p:xfrm>
          <a:off x="538139" y="1432837"/>
          <a:ext cx="10516059" cy="2541709"/>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511477">
                  <a:extLst>
                    <a:ext uri="{9D8B030D-6E8A-4147-A177-3AD203B41FA5}">
                      <a16:colId xmlns:a16="http://schemas.microsoft.com/office/drawing/2014/main" val="20000"/>
                    </a:ext>
                  </a:extLst>
                </a:gridCol>
                <a:gridCol w="3508608">
                  <a:extLst>
                    <a:ext uri="{9D8B030D-6E8A-4147-A177-3AD203B41FA5}">
                      <a16:colId xmlns:a16="http://schemas.microsoft.com/office/drawing/2014/main" val="20001"/>
                    </a:ext>
                  </a:extLst>
                </a:gridCol>
                <a:gridCol w="4495974">
                  <a:extLst>
                    <a:ext uri="{9D8B030D-6E8A-4147-A177-3AD203B41FA5}">
                      <a16:colId xmlns:a16="http://schemas.microsoft.com/office/drawing/2014/main" val="20002"/>
                    </a:ext>
                  </a:extLst>
                </a:gridCol>
              </a:tblGrid>
              <a:tr h="494453">
                <a:tc>
                  <a:txBody>
                    <a:bodyPr/>
                    <a:lstStyle/>
                    <a:p>
                      <a:pPr rtl="0"/>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marL="110975" marR="110975" marT="60960" marB="60960" anchor="ctr"/>
                </a:tc>
                <a:tc>
                  <a:txBody>
                    <a:bodyPr/>
                    <a:lstStyle/>
                    <a:p>
                      <a:pPr algn="ctr" rtl="0"/>
                      <a:r>
                        <a:rPr lang="ko-kr" sz="2000" dirty="0">
                          <a:latin typeface="Amazon Ember" panose="020B0603020204020204" pitchFamily="34" charset="0"/>
                          <a:ea typeface="Amazon Ember" panose="020B0603020204020204" pitchFamily="34" charset="0"/>
                          <a:cs typeface="Amazon Ember" panose="020B0603020204020204" pitchFamily="34" charset="0"/>
                        </a:rPr>
                        <a:t>SQL</a:t>
                      </a:r>
                    </a:p>
                  </a:txBody>
                  <a:tcPr marL="110975" marR="110975" marT="60960" marB="60960" anchor="ctr"/>
                </a:tc>
                <a:tc>
                  <a:txBody>
                    <a:bodyPr/>
                    <a:lstStyle/>
                    <a:p>
                      <a:pPr algn="ctr" rtl="0"/>
                      <a:r>
                        <a:rPr lang="ko-kr" sz="2000" dirty="0">
                          <a:latin typeface="Amazon Ember" panose="020B0603020204020204" pitchFamily="34" charset="0"/>
                          <a:ea typeface="Amazon Ember" panose="020B0603020204020204" pitchFamily="34" charset="0"/>
                          <a:cs typeface="Amazon Ember" panose="020B0603020204020204" pitchFamily="34" charset="0"/>
                        </a:rPr>
                        <a:t>NoSQL</a:t>
                      </a:r>
                    </a:p>
                  </a:txBody>
                  <a:tcPr marL="110975" marR="110975" marT="60960" marB="60960" anchor="ctr"/>
                </a:tc>
                <a:extLst>
                  <a:ext uri="{0D108BD9-81ED-4DB2-BD59-A6C34878D82A}">
                    <a16:rowId xmlns:a16="http://schemas.microsoft.com/office/drawing/2014/main" val="10000"/>
                  </a:ext>
                </a:extLst>
              </a:tr>
              <a:tr h="494453">
                <a:tc>
                  <a:txBody>
                    <a:bodyPr/>
                    <a:lstStyle/>
                    <a:p>
                      <a:pPr marL="0" algn="l" defTabSz="457200" rtl="0" eaLnBrk="1" latinLnBrk="0" hangingPunct="1"/>
                      <a:r>
                        <a:rPr lang="ko-kr" sz="2000" b="0" kern="1200" baseline="0" dirty="0">
                          <a:solidFill>
                            <a:schemeClr val="lt1"/>
                          </a:solidFill>
                          <a:latin typeface="Amazon Ember Light" panose="020B0403020204020204" pitchFamily="34" charset="0"/>
                          <a:ea typeface="Malgun Gothic" panose="020B0503020000020004" pitchFamily="34" charset="-127"/>
                          <a:cs typeface="Amazon Ember" panose="020B0603020204020204" pitchFamily="34" charset="0"/>
                        </a:rPr>
                        <a:t>데이터 스토리지</a:t>
                      </a:r>
                    </a:p>
                  </a:txBody>
                  <a:tcPr marL="110975" marR="110975" marT="60960" marB="60960" anchor="ctr">
                    <a:solidFill>
                      <a:schemeClr val="accent1"/>
                    </a:solidFill>
                  </a:tcPr>
                </a:tc>
                <a:tc>
                  <a:txBody>
                    <a:bodyPr/>
                    <a:lstStyle/>
                    <a:p>
                      <a:pPr rtl="0"/>
                      <a:r>
                        <a:rPr lang="ko-kr" sz="2000" b="0" i="0" baseline="0" dirty="0">
                          <a:latin typeface="Amazon Ember Light" panose="020B0403020204020204" pitchFamily="34" charset="0"/>
                          <a:ea typeface="Malgun Gothic" panose="020B0503020000020004" pitchFamily="34" charset="-127"/>
                          <a:cs typeface="Amazon Ember Light" panose="020B0403020204020204" pitchFamily="34" charset="0"/>
                        </a:rPr>
                        <a:t>행 및 열</a:t>
                      </a:r>
                      <a:endParaRPr lang="en-US" sz="2000" b="0" i="0" baseline="0" dirty="0">
                        <a:latin typeface="Amazon Ember Light" panose="020B0403020204020204" pitchFamily="34" charset="0"/>
                        <a:ea typeface="Malgun Gothic" panose="020B0503020000020004" pitchFamily="34" charset="-127"/>
                        <a:cs typeface="Amazon Ember Light" panose="020B0403020204020204" pitchFamily="34" charset="0"/>
                      </a:endParaRPr>
                    </a:p>
                  </a:txBody>
                  <a:tcPr marL="110975" marR="110975" marT="60960" marB="60960" anchor="ctr"/>
                </a:tc>
                <a:tc>
                  <a:txBody>
                    <a:bodyPr/>
                    <a:lstStyle/>
                    <a:p>
                      <a:pPr rtl="0"/>
                      <a:r>
                        <a:rPr lang="ko-kr" sz="2000" b="0" i="0" baseline="0">
                          <a:latin typeface="Amazon Ember Light" panose="020B0403020204020204" pitchFamily="34" charset="0"/>
                          <a:ea typeface="Malgun Gothic" panose="020B0503020000020004" pitchFamily="34" charset="-127"/>
                          <a:cs typeface="Amazon Ember Light" panose="020B0403020204020204" pitchFamily="34" charset="0"/>
                        </a:rPr>
                        <a:t>키-값</a:t>
                      </a:r>
                    </a:p>
                  </a:txBody>
                  <a:tcPr marL="110975" marR="110975" marT="60960" marB="60960" anchor="ctr"/>
                </a:tc>
                <a:extLst>
                  <a:ext uri="{0D108BD9-81ED-4DB2-BD59-A6C34878D82A}">
                    <a16:rowId xmlns:a16="http://schemas.microsoft.com/office/drawing/2014/main" val="10001"/>
                  </a:ext>
                </a:extLst>
              </a:tr>
              <a:tr h="494453">
                <a:tc>
                  <a:txBody>
                    <a:bodyPr/>
                    <a:lstStyle/>
                    <a:p>
                      <a:pPr marL="0" algn="l" defTabSz="457200" rtl="0" eaLnBrk="1" latinLnBrk="0" hangingPunct="1"/>
                      <a:r>
                        <a:rPr lang="ko-kr" sz="2000" b="0" kern="1200" baseline="0">
                          <a:solidFill>
                            <a:schemeClr val="lt1"/>
                          </a:solidFill>
                          <a:latin typeface="Amazon Ember Light" panose="020B0403020204020204" pitchFamily="34" charset="0"/>
                          <a:ea typeface="Malgun Gothic" panose="020B0503020000020004" pitchFamily="34" charset="-127"/>
                          <a:cs typeface="Amazon Ember" panose="020B0603020204020204" pitchFamily="34" charset="0"/>
                        </a:rPr>
                        <a:t>스키마</a:t>
                      </a:r>
                    </a:p>
                  </a:txBody>
                  <a:tcPr marL="110975" marR="110975" marT="60960" marB="60960" anchor="ctr">
                    <a:solidFill>
                      <a:schemeClr val="accent1"/>
                    </a:solidFill>
                  </a:tcPr>
                </a:tc>
                <a:tc>
                  <a:txBody>
                    <a:bodyPr/>
                    <a:lstStyle/>
                    <a:p>
                      <a:pPr rtl="0"/>
                      <a:r>
                        <a:rPr lang="ko-kr" sz="2000" b="0" i="0" baseline="0" dirty="0">
                          <a:latin typeface="Amazon Ember Light" panose="020B0403020204020204" pitchFamily="34" charset="0"/>
                          <a:ea typeface="Malgun Gothic" panose="020B0503020000020004" pitchFamily="34" charset="-127"/>
                          <a:cs typeface="Amazon Ember Light" panose="020B0403020204020204" pitchFamily="34" charset="0"/>
                        </a:rPr>
                        <a:t>고정 </a:t>
                      </a:r>
                    </a:p>
                  </a:txBody>
                  <a:tcPr marL="110975" marR="110975" marT="60960" marB="60960" anchor="ctr"/>
                </a:tc>
                <a:tc>
                  <a:txBody>
                    <a:bodyPr/>
                    <a:lstStyle/>
                    <a:p>
                      <a:pPr rtl="0"/>
                      <a:r>
                        <a:rPr lang="ko-kr" sz="2000" b="0" i="0" baseline="0">
                          <a:latin typeface="Amazon Ember Light" panose="020B0403020204020204" pitchFamily="34" charset="0"/>
                          <a:ea typeface="Malgun Gothic" panose="020B0503020000020004" pitchFamily="34" charset="-127"/>
                          <a:cs typeface="Amazon Ember Light" panose="020B0403020204020204" pitchFamily="34" charset="0"/>
                        </a:rPr>
                        <a:t>동적</a:t>
                      </a:r>
                    </a:p>
                  </a:txBody>
                  <a:tcPr marL="110975" marR="110975" marT="60960" marB="60960" anchor="ctr"/>
                </a:tc>
                <a:extLst>
                  <a:ext uri="{0D108BD9-81ED-4DB2-BD59-A6C34878D82A}">
                    <a16:rowId xmlns:a16="http://schemas.microsoft.com/office/drawing/2014/main" val="10002"/>
                  </a:ext>
                </a:extLst>
              </a:tr>
              <a:tr h="563897">
                <a:tc>
                  <a:txBody>
                    <a:bodyPr/>
                    <a:lstStyle/>
                    <a:p>
                      <a:pPr marL="0" algn="l" defTabSz="457200" rtl="0" eaLnBrk="1" latinLnBrk="0" hangingPunct="1"/>
                      <a:r>
                        <a:rPr lang="ko-kr" sz="2000" b="0" kern="1200" baseline="0">
                          <a:solidFill>
                            <a:schemeClr val="lt1"/>
                          </a:solidFill>
                          <a:latin typeface="Amazon Ember Light" panose="020B0403020204020204" pitchFamily="34" charset="0"/>
                          <a:ea typeface="Malgun Gothic" panose="020B0503020000020004" pitchFamily="34" charset="-127"/>
                          <a:cs typeface="Amazon Ember" panose="020B0603020204020204" pitchFamily="34" charset="0"/>
                        </a:rPr>
                        <a:t>쿼리</a:t>
                      </a:r>
                    </a:p>
                  </a:txBody>
                  <a:tcPr marL="110975" marR="110975" marT="60960" marB="60960" anchor="ctr">
                    <a:solidFill>
                      <a:schemeClr val="accent1"/>
                    </a:solidFill>
                  </a:tcPr>
                </a:tc>
                <a:tc>
                  <a:txBody>
                    <a:bodyPr/>
                    <a:lstStyle/>
                    <a:p>
                      <a:pPr rtl="0"/>
                      <a:r>
                        <a:rPr lang="ko-kr" sz="2000" b="0" i="0" baseline="0" dirty="0">
                          <a:latin typeface="Amazon Ember Light" panose="020B0403020204020204" pitchFamily="34" charset="0"/>
                          <a:ea typeface="Malgun Gothic" panose="020B0503020000020004" pitchFamily="34" charset="-127"/>
                          <a:cs typeface="Amazon Ember Light" panose="020B0403020204020204" pitchFamily="34" charset="0"/>
                        </a:rPr>
                        <a:t>SQL 사용</a:t>
                      </a:r>
                      <a:endParaRPr lang="en-US" sz="2000" b="0" i="0" baseline="0" dirty="0">
                        <a:latin typeface="Amazon Ember Light" panose="020B0403020204020204" pitchFamily="34" charset="0"/>
                        <a:ea typeface="Malgun Gothic" panose="020B0503020000020004" pitchFamily="34" charset="-127"/>
                        <a:cs typeface="Amazon Ember Light" panose="020B0403020204020204" pitchFamily="34" charset="0"/>
                      </a:endParaRPr>
                    </a:p>
                  </a:txBody>
                  <a:tcPr marL="110975" marR="110975" marT="60960" marB="60960" anchor="ctr"/>
                </a:tc>
                <a:tc>
                  <a:txBody>
                    <a:bodyPr/>
                    <a:lstStyle/>
                    <a:p>
                      <a:pPr rtl="0"/>
                      <a:r>
                        <a:rPr lang="ko-kr" sz="2000" b="0" i="0" baseline="0" dirty="0">
                          <a:latin typeface="Amazon Ember Light" panose="020B0403020204020204" pitchFamily="34" charset="0"/>
                          <a:ea typeface="Malgun Gothic" panose="020B0503020000020004" pitchFamily="34" charset="-127"/>
                          <a:cs typeface="Amazon Ember Light" panose="020B0403020204020204" pitchFamily="34" charset="0"/>
                        </a:rPr>
                        <a:t>문서 수집에 집중</a:t>
                      </a:r>
                    </a:p>
                  </a:txBody>
                  <a:tcPr marL="110975" marR="110975" marT="60960" marB="60960" anchor="ctr"/>
                </a:tc>
                <a:extLst>
                  <a:ext uri="{0D108BD9-81ED-4DB2-BD59-A6C34878D82A}">
                    <a16:rowId xmlns:a16="http://schemas.microsoft.com/office/drawing/2014/main" val="10003"/>
                  </a:ext>
                </a:extLst>
              </a:tr>
              <a:tr h="494453">
                <a:tc>
                  <a:txBody>
                    <a:bodyPr/>
                    <a:lstStyle/>
                    <a:p>
                      <a:pPr marL="0" algn="l" defTabSz="457200" rtl="0" eaLnBrk="1" latinLnBrk="0" hangingPunct="1"/>
                      <a:r>
                        <a:rPr lang="ko-kr" sz="2000" b="0" kern="1200" baseline="0">
                          <a:solidFill>
                            <a:schemeClr val="lt1"/>
                          </a:solidFill>
                          <a:latin typeface="Amazon Ember Light" panose="020B0403020204020204" pitchFamily="34" charset="0"/>
                          <a:ea typeface="Malgun Gothic" panose="020B0503020000020004" pitchFamily="34" charset="-127"/>
                          <a:cs typeface="Amazon Ember" panose="020B0603020204020204" pitchFamily="34" charset="0"/>
                        </a:rPr>
                        <a:t>확장성</a:t>
                      </a:r>
                    </a:p>
                  </a:txBody>
                  <a:tcPr marL="110975" marR="110975" marT="60960" marB="60960" anchor="ctr">
                    <a:solidFill>
                      <a:schemeClr val="accent1"/>
                    </a:solidFill>
                  </a:tcPr>
                </a:tc>
                <a:tc>
                  <a:txBody>
                    <a:bodyPr/>
                    <a:lstStyle/>
                    <a:p>
                      <a:pPr rtl="0"/>
                      <a:r>
                        <a:rPr lang="ko-kr" sz="2000" b="0" i="0" baseline="0">
                          <a:latin typeface="Amazon Ember Light" panose="020B0403020204020204" pitchFamily="34" charset="0"/>
                          <a:ea typeface="Malgun Gothic" panose="020B0503020000020004" pitchFamily="34" charset="-127"/>
                          <a:cs typeface="Amazon Ember Light" panose="020B0403020204020204" pitchFamily="34" charset="0"/>
                        </a:rPr>
                        <a:t>수직적</a:t>
                      </a:r>
                    </a:p>
                  </a:txBody>
                  <a:tcPr marL="110975" marR="110975" marT="60960" marB="60960" anchor="ctr"/>
                </a:tc>
                <a:tc>
                  <a:txBody>
                    <a:bodyPr/>
                    <a:lstStyle/>
                    <a:p>
                      <a:pPr rtl="0"/>
                      <a:r>
                        <a:rPr lang="ko-kr" sz="2000" b="0" i="0" baseline="0" dirty="0">
                          <a:latin typeface="Amazon Ember Light" panose="020B0403020204020204" pitchFamily="34" charset="0"/>
                          <a:ea typeface="Malgun Gothic" panose="020B0503020000020004" pitchFamily="34" charset="-127"/>
                          <a:cs typeface="Amazon Ember Light" panose="020B0403020204020204" pitchFamily="34" charset="0"/>
                        </a:rPr>
                        <a:t>수평적</a:t>
                      </a:r>
                    </a:p>
                  </a:txBody>
                  <a:tcPr marL="110975" marR="110975" marT="60960" marB="60960" anchor="ctr"/>
                </a:tc>
                <a:extLst>
                  <a:ext uri="{0D108BD9-81ED-4DB2-BD59-A6C34878D82A}">
                    <a16:rowId xmlns:a16="http://schemas.microsoft.com/office/drawing/2014/main" val="10004"/>
                  </a:ext>
                </a:extLst>
              </a:tr>
            </a:tbl>
          </a:graphicData>
        </a:graphic>
      </p:graphicFrame>
      <p:sp>
        <p:nvSpPr>
          <p:cNvPr id="4" name="Slide Number Placeholder 3">
            <a:extLst>
              <a:ext uri="{FF2B5EF4-FFF2-40B4-BE49-F238E27FC236}">
                <a16:creationId xmlns:a16="http://schemas.microsoft.com/office/drawing/2014/main" id="{945BBB2C-007C-4BB5-9A80-D29EF0122B6C}"/>
              </a:ext>
            </a:extLst>
          </p:cNvPr>
          <p:cNvSpPr>
            <a:spLocks noGrp="1"/>
          </p:cNvSpPr>
          <p:nvPr>
            <p:ph type="sldNum" sz="quarter" idx="12"/>
          </p:nvPr>
        </p:nvSpPr>
        <p:spPr/>
        <p:txBody>
          <a:bodyPr rtlCol="0"/>
          <a:lstStyle/>
          <a:p>
            <a:pPr rtl="0"/>
            <a:fld id="{9FC43BFD-8FF7-A343-A8A6-E2338FCE8046}" type="slidenum">
              <a:rPr lang="en-US" smtClean="0">
                <a:latin typeface="+mj-lt"/>
              </a:rPr>
              <a:pPr rtl="0"/>
              <a:t>101</a:t>
            </a:fld>
            <a:endParaRPr lang="en-US" dirty="0">
              <a:latin typeface="+mj-lt"/>
            </a:endParaRPr>
          </a:p>
        </p:txBody>
      </p:sp>
      <p:graphicFrame>
        <p:nvGraphicFramePr>
          <p:cNvPr id="8" name="Table 7">
            <a:extLst>
              <a:ext uri="{FF2B5EF4-FFF2-40B4-BE49-F238E27FC236}">
                <a16:creationId xmlns:a16="http://schemas.microsoft.com/office/drawing/2014/main" id="{952B65FF-6D27-4FC4-84EF-F5FB5507CADA}"/>
              </a:ext>
            </a:extLst>
          </p:cNvPr>
          <p:cNvGraphicFramePr>
            <a:graphicFrameLocks noGrp="1"/>
          </p:cNvGraphicFramePr>
          <p:nvPr/>
        </p:nvGraphicFramePr>
        <p:xfrm>
          <a:off x="1157706" y="4530405"/>
          <a:ext cx="5499767" cy="1629140"/>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1711225">
                  <a:extLst>
                    <a:ext uri="{9D8B030D-6E8A-4147-A177-3AD203B41FA5}">
                      <a16:colId xmlns:a16="http://schemas.microsoft.com/office/drawing/2014/main" val="20000"/>
                    </a:ext>
                  </a:extLst>
                </a:gridCol>
                <a:gridCol w="1717297">
                  <a:extLst>
                    <a:ext uri="{9D8B030D-6E8A-4147-A177-3AD203B41FA5}">
                      <a16:colId xmlns:a16="http://schemas.microsoft.com/office/drawing/2014/main" val="20001"/>
                    </a:ext>
                  </a:extLst>
                </a:gridCol>
                <a:gridCol w="943860">
                  <a:extLst>
                    <a:ext uri="{9D8B030D-6E8A-4147-A177-3AD203B41FA5}">
                      <a16:colId xmlns:a16="http://schemas.microsoft.com/office/drawing/2014/main" val="20002"/>
                    </a:ext>
                  </a:extLst>
                </a:gridCol>
                <a:gridCol w="1127385">
                  <a:extLst>
                    <a:ext uri="{9D8B030D-6E8A-4147-A177-3AD203B41FA5}">
                      <a16:colId xmlns:a16="http://schemas.microsoft.com/office/drawing/2014/main" val="20003"/>
                    </a:ext>
                  </a:extLst>
                </a:gridCol>
              </a:tblGrid>
              <a:tr h="531860">
                <a:tc>
                  <a:txBody>
                    <a:bodyPr/>
                    <a:lstStyle/>
                    <a:p>
                      <a:pPr algn="ctr" rtl="0"/>
                      <a:r>
                        <a:rPr lang="ko-kr" sz="1600" dirty="0">
                          <a:latin typeface="Amazon Ember" panose="020B0603020204020204" pitchFamily="34" charset="0"/>
                          <a:ea typeface="Amazon Ember" panose="020B0603020204020204" pitchFamily="34" charset="0"/>
                          <a:cs typeface="Amazon Ember" panose="020B0603020204020204" pitchFamily="34" charset="0"/>
                        </a:rPr>
                        <a:t>ISBN</a:t>
                      </a:r>
                    </a:p>
                  </a:txBody>
                  <a:tcPr marL="121920" marR="121920" marT="60960" marB="60960" anchor="ctr"/>
                </a:tc>
                <a:tc>
                  <a:txBody>
                    <a:bodyPr/>
                    <a:lstStyle/>
                    <a:p>
                      <a:pPr algn="ctr" rtl="0"/>
                      <a:r>
                        <a:rPr lang="ko-kr" sz="1600" dirty="0">
                          <a:latin typeface="Amazon Ember" panose="020B0603020204020204" pitchFamily="34" charset="0"/>
                          <a:ea typeface="Amazon Ember" panose="020B0603020204020204" pitchFamily="34" charset="0"/>
                          <a:cs typeface="Amazon Ember" panose="020B0603020204020204" pitchFamily="34" charset="0"/>
                        </a:rPr>
                        <a:t>Title</a:t>
                      </a:r>
                    </a:p>
                  </a:txBody>
                  <a:tcPr marL="121920" marR="121920" marT="60960" marB="60960" anchor="ctr"/>
                </a:tc>
                <a:tc>
                  <a:txBody>
                    <a:bodyPr/>
                    <a:lstStyle/>
                    <a:p>
                      <a:pPr algn="ctr" rtl="0"/>
                      <a:r>
                        <a:rPr lang="ko-kr" sz="1600">
                          <a:latin typeface="Amazon Ember" panose="020B0603020204020204" pitchFamily="34" charset="0"/>
                          <a:ea typeface="Amazon Ember" panose="020B0603020204020204" pitchFamily="34" charset="0"/>
                          <a:cs typeface="Amazon Ember" panose="020B0603020204020204" pitchFamily="34" charset="0"/>
                        </a:rPr>
                        <a:t>Author</a:t>
                      </a:r>
                    </a:p>
                  </a:txBody>
                  <a:tcPr marL="121920" marR="121920" marT="60960" marB="60960" anchor="ctr"/>
                </a:tc>
                <a:tc>
                  <a:txBody>
                    <a:bodyPr/>
                    <a:lstStyle/>
                    <a:p>
                      <a:pPr algn="ctr" rtl="0"/>
                      <a:r>
                        <a:rPr lang="ko-kr" sz="1600">
                          <a:latin typeface="Amazon Ember" panose="020B0603020204020204" pitchFamily="34" charset="0"/>
                          <a:ea typeface="Amazon Ember" panose="020B0603020204020204" pitchFamily="34" charset="0"/>
                          <a:cs typeface="Amazon Ember" panose="020B0603020204020204" pitchFamily="34" charset="0"/>
                        </a:rPr>
                        <a:t>Format</a:t>
                      </a:r>
                    </a:p>
                  </a:txBody>
                  <a:tcPr marL="121920" marR="121920" marT="60960" marB="60960" anchor="ctr"/>
                </a:tc>
                <a:extLst>
                  <a:ext uri="{0D108BD9-81ED-4DB2-BD59-A6C34878D82A}">
                    <a16:rowId xmlns:a16="http://schemas.microsoft.com/office/drawing/2014/main" val="10000"/>
                  </a:ext>
                </a:extLst>
              </a:tr>
              <a:tr h="548640">
                <a:tc>
                  <a:txBody>
                    <a:bodyPr/>
                    <a:lstStyle/>
                    <a:p>
                      <a:pPr rtl="0"/>
                      <a:r>
                        <a:rPr lang="ko-kr" sz="1400" b="0" i="0">
                          <a:latin typeface="Amazon Ember Light" panose="020B0403020204020204" pitchFamily="34" charset="0"/>
                          <a:ea typeface="Amazon Ember Light" panose="020B0403020204020204" pitchFamily="34" charset="0"/>
                          <a:cs typeface="Amazon Ember Light" panose="020B0403020204020204" pitchFamily="34" charset="0"/>
                        </a:rPr>
                        <a:t>9182932465265</a:t>
                      </a:r>
                    </a:p>
                  </a:txBody>
                  <a:tcPr marL="121920" marR="121920" marT="60960" marB="60960" anchor="ctr"/>
                </a:tc>
                <a:tc>
                  <a:txBody>
                    <a:bodyPr/>
                    <a:lstStyle/>
                    <a:p>
                      <a:pPr rtl="0"/>
                      <a:r>
                        <a:rPr lang="ko-kr" sz="1400" b="0" i="0" dirty="0">
                          <a:latin typeface="Amazon Ember Light" panose="020B0403020204020204" pitchFamily="34" charset="0"/>
                          <a:ea typeface="Amazon Ember Light" panose="020B0403020204020204" pitchFamily="34" charset="0"/>
                          <a:cs typeface="Amazon Ember Light" panose="020B0403020204020204" pitchFamily="34" charset="0"/>
                        </a:rPr>
                        <a:t>Cloud Computing Concepts</a:t>
                      </a:r>
                      <a:endParaRPr lang="en-US" sz="1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pPr rtl="0"/>
                      <a:r>
                        <a:rPr lang="ko-kr" sz="1400" b="0" i="0" dirty="0">
                          <a:latin typeface="Amazon Ember Light" panose="020B0403020204020204" pitchFamily="34" charset="0"/>
                          <a:ea typeface="Amazon Ember Light" panose="020B0403020204020204" pitchFamily="34" charset="0"/>
                          <a:cs typeface="Amazon Ember Light" panose="020B0403020204020204" pitchFamily="34" charset="0"/>
                        </a:rPr>
                        <a:t>Wilson, Joe</a:t>
                      </a:r>
                    </a:p>
                  </a:txBody>
                  <a:tcPr marL="121920" marR="121920" marT="60960" marB="60960" anchor="ctr"/>
                </a:tc>
                <a:tc>
                  <a:txBody>
                    <a:bodyPr/>
                    <a:lstStyle/>
                    <a:p>
                      <a:pPr rtl="0"/>
                      <a:r>
                        <a:rPr lang="ko-kr" sz="1400" b="0" i="0" dirty="0">
                          <a:latin typeface="Amazon Ember Light" panose="020B0403020204020204" pitchFamily="34" charset="0"/>
                          <a:ea typeface="Amazon Ember Light" panose="020B0403020204020204" pitchFamily="34" charset="0"/>
                          <a:cs typeface="Amazon Ember Light" panose="020B0403020204020204" pitchFamily="34" charset="0"/>
                        </a:rPr>
                        <a:t>Paperback</a:t>
                      </a:r>
                    </a:p>
                  </a:txBody>
                  <a:tcPr marL="121920" marR="121920" marT="60960" marB="60960" anchor="ctr"/>
                </a:tc>
                <a:extLst>
                  <a:ext uri="{0D108BD9-81ED-4DB2-BD59-A6C34878D82A}">
                    <a16:rowId xmlns:a16="http://schemas.microsoft.com/office/drawing/2014/main" val="10001"/>
                  </a:ext>
                </a:extLst>
              </a:tr>
              <a:tr h="548640">
                <a:tc>
                  <a:txBody>
                    <a:bodyPr/>
                    <a:lstStyle/>
                    <a:p>
                      <a:pPr marL="0" algn="l" defTabSz="457200" rtl="0" eaLnBrk="1" latinLnBrk="0" hangingPunct="1"/>
                      <a:r>
                        <a:rPr lang="ko-kr" sz="1400" b="0" i="0" kern="120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3142536475869</a:t>
                      </a:r>
                    </a:p>
                  </a:txBody>
                  <a:tcPr marL="121920" marR="121920" marT="60960" marB="60960" anchor="ctr"/>
                </a:tc>
                <a:tc>
                  <a:txBody>
                    <a:bodyPr/>
                    <a:lstStyle/>
                    <a:p>
                      <a:pPr marL="0" algn="l" defTabSz="457200" rtl="0" eaLnBrk="1" latinLnBrk="0" hangingPunct="1"/>
                      <a:r>
                        <a:rPr lang="ko-kr" sz="1400" b="0" i="0" kern="120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The Database Guru</a:t>
                      </a:r>
                      <a:endParaRPr lang="en-US" sz="1400" b="0" i="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pPr marL="0" algn="l" defTabSz="457200" rtl="0" eaLnBrk="1" latinLnBrk="0" hangingPunct="1"/>
                      <a:r>
                        <a:rPr lang="ko-kr" sz="1400" b="0" i="0" kern="120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Gomez, Maria</a:t>
                      </a:r>
                      <a:endParaRPr lang="en-US" sz="1400" b="0" i="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pPr marL="0" algn="l" defTabSz="457200" rtl="0" eaLnBrk="1" latinLnBrk="0" hangingPunct="1"/>
                      <a:r>
                        <a:rPr lang="ko-kr" sz="1400" b="0" i="0" u="none" kern="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eBook</a:t>
                      </a:r>
                      <a:endParaRPr lang="en-US" sz="1400" b="0" i="0" u="none" kern="1200" baseline="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extLst>
                  <a:ext uri="{0D108BD9-81ED-4DB2-BD59-A6C34878D82A}">
                    <a16:rowId xmlns:a16="http://schemas.microsoft.com/office/drawing/2014/main" val="10002"/>
                  </a:ext>
                </a:extLst>
              </a:tr>
            </a:tbl>
          </a:graphicData>
        </a:graphic>
      </p:graphicFrame>
      <p:sp>
        <p:nvSpPr>
          <p:cNvPr id="9" name="TextBox 8">
            <a:extLst>
              <a:ext uri="{FF2B5EF4-FFF2-40B4-BE49-F238E27FC236}">
                <a16:creationId xmlns:a16="http://schemas.microsoft.com/office/drawing/2014/main" id="{876A082F-F7E5-4A72-B981-CEC3DA4A67BB}"/>
              </a:ext>
            </a:extLst>
          </p:cNvPr>
          <p:cNvSpPr txBox="1"/>
          <p:nvPr/>
        </p:nvSpPr>
        <p:spPr>
          <a:xfrm>
            <a:off x="3445311" y="4148754"/>
            <a:ext cx="776175" cy="461665"/>
          </a:xfrm>
          <a:prstGeom prst="rect">
            <a:avLst/>
          </a:prstGeom>
          <a:noFill/>
        </p:spPr>
        <p:txBody>
          <a:bodyPr wrap="none" rtlCol="0">
            <a:spAutoFit/>
          </a:bodyPr>
          <a:lstStyle/>
          <a:p>
            <a:pPr rtl="0"/>
            <a:r>
              <a:rPr lang="ko-kr" sz="2400" b="1">
                <a:latin typeface="Amazon Ember" panose="020B0603020204020204" pitchFamily="34" charset="0"/>
                <a:ea typeface="Amazon Ember" panose="020B0603020204020204" pitchFamily="34" charset="0"/>
                <a:cs typeface="Amazon Ember" panose="020B0603020204020204" pitchFamily="34" charset="0"/>
              </a:rPr>
              <a:t>SQL</a:t>
            </a:r>
          </a:p>
        </p:txBody>
      </p:sp>
      <p:sp>
        <p:nvSpPr>
          <p:cNvPr id="10" name="TextBox 9">
            <a:extLst>
              <a:ext uri="{FF2B5EF4-FFF2-40B4-BE49-F238E27FC236}">
                <a16:creationId xmlns:a16="http://schemas.microsoft.com/office/drawing/2014/main" id="{4820BBBA-D739-4007-A2CB-878388290D55}"/>
              </a:ext>
            </a:extLst>
          </p:cNvPr>
          <p:cNvSpPr txBox="1"/>
          <p:nvPr/>
        </p:nvSpPr>
        <p:spPr>
          <a:xfrm>
            <a:off x="8749903" y="4148755"/>
            <a:ext cx="1226618" cy="461665"/>
          </a:xfrm>
          <a:prstGeom prst="rect">
            <a:avLst/>
          </a:prstGeom>
          <a:noFill/>
        </p:spPr>
        <p:txBody>
          <a:bodyPr wrap="none" rtlCol="0">
            <a:spAutoFit/>
          </a:bodyPr>
          <a:lstStyle/>
          <a:p>
            <a:pPr rtl="0"/>
            <a:r>
              <a:rPr lang="ko-kr" sz="2400" b="1">
                <a:latin typeface="Amazon Ember" panose="020B0603020204020204" pitchFamily="34" charset="0"/>
                <a:ea typeface="Amazon Ember" panose="020B0603020204020204" pitchFamily="34" charset="0"/>
                <a:cs typeface="Amazon Ember" panose="020B0603020204020204" pitchFamily="34" charset="0"/>
              </a:rPr>
              <a:t>NoSQL</a:t>
            </a:r>
          </a:p>
        </p:txBody>
      </p:sp>
      <p:sp>
        <p:nvSpPr>
          <p:cNvPr id="11" name="TextBox 10">
            <a:extLst>
              <a:ext uri="{FF2B5EF4-FFF2-40B4-BE49-F238E27FC236}">
                <a16:creationId xmlns:a16="http://schemas.microsoft.com/office/drawing/2014/main" id="{F9AFA8AB-C849-43A4-B1C6-A91D75D6D30D}"/>
              </a:ext>
            </a:extLst>
          </p:cNvPr>
          <p:cNvSpPr txBox="1"/>
          <p:nvPr/>
        </p:nvSpPr>
        <p:spPr>
          <a:xfrm>
            <a:off x="7617381" y="4530405"/>
            <a:ext cx="3775329" cy="1446935"/>
          </a:xfrm>
          <a:prstGeom prst="rect">
            <a:avLst/>
          </a:prstGeom>
          <a:noFill/>
          <a:ln w="19050">
            <a:solidFill>
              <a:schemeClr val="tx1"/>
            </a:solidFill>
          </a:ln>
        </p:spPr>
        <p:txBody>
          <a:bodyPr wrap="none" rtlCol="0">
            <a:spAutoFit/>
          </a:bodyPr>
          <a:lstStyle/>
          <a:p>
            <a:pPr rtl="0"/>
            <a:r>
              <a:rPr lang="ko-kr" sz="1467"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t>
            </a:r>
          </a:p>
          <a:p>
            <a:pPr rtl="0"/>
            <a:r>
              <a:rPr lang="ko-kr" sz="1467"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ISBN: 9182932465265,</a:t>
            </a:r>
          </a:p>
          <a:p>
            <a:pPr rtl="0"/>
            <a:r>
              <a:rPr lang="ko-kr" sz="1467"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r>
              <a:rPr lang="ko-kr" sz="1467" dirty="0" err="1">
                <a:solidFill>
                  <a:srgbClr val="0070C0"/>
                </a:solidFill>
                <a:latin typeface="Amazon Ember" panose="020B0603020204020204" pitchFamily="34" charset="0"/>
                <a:ea typeface="Amazon Ember" panose="020B0603020204020204" pitchFamily="34" charset="0"/>
                <a:cs typeface="Amazon Ember" panose="020B0603020204020204" pitchFamily="34" charset="0"/>
              </a:rPr>
              <a:t>Title</a:t>
            </a:r>
            <a:r>
              <a:rPr lang="ko-kr" sz="1467"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r>
              <a:rPr lang="ko-kr" sz="1467" dirty="0" err="1">
                <a:solidFill>
                  <a:srgbClr val="0070C0"/>
                </a:solidFill>
                <a:latin typeface="Amazon Ember" panose="020B0603020204020204" pitchFamily="34" charset="0"/>
                <a:ea typeface="Amazon Ember" panose="020B0603020204020204" pitchFamily="34" charset="0"/>
                <a:cs typeface="Amazon Ember" panose="020B0603020204020204" pitchFamily="34" charset="0"/>
              </a:rPr>
              <a:t>Cloud</a:t>
            </a:r>
            <a:r>
              <a:rPr lang="ko-kr" sz="1467"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r>
              <a:rPr lang="ko-kr" sz="1467" dirty="0" err="1">
                <a:solidFill>
                  <a:srgbClr val="0070C0"/>
                </a:solidFill>
                <a:latin typeface="Amazon Ember" panose="020B0603020204020204" pitchFamily="34" charset="0"/>
                <a:ea typeface="Amazon Ember" panose="020B0603020204020204" pitchFamily="34" charset="0"/>
                <a:cs typeface="Amazon Ember" panose="020B0603020204020204" pitchFamily="34" charset="0"/>
              </a:rPr>
              <a:t>Computing</a:t>
            </a:r>
            <a:r>
              <a:rPr lang="ko-kr" sz="1467"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r>
              <a:rPr lang="ko-kr" sz="1467" dirty="0" err="1">
                <a:solidFill>
                  <a:srgbClr val="0070C0"/>
                </a:solidFill>
                <a:latin typeface="Amazon Ember" panose="020B0603020204020204" pitchFamily="34" charset="0"/>
                <a:ea typeface="Amazon Ember" panose="020B0603020204020204" pitchFamily="34" charset="0"/>
                <a:cs typeface="Amazon Ember" panose="020B0603020204020204" pitchFamily="34" charset="0"/>
              </a:rPr>
              <a:t>Concepts</a:t>
            </a:r>
            <a:r>
              <a:rPr lang="ko-kr" sz="1467"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t>
            </a:r>
            <a:endParaRPr lang="en-US" sz="1467" dirty="0">
              <a:solidFill>
                <a:srgbClr val="0070C0"/>
              </a:solidFill>
              <a:latin typeface="Amazon Ember" panose="020B0603020204020204"/>
              <a:ea typeface="Amazon Ember" panose="020B0603020204020204" pitchFamily="34" charset="0"/>
              <a:cs typeface="Amazon Ember" panose="020B0603020204020204" pitchFamily="34" charset="0"/>
            </a:endParaRPr>
          </a:p>
          <a:p>
            <a:pPr rtl="0"/>
            <a:r>
              <a:rPr lang="ko-kr" sz="1467"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r>
              <a:rPr lang="ko-kr" sz="1467" dirty="0" err="1">
                <a:solidFill>
                  <a:srgbClr val="0070C0"/>
                </a:solidFill>
                <a:latin typeface="Amazon Ember" panose="020B0603020204020204" pitchFamily="34" charset="0"/>
                <a:ea typeface="Amazon Ember" panose="020B0603020204020204" pitchFamily="34" charset="0"/>
                <a:cs typeface="Amazon Ember" panose="020B0603020204020204" pitchFamily="34" charset="0"/>
              </a:rPr>
              <a:t>Author</a:t>
            </a:r>
            <a:r>
              <a:rPr lang="ko-kr" sz="1467"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r>
              <a:rPr lang="ko-kr" sz="1467" dirty="0" err="1">
                <a:solidFill>
                  <a:srgbClr val="0070C0"/>
                </a:solidFill>
                <a:latin typeface="Amazon Ember" panose="020B0603020204020204" pitchFamily="34" charset="0"/>
                <a:ea typeface="Amazon Ember" panose="020B0603020204020204" pitchFamily="34" charset="0"/>
                <a:cs typeface="Amazon Ember" panose="020B0603020204020204" pitchFamily="34" charset="0"/>
              </a:rPr>
              <a:t>Wilson</a:t>
            </a:r>
            <a:r>
              <a:rPr lang="ko-kr" sz="1467"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r>
              <a:rPr lang="ko-kr" sz="1467" dirty="0" err="1">
                <a:solidFill>
                  <a:srgbClr val="0070C0"/>
                </a:solidFill>
                <a:latin typeface="Amazon Ember" panose="020B0603020204020204" pitchFamily="34" charset="0"/>
                <a:ea typeface="Amazon Ember" panose="020B0603020204020204" pitchFamily="34" charset="0"/>
                <a:cs typeface="Amazon Ember" panose="020B0603020204020204" pitchFamily="34" charset="0"/>
              </a:rPr>
              <a:t>Joe</a:t>
            </a:r>
            <a:r>
              <a:rPr lang="ko-kr" sz="1467"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t>
            </a:r>
            <a:endParaRPr lang="en-US" sz="1467" dirty="0">
              <a:solidFill>
                <a:srgbClr val="0070C0"/>
              </a:solidFill>
              <a:latin typeface="Amazon Ember" panose="020B0603020204020204"/>
              <a:ea typeface="Amazon Ember" panose="020B0603020204020204" pitchFamily="34" charset="0"/>
              <a:cs typeface="Amazon Ember" panose="020B0603020204020204" pitchFamily="34" charset="0"/>
            </a:endParaRPr>
          </a:p>
          <a:p>
            <a:pPr rtl="0"/>
            <a:r>
              <a:rPr lang="ko-kr" sz="1467"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r>
              <a:rPr lang="ko-kr" sz="1467" dirty="0" err="1">
                <a:solidFill>
                  <a:srgbClr val="0070C0"/>
                </a:solidFill>
                <a:latin typeface="Amazon Ember" panose="020B0603020204020204" pitchFamily="34" charset="0"/>
                <a:ea typeface="Amazon Ember" panose="020B0603020204020204" pitchFamily="34" charset="0"/>
                <a:cs typeface="Amazon Ember" panose="020B0603020204020204" pitchFamily="34" charset="0"/>
              </a:rPr>
              <a:t>Format</a:t>
            </a:r>
            <a:r>
              <a:rPr lang="ko-kr" sz="1467"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r>
              <a:rPr lang="ko-kr" sz="1467" dirty="0" err="1">
                <a:solidFill>
                  <a:srgbClr val="0070C0"/>
                </a:solidFill>
                <a:latin typeface="Amazon Ember" panose="020B0603020204020204" pitchFamily="34" charset="0"/>
                <a:ea typeface="Amazon Ember" panose="020B0603020204020204" pitchFamily="34" charset="0"/>
                <a:cs typeface="Amazon Ember" panose="020B0603020204020204" pitchFamily="34" charset="0"/>
              </a:rPr>
              <a:t>Paperback</a:t>
            </a:r>
            <a:r>
              <a:rPr lang="ko-kr" sz="1467"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t>
            </a:r>
          </a:p>
          <a:p>
            <a:pPr rtl="0"/>
            <a:r>
              <a:rPr lang="ko-kr" sz="1467"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t>
            </a:r>
          </a:p>
        </p:txBody>
      </p:sp>
    </p:spTree>
    <p:custDataLst>
      <p:tags r:id="rId1"/>
    </p:custDataLst>
    <p:extLst>
      <p:ext uri="{BB962C8B-B14F-4D97-AF65-F5344CB8AC3E}">
        <p14:creationId xmlns:p14="http://schemas.microsoft.com/office/powerpoint/2010/main" val="23596883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데이터 스토리지 고려사항</a:t>
            </a:r>
          </a:p>
        </p:txBody>
      </p:sp>
      <p:sp>
        <p:nvSpPr>
          <p:cNvPr id="3" name="Content Placeholder 2"/>
          <p:cNvSpPr>
            <a:spLocks noGrp="1"/>
          </p:cNvSpPr>
          <p:nvPr>
            <p:ph idx="1"/>
          </p:nvPr>
        </p:nvSpPr>
        <p:spPr/>
        <p:txBody>
          <a:bodyPr rtlCol="0"/>
          <a:lstStyle/>
          <a:p>
            <a:pPr rtl="0"/>
            <a:r>
              <a:rPr lang="ko-kr" dirty="0">
                <a:latin typeface="Amazon Ember Light" panose="020B0403020204020204" pitchFamily="34" charset="0"/>
                <a:ea typeface="Malgun Gothic" panose="020B0503020000020004" pitchFamily="34" charset="-127"/>
              </a:rPr>
              <a:t>하나로 모든 요건을 충족할 수는 없습니다.</a:t>
            </a:r>
          </a:p>
          <a:p>
            <a:pPr rtl="0"/>
            <a:r>
              <a:rPr lang="ko-kr" dirty="0">
                <a:latin typeface="Amazon Ember Light" panose="020B0403020204020204" pitchFamily="34" charset="0"/>
                <a:ea typeface="Malgun Gothic" panose="020B0503020000020004" pitchFamily="34" charset="-127"/>
              </a:rPr>
              <a:t>다음을 고려하여 데이터 요구 사항을 분석합니다.</a:t>
            </a:r>
          </a:p>
          <a:p>
            <a:pPr lvl="1" rtl="0"/>
            <a:r>
              <a:rPr lang="ko-kr" dirty="0">
                <a:latin typeface="Amazon Ember Light" panose="020B0403020204020204" pitchFamily="34" charset="0"/>
                <a:ea typeface="Malgun Gothic" panose="020B0503020000020004" pitchFamily="34" charset="-127"/>
              </a:rPr>
              <a:t>데이터 형식</a:t>
            </a:r>
          </a:p>
          <a:p>
            <a:pPr lvl="1" rtl="0"/>
            <a:r>
              <a:rPr lang="ko-kr" dirty="0">
                <a:latin typeface="Amazon Ember Light" panose="020B0403020204020204" pitchFamily="34" charset="0"/>
                <a:ea typeface="Malgun Gothic" panose="020B0503020000020004" pitchFamily="34" charset="-127"/>
              </a:rPr>
              <a:t>데이트 크기</a:t>
            </a:r>
          </a:p>
          <a:p>
            <a:pPr lvl="1" rtl="0"/>
            <a:r>
              <a:rPr lang="ko-kr" dirty="0">
                <a:latin typeface="Amazon Ember Light" panose="020B0403020204020204" pitchFamily="34" charset="0"/>
                <a:ea typeface="Malgun Gothic" panose="020B0503020000020004" pitchFamily="34" charset="-127"/>
              </a:rPr>
              <a:t>쿼리 빈도</a:t>
            </a:r>
          </a:p>
          <a:p>
            <a:pPr lvl="1" rtl="0"/>
            <a:r>
              <a:rPr lang="ko-kr" dirty="0">
                <a:latin typeface="Amazon Ember Light" panose="020B0403020204020204" pitchFamily="34" charset="0"/>
                <a:ea typeface="Malgun Gothic" panose="020B0503020000020004" pitchFamily="34" charset="-127"/>
              </a:rPr>
              <a:t>데이터 액세스 속도</a:t>
            </a:r>
          </a:p>
          <a:p>
            <a:pPr lvl="1" rtl="0"/>
            <a:r>
              <a:rPr lang="ko-kr" dirty="0">
                <a:latin typeface="Amazon Ember Light" panose="020B0403020204020204" pitchFamily="34" charset="0"/>
                <a:ea typeface="Malgun Gothic" panose="020B0503020000020004" pitchFamily="34" charset="-127"/>
              </a:rPr>
              <a:t>데이터 보존 기간</a:t>
            </a:r>
          </a:p>
        </p:txBody>
      </p:sp>
      <p:sp>
        <p:nvSpPr>
          <p:cNvPr id="5" name="Slide Number Placeholder 3">
            <a:extLst>
              <a:ext uri="{FF2B5EF4-FFF2-40B4-BE49-F238E27FC236}">
                <a16:creationId xmlns:a16="http://schemas.microsoft.com/office/drawing/2014/main" id="{D7D914CB-917A-4AB8-BA47-04B576EA2710}"/>
              </a:ext>
            </a:extLst>
          </p:cNvPr>
          <p:cNvSpPr>
            <a:spLocks noGrp="1"/>
          </p:cNvSpPr>
          <p:nvPr>
            <p:ph type="sldNum" sz="quarter" idx="12"/>
          </p:nvPr>
        </p:nvSpPr>
        <p:spPr/>
        <p:txBody>
          <a:bodyPr rtlCol="0"/>
          <a:lstStyle/>
          <a:p>
            <a:pPr rtl="0"/>
            <a:fld id="{9FC43BFD-8FF7-A343-A8A6-E2338FCE8046}" type="slidenum">
              <a:rPr lang="en-US" smtClean="0">
                <a:latin typeface="+mj-lt"/>
              </a:rPr>
              <a:pPr rtl="0"/>
              <a:t>102</a:t>
            </a:fld>
            <a:endParaRPr lang="en-US" dirty="0">
              <a:latin typeface="+mj-lt"/>
            </a:endParaRPr>
          </a:p>
        </p:txBody>
      </p:sp>
    </p:spTree>
    <p:custDataLst>
      <p:tags r:id="rId1"/>
    </p:custDataLst>
    <p:extLst>
      <p:ext uri="{BB962C8B-B14F-4D97-AF65-F5344CB8AC3E}">
        <p14:creationId xmlns:p14="http://schemas.microsoft.com/office/powerpoint/2010/main" val="1456931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t>AWS 관리형 데이터베이스 서비스</a:t>
            </a:r>
            <a:endParaRPr lang="en-US" dirty="0">
              <a:latin typeface="Amazon Ember Light" panose="020B0403020204020204"/>
            </a:endParaRPr>
          </a:p>
        </p:txBody>
      </p:sp>
      <p:sp>
        <p:nvSpPr>
          <p:cNvPr id="21" name="Slide Number Placeholder 3">
            <a:extLst>
              <a:ext uri="{FF2B5EF4-FFF2-40B4-BE49-F238E27FC236}">
                <a16:creationId xmlns:a16="http://schemas.microsoft.com/office/drawing/2014/main" id="{A11FC773-634F-494A-A225-767A3F9DA45A}"/>
              </a:ext>
            </a:extLst>
          </p:cNvPr>
          <p:cNvSpPr>
            <a:spLocks noGrp="1"/>
          </p:cNvSpPr>
          <p:nvPr>
            <p:ph type="sldNum" sz="quarter" idx="12"/>
          </p:nvPr>
        </p:nvSpPr>
        <p:spPr/>
        <p:txBody>
          <a:bodyPr rtlCol="0"/>
          <a:lstStyle/>
          <a:p>
            <a:pPr rtl="0"/>
            <a:fld id="{9FC43BFD-8FF7-A343-A8A6-E2338FCE8046}" type="slidenum">
              <a:rPr lang="en-US" smtClean="0">
                <a:latin typeface="+mj-lt"/>
              </a:rPr>
              <a:pPr rtl="0"/>
              <a:t>103</a:t>
            </a:fld>
            <a:endParaRPr lang="en-US" dirty="0">
              <a:latin typeface="+mj-lt"/>
            </a:endParaRPr>
          </a:p>
        </p:txBody>
      </p:sp>
      <p:grpSp>
        <p:nvGrpSpPr>
          <p:cNvPr id="4" name="Group 3"/>
          <p:cNvGrpSpPr/>
          <p:nvPr/>
        </p:nvGrpSpPr>
        <p:grpSpPr>
          <a:xfrm>
            <a:off x="1106377" y="1441687"/>
            <a:ext cx="4812879" cy="4965911"/>
            <a:chOff x="2661038" y="926818"/>
            <a:chExt cx="3609659" cy="3724433"/>
          </a:xfrm>
          <a:solidFill>
            <a:schemeClr val="accent3">
              <a:lumMod val="20000"/>
              <a:lumOff val="80000"/>
            </a:schemeClr>
          </a:solidFill>
        </p:grpSpPr>
        <p:sp>
          <p:nvSpPr>
            <p:cNvPr id="5" name="Rounded Rectangle 4"/>
            <p:cNvSpPr/>
            <p:nvPr/>
          </p:nvSpPr>
          <p:spPr>
            <a:xfrm>
              <a:off x="2661039" y="2439787"/>
              <a:ext cx="1129048" cy="698498"/>
            </a:xfrm>
            <a:prstGeom prst="roundRect">
              <a:avLst>
                <a:gd name="adj" fmla="val 8474"/>
              </a:avLst>
            </a:prstGeom>
            <a:grpFill/>
            <a:ln w="28575" cmpd="sng">
              <a:solidFill>
                <a:srgbClr val="0679A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8" rtl="0"/>
              <a:r>
                <a:rPr lang="ko-kr" sz="2133">
                  <a:solidFill>
                    <a:schemeClr val="tx1"/>
                  </a:solidFill>
                  <a:latin typeface="Amazon Ember Light" panose="020B0403020204020204" pitchFamily="34" charset="0"/>
                  <a:ea typeface="Malgun Gothic" panose="020B0503020000020004" pitchFamily="34" charset="-127"/>
                  <a:cs typeface="Amazon Ember" panose="020B0603020204020204" pitchFamily="34" charset="0"/>
                </a:rPr>
                <a:t>컴퓨팅</a:t>
              </a:r>
            </a:p>
          </p:txBody>
        </p:sp>
        <p:sp>
          <p:nvSpPr>
            <p:cNvPr id="6" name="Rounded Rectangle 5"/>
            <p:cNvSpPr/>
            <p:nvPr/>
          </p:nvSpPr>
          <p:spPr>
            <a:xfrm>
              <a:off x="3901343" y="2439787"/>
              <a:ext cx="1129048" cy="698498"/>
            </a:xfrm>
            <a:prstGeom prst="roundRect">
              <a:avLst>
                <a:gd name="adj" fmla="val 8474"/>
              </a:avLst>
            </a:prstGeom>
            <a:grpFill/>
            <a:ln w="28575" cmpd="sng">
              <a:solidFill>
                <a:srgbClr val="0679A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8" rtl="0"/>
              <a:r>
                <a:rPr lang="ko-kr" sz="2133">
                  <a:solidFill>
                    <a:schemeClr val="tx1"/>
                  </a:solidFill>
                  <a:latin typeface="Amazon Ember Light" panose="020B0403020204020204" pitchFamily="34" charset="0"/>
                  <a:ea typeface="Malgun Gothic" panose="020B0503020000020004" pitchFamily="34" charset="-127"/>
                  <a:cs typeface="Amazon Ember" panose="020B0603020204020204" pitchFamily="34" charset="0"/>
                </a:rPr>
                <a:t>스토리지</a:t>
              </a:r>
            </a:p>
          </p:txBody>
        </p:sp>
        <p:sp>
          <p:nvSpPr>
            <p:cNvPr id="7" name="Rounded Rectangle 6"/>
            <p:cNvSpPr/>
            <p:nvPr/>
          </p:nvSpPr>
          <p:spPr>
            <a:xfrm>
              <a:off x="2661038" y="4042368"/>
              <a:ext cx="3609658" cy="608883"/>
            </a:xfrm>
            <a:prstGeom prst="roundRect">
              <a:avLst>
                <a:gd name="adj" fmla="val 13292"/>
              </a:avLst>
            </a:prstGeom>
            <a:grpFill/>
            <a:ln w="28575" cmpd="sng">
              <a:solidFill>
                <a:srgbClr val="0679A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8" rtl="0"/>
              <a:r>
                <a:rPr lang="ko-kr" sz="2133">
                  <a:solidFill>
                    <a:schemeClr val="tx1"/>
                  </a:solidFill>
                  <a:latin typeface="Amazon Ember Light" panose="020B0403020204020204" pitchFamily="34" charset="0"/>
                  <a:ea typeface="Malgun Gothic" panose="020B0503020000020004" pitchFamily="34" charset="-127"/>
                  <a:cs typeface="Amazon Ember" panose="020B0603020204020204" pitchFamily="34" charset="0"/>
                </a:rPr>
                <a:t>AWS 글로벌 인프라</a:t>
              </a:r>
            </a:p>
          </p:txBody>
        </p:sp>
        <p:sp>
          <p:nvSpPr>
            <p:cNvPr id="8" name="Rounded Rectangle 7"/>
            <p:cNvSpPr/>
            <p:nvPr/>
          </p:nvSpPr>
          <p:spPr>
            <a:xfrm>
              <a:off x="5141648" y="2439787"/>
              <a:ext cx="1129048" cy="698498"/>
            </a:xfrm>
            <a:prstGeom prst="roundRect">
              <a:avLst>
                <a:gd name="adj" fmla="val 8474"/>
              </a:avLst>
            </a:prstGeom>
            <a:grpFill/>
            <a:ln w="28575" cmpd="sng">
              <a:solidFill>
                <a:srgbClr val="0679A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8" rtl="0"/>
              <a:r>
                <a:rPr lang="ko-kr" sz="2133">
                  <a:solidFill>
                    <a:schemeClr val="tx1"/>
                  </a:solidFill>
                  <a:latin typeface="Amazon Ember Light" panose="020B0403020204020204" pitchFamily="34" charset="0"/>
                  <a:ea typeface="Malgun Gothic" panose="020B0503020000020004" pitchFamily="34" charset="-127"/>
                  <a:cs typeface="Amazon Ember" panose="020B0603020204020204" pitchFamily="34" charset="0"/>
                </a:rPr>
                <a:t>데이터베이스</a:t>
              </a:r>
            </a:p>
          </p:txBody>
        </p:sp>
        <p:sp>
          <p:nvSpPr>
            <p:cNvPr id="9" name="Rounded Rectangle 8"/>
            <p:cNvSpPr/>
            <p:nvPr/>
          </p:nvSpPr>
          <p:spPr>
            <a:xfrm>
              <a:off x="2661038" y="1683302"/>
              <a:ext cx="3609658" cy="608883"/>
            </a:xfrm>
            <a:prstGeom prst="roundRect">
              <a:avLst>
                <a:gd name="adj" fmla="val 13292"/>
              </a:avLst>
            </a:prstGeom>
            <a:grpFill/>
            <a:ln w="28575" cmpd="sng">
              <a:solidFill>
                <a:srgbClr val="0679A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8" rtl="0"/>
              <a:r>
                <a:rPr lang="ko-kr" sz="2133">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애플리케이션 서비스</a:t>
              </a:r>
              <a:endParaRPr lang="en-US" sz="2133"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0" name="Rounded Rectangle 9"/>
            <p:cNvSpPr/>
            <p:nvPr/>
          </p:nvSpPr>
          <p:spPr>
            <a:xfrm>
              <a:off x="2661039" y="926818"/>
              <a:ext cx="3609658" cy="608883"/>
            </a:xfrm>
            <a:prstGeom prst="roundRect">
              <a:avLst>
                <a:gd name="adj" fmla="val 13292"/>
              </a:avLst>
            </a:prstGeom>
            <a:grpFill/>
            <a:ln w="28575" cmpd="sng">
              <a:solidFill>
                <a:srgbClr val="0679A3"/>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defTabSz="457158" rtl="0"/>
              <a:r>
                <a:rPr lang="ko-kr" sz="2133">
                  <a:solidFill>
                    <a:schemeClr val="tx1"/>
                  </a:solidFill>
                  <a:latin typeface="Amazon Ember Light" panose="020B0403020204020204" pitchFamily="34" charset="0"/>
                  <a:ea typeface="Malgun Gothic" panose="020B0503020000020004" pitchFamily="34" charset="-127"/>
                  <a:cs typeface="Amazon Ember" panose="020B0603020204020204" pitchFamily="34" charset="0"/>
                </a:rPr>
                <a:t>개발 및 관리</a:t>
              </a:r>
            </a:p>
          </p:txBody>
        </p:sp>
        <p:sp>
          <p:nvSpPr>
            <p:cNvPr id="11" name="Rounded Rectangle 10"/>
            <p:cNvSpPr/>
            <p:nvPr/>
          </p:nvSpPr>
          <p:spPr>
            <a:xfrm>
              <a:off x="2661038" y="3285886"/>
              <a:ext cx="3609658" cy="608883"/>
            </a:xfrm>
            <a:prstGeom prst="roundRect">
              <a:avLst>
                <a:gd name="adj" fmla="val 13292"/>
              </a:avLst>
            </a:prstGeom>
            <a:grpFill/>
            <a:ln w="28575" cmpd="sng">
              <a:solidFill>
                <a:srgbClr val="0679A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8" rtl="0"/>
              <a:r>
                <a:rPr lang="ko-kr" sz="2133">
                  <a:solidFill>
                    <a:schemeClr val="tx1"/>
                  </a:solidFill>
                  <a:latin typeface="Amazon Ember Light" panose="020B0403020204020204" pitchFamily="34" charset="0"/>
                  <a:ea typeface="Malgun Gothic" panose="020B0503020000020004" pitchFamily="34" charset="-127"/>
                  <a:cs typeface="Amazon Ember" panose="020B0603020204020204" pitchFamily="34" charset="0"/>
                </a:rPr>
                <a:t>네트워킹</a:t>
              </a:r>
            </a:p>
          </p:txBody>
        </p:sp>
      </p:grpSp>
      <p:sp>
        <p:nvSpPr>
          <p:cNvPr id="17" name="TextBox 16"/>
          <p:cNvSpPr txBox="1"/>
          <p:nvPr/>
        </p:nvSpPr>
        <p:spPr>
          <a:xfrm>
            <a:off x="8610600" y="2427998"/>
            <a:ext cx="1843113" cy="225767"/>
          </a:xfrm>
          <a:prstGeom prst="rect">
            <a:avLst/>
          </a:prstGeom>
          <a:noFill/>
        </p:spPr>
        <p:txBody>
          <a:bodyPr wrap="square" lIns="0" tIns="0" rIns="0" bIns="0" rtlCol="0">
            <a:spAutoFit/>
          </a:bodyPr>
          <a:lstStyle/>
          <a:p>
            <a:pPr rtl="0"/>
            <a:r>
              <a:rPr lang="ko-kr" sz="1467" b="1" dirty="0">
                <a:solidFill>
                  <a:schemeClr val="accent1"/>
                </a:solidFill>
                <a:latin typeface="Amazon Ember" panose="020B0603020204020204" pitchFamily="34" charset="0"/>
                <a:ea typeface="Malgun Gothic" panose="020B0503020000020004" pitchFamily="34" charset="-127"/>
                <a:cs typeface="Amazon Ember" panose="020B0603020204020204" pitchFamily="34" charset="0"/>
              </a:rPr>
              <a:t>Amazon DynamoDB</a:t>
            </a:r>
          </a:p>
        </p:txBody>
      </p:sp>
      <p:sp>
        <p:nvSpPr>
          <p:cNvPr id="18" name="TextBox 17"/>
          <p:cNvSpPr txBox="1"/>
          <p:nvPr/>
        </p:nvSpPr>
        <p:spPr>
          <a:xfrm>
            <a:off x="8625315" y="3002883"/>
            <a:ext cx="1843113" cy="225767"/>
          </a:xfrm>
          <a:prstGeom prst="rect">
            <a:avLst/>
          </a:prstGeom>
          <a:noFill/>
        </p:spPr>
        <p:txBody>
          <a:bodyPr wrap="square" lIns="0" tIns="0" rIns="0" bIns="0" rtlCol="0">
            <a:spAutoFit/>
          </a:bodyPr>
          <a:lstStyle/>
          <a:p>
            <a:pPr rtl="0"/>
            <a:r>
              <a:rPr lang="ko-kr" sz="1467" b="1">
                <a:solidFill>
                  <a:schemeClr val="accent1"/>
                </a:solidFill>
                <a:latin typeface="Amazon Ember" panose="020B0603020204020204" pitchFamily="34" charset="0"/>
                <a:ea typeface="Malgun Gothic" panose="020B0503020000020004" pitchFamily="34" charset="-127"/>
                <a:cs typeface="Amazon Ember" panose="020B0603020204020204" pitchFamily="34" charset="0"/>
              </a:rPr>
              <a:t>Amazon ElastiCache</a:t>
            </a:r>
          </a:p>
        </p:txBody>
      </p:sp>
      <p:sp>
        <p:nvSpPr>
          <p:cNvPr id="19" name="TextBox 18"/>
          <p:cNvSpPr txBox="1"/>
          <p:nvPr/>
        </p:nvSpPr>
        <p:spPr>
          <a:xfrm>
            <a:off x="8625315" y="3577768"/>
            <a:ext cx="1843113" cy="225767"/>
          </a:xfrm>
          <a:prstGeom prst="rect">
            <a:avLst/>
          </a:prstGeom>
          <a:noFill/>
        </p:spPr>
        <p:txBody>
          <a:bodyPr wrap="square" lIns="0" tIns="0" rIns="0" bIns="0" rtlCol="0">
            <a:spAutoFit/>
          </a:bodyPr>
          <a:lstStyle/>
          <a:p>
            <a:pPr rtl="0"/>
            <a:r>
              <a:rPr lang="ko-kr" sz="1467" b="1">
                <a:solidFill>
                  <a:schemeClr val="accent1"/>
                </a:solidFill>
                <a:latin typeface="Amazon Ember" panose="020B0603020204020204" pitchFamily="34" charset="0"/>
                <a:ea typeface="Malgun Gothic" panose="020B0503020000020004" pitchFamily="34" charset="-127"/>
                <a:cs typeface="Amazon Ember" panose="020B0603020204020204" pitchFamily="34" charset="0"/>
              </a:rPr>
              <a:t>Amazon RDS</a:t>
            </a:r>
          </a:p>
        </p:txBody>
      </p:sp>
      <p:sp>
        <p:nvSpPr>
          <p:cNvPr id="20" name="TextBox 19"/>
          <p:cNvSpPr txBox="1"/>
          <p:nvPr/>
        </p:nvSpPr>
        <p:spPr>
          <a:xfrm>
            <a:off x="8625315" y="5302423"/>
            <a:ext cx="1843113" cy="225767"/>
          </a:xfrm>
          <a:prstGeom prst="rect">
            <a:avLst/>
          </a:prstGeom>
          <a:noFill/>
        </p:spPr>
        <p:txBody>
          <a:bodyPr wrap="square" lIns="0" tIns="0" rIns="0" bIns="0" rtlCol="0">
            <a:spAutoFit/>
          </a:bodyPr>
          <a:lstStyle/>
          <a:p>
            <a:pPr rtl="0"/>
            <a:r>
              <a:rPr lang="ko-kr" sz="1467" b="1">
                <a:solidFill>
                  <a:schemeClr val="accent1"/>
                </a:solidFill>
                <a:latin typeface="Amazon Ember" panose="020B0603020204020204" pitchFamily="34" charset="0"/>
                <a:ea typeface="Malgun Gothic" panose="020B0503020000020004" pitchFamily="34" charset="-127"/>
                <a:cs typeface="Amazon Ember" panose="020B0603020204020204" pitchFamily="34" charset="0"/>
              </a:rPr>
              <a:t>Amazon Redshift</a:t>
            </a:r>
          </a:p>
        </p:txBody>
      </p:sp>
      <p:sp>
        <p:nvSpPr>
          <p:cNvPr id="23" name="Right Arrow 22"/>
          <p:cNvSpPr/>
          <p:nvPr/>
        </p:nvSpPr>
        <p:spPr>
          <a:xfrm rot="10800000">
            <a:off x="6114663" y="3756377"/>
            <a:ext cx="1346200" cy="423977"/>
          </a:xfrm>
          <a:prstGeom prst="rightArrow">
            <a:avLst/>
          </a:prstGeom>
          <a:solidFill>
            <a:schemeClr val="accent1"/>
          </a:solidFill>
        </p:spPr>
        <p:style>
          <a:lnRef idx="1">
            <a:schemeClr val="dk1"/>
          </a:lnRef>
          <a:fillRef idx="3">
            <a:schemeClr val="dk1"/>
          </a:fillRef>
          <a:effectRef idx="2">
            <a:schemeClr val="dk1"/>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24" name="Left Brace 23"/>
          <p:cNvSpPr/>
          <p:nvPr/>
        </p:nvSpPr>
        <p:spPr>
          <a:xfrm>
            <a:off x="7637048" y="2450332"/>
            <a:ext cx="835619" cy="3036068"/>
          </a:xfrm>
          <a:prstGeom prst="leftBrace">
            <a:avLst/>
          </a:prstGeom>
          <a:ln w="38100">
            <a:solidFill>
              <a:schemeClr val="accent1"/>
            </a:solidFill>
          </a:ln>
        </p:spPr>
        <p:style>
          <a:lnRef idx="2">
            <a:schemeClr val="dk1"/>
          </a:lnRef>
          <a:fillRef idx="0">
            <a:schemeClr val="dk1"/>
          </a:fillRef>
          <a:effectRef idx="1">
            <a:schemeClr val="dk1"/>
          </a:effectRef>
          <a:fontRef idx="minor">
            <a:schemeClr val="tx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25" name="TextBox 24"/>
          <p:cNvSpPr txBox="1"/>
          <p:nvPr/>
        </p:nvSpPr>
        <p:spPr>
          <a:xfrm>
            <a:off x="6924679" y="6082605"/>
            <a:ext cx="3942984" cy="225767"/>
          </a:xfrm>
          <a:prstGeom prst="rect">
            <a:avLst/>
          </a:prstGeom>
          <a:noFill/>
        </p:spPr>
        <p:txBody>
          <a:bodyPr wrap="square" lIns="0" tIns="0" rIns="0" bIns="0" rtlCol="0">
            <a:spAutoFit/>
          </a:bodyPr>
          <a:lstStyle/>
          <a:p>
            <a:pPr rtl="0"/>
            <a:r>
              <a:rPr lang="ko-kr" sz="1467" b="1">
                <a:solidFill>
                  <a:schemeClr val="accent1"/>
                </a:solidFill>
                <a:latin typeface="Amazon Ember" panose="020B0603020204020204" pitchFamily="34" charset="0"/>
                <a:ea typeface="Malgun Gothic" panose="020B0503020000020004" pitchFamily="34" charset="-127"/>
                <a:cs typeface="Amazon Ember" panose="020B0603020204020204" pitchFamily="34" charset="0"/>
              </a:rPr>
              <a:t>AWS Database Migration Service</a:t>
            </a:r>
          </a:p>
        </p:txBody>
      </p:sp>
      <p:sp>
        <p:nvSpPr>
          <p:cNvPr id="29" name="TextBox 28"/>
          <p:cNvSpPr txBox="1"/>
          <p:nvPr/>
        </p:nvSpPr>
        <p:spPr>
          <a:xfrm>
            <a:off x="8625315" y="4152653"/>
            <a:ext cx="1843113" cy="225767"/>
          </a:xfrm>
          <a:prstGeom prst="rect">
            <a:avLst/>
          </a:prstGeom>
          <a:noFill/>
        </p:spPr>
        <p:txBody>
          <a:bodyPr wrap="square" lIns="0" tIns="0" rIns="0" bIns="0" rtlCol="0">
            <a:spAutoFit/>
          </a:bodyPr>
          <a:lstStyle/>
          <a:p>
            <a:pPr rtl="0"/>
            <a:r>
              <a:rPr lang="ko-kr" sz="1467" b="1">
                <a:solidFill>
                  <a:schemeClr val="accent1"/>
                </a:solidFill>
                <a:latin typeface="Amazon Ember" panose="020B0603020204020204" pitchFamily="34" charset="0"/>
                <a:ea typeface="Malgun Gothic" panose="020B0503020000020004" pitchFamily="34" charset="-127"/>
                <a:cs typeface="Amazon Ember" panose="020B0603020204020204" pitchFamily="34" charset="0"/>
              </a:rPr>
              <a:t>Amazon Aurora</a:t>
            </a:r>
            <a:endParaRPr lang="en-US" sz="1467" b="1" dirty="0">
              <a:solidFill>
                <a:schemeClr val="accent1"/>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31" name="TextBox 30"/>
          <p:cNvSpPr txBox="1"/>
          <p:nvPr/>
        </p:nvSpPr>
        <p:spPr>
          <a:xfrm>
            <a:off x="8625315" y="4727538"/>
            <a:ext cx="1843113" cy="225767"/>
          </a:xfrm>
          <a:prstGeom prst="rect">
            <a:avLst/>
          </a:prstGeom>
          <a:noFill/>
        </p:spPr>
        <p:txBody>
          <a:bodyPr wrap="square" lIns="0" tIns="0" rIns="0" bIns="0" rtlCol="0">
            <a:spAutoFit/>
          </a:bodyPr>
          <a:lstStyle/>
          <a:p>
            <a:pPr rtl="0"/>
            <a:r>
              <a:rPr lang="ko-kr" sz="1467" b="1">
                <a:solidFill>
                  <a:schemeClr val="accent1"/>
                </a:solidFill>
                <a:latin typeface="Amazon Ember" panose="020B0603020204020204" pitchFamily="34" charset="0"/>
                <a:ea typeface="Malgun Gothic" panose="020B0503020000020004" pitchFamily="34" charset="-127"/>
                <a:cs typeface="Amazon Ember" panose="020B0603020204020204" pitchFamily="34" charset="0"/>
              </a:rPr>
              <a:t>Amazon Neptune</a:t>
            </a:r>
            <a:endParaRPr lang="en-US" sz="1467" b="1" dirty="0">
              <a:solidFill>
                <a:schemeClr val="accent1"/>
              </a:solidFill>
              <a:latin typeface="Amazon Ember" panose="020B0603020204020204" pitchFamily="34" charset="0"/>
              <a:ea typeface="Malgun Gothic" panose="020B0503020000020004" pitchFamily="34" charset="-127"/>
              <a:cs typeface="Amazon Ember" panose="020B0603020204020204" pitchFamily="34" charset="0"/>
            </a:endParaRPr>
          </a:p>
        </p:txBody>
      </p:sp>
    </p:spTree>
    <p:custDataLst>
      <p:tags r:id="rId1"/>
    </p:custDataLst>
    <p:extLst>
      <p:ext uri="{BB962C8B-B14F-4D97-AF65-F5344CB8AC3E}">
        <p14:creationId xmlns:p14="http://schemas.microsoft.com/office/powerpoint/2010/main" val="36754928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Diagonal Corner Rectangle 132"/>
          <p:cNvSpPr/>
          <p:nvPr>
            <p:custDataLst>
              <p:tags r:id="rId2"/>
            </p:custDataLst>
          </p:nvPr>
        </p:nvSpPr>
        <p:spPr>
          <a:xfrm>
            <a:off x="238539" y="1831495"/>
            <a:ext cx="11493500" cy="4289387"/>
          </a:xfrm>
          <a:prstGeom prst="round2DiagRect">
            <a:avLst>
              <a:gd name="adj1" fmla="val 9334"/>
              <a:gd name="adj2" fmla="val 15248"/>
            </a:avLst>
          </a:prstGeom>
          <a:solidFill>
            <a:srgbClr val="94C9E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defRPr/>
            </a:pPr>
            <a:endParaRPr lang="en-US" sz="2133" dirty="0">
              <a:solidFill>
                <a:srgbClr val="414042"/>
              </a:solidFill>
              <a:latin typeface="Amazon Ember Light" panose="020B0403020204020204" pitchFamily="34" charset="0"/>
              <a:ea typeface="Malgun Gothic" panose="020B0503020000020004" pitchFamily="34" charset="-127"/>
              <a:cs typeface="Chalkduster"/>
            </a:endParaRPr>
          </a:p>
        </p:txBody>
      </p:sp>
      <p:sp>
        <p:nvSpPr>
          <p:cNvPr id="19" name="Rounded Rectangle 18"/>
          <p:cNvSpPr/>
          <p:nvPr/>
        </p:nvSpPr>
        <p:spPr bwMode="auto">
          <a:xfrm>
            <a:off x="2755168" y="2448695"/>
            <a:ext cx="8303779" cy="3019044"/>
          </a:xfrm>
          <a:prstGeom prst="roundRect">
            <a:avLst>
              <a:gd name="adj" fmla="val 9818"/>
            </a:avLst>
          </a:prstGeom>
          <a:solidFill>
            <a:schemeClr val="bg1"/>
          </a:solidFill>
          <a:ln w="1905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solidFill>
                <a:schemeClr val="tx1"/>
              </a:solidFill>
              <a:latin typeface="Amazon Ember Light" panose="020B0403020204020204" pitchFamily="34" charset="0"/>
              <a:ea typeface="Malgun Gothic" panose="020B0503020000020004" pitchFamily="34" charset="-127"/>
              <a:cs typeface="Arial"/>
            </a:endParaRPr>
          </a:p>
        </p:txBody>
      </p:sp>
      <p:sp>
        <p:nvSpPr>
          <p:cNvPr id="2" name="Title 1"/>
          <p:cNvSpPr>
            <a:spLocks noGrp="1"/>
          </p:cNvSpPr>
          <p:nvPr>
            <p:ph type="title"/>
          </p:nvPr>
        </p:nvSpPr>
        <p:spPr/>
        <p:txBody>
          <a:bodyPr rtlCol="0">
            <a:normAutofit/>
          </a:bodyPr>
          <a:lstStyle/>
          <a:p>
            <a:pPr rtl="0"/>
            <a:r>
              <a:rPr lang="ko-kr" sz="4000" dirty="0" err="1">
                <a:latin typeface="Amazon Ember Light" panose="020B0403020204020204" pitchFamily="34" charset="0"/>
                <a:ea typeface="Malgun Gothic" panose="020B0503020000020004" pitchFamily="34" charset="-127"/>
              </a:rPr>
              <a:t>Amazon</a:t>
            </a:r>
            <a:r>
              <a:rPr lang="ko-kr" sz="4000" dirty="0">
                <a:latin typeface="Amazon Ember Light" panose="020B0403020204020204" pitchFamily="34" charset="0"/>
                <a:ea typeface="Malgun Gothic" panose="020B0503020000020004" pitchFamily="34" charset="-127"/>
              </a:rPr>
              <a:t> </a:t>
            </a:r>
            <a:r>
              <a:rPr lang="ko-kr" sz="4000" dirty="0" err="1">
                <a:latin typeface="Amazon Ember Light" panose="020B0403020204020204" pitchFamily="34" charset="0"/>
                <a:ea typeface="Malgun Gothic" panose="020B0503020000020004" pitchFamily="34" charset="-127"/>
              </a:rPr>
              <a:t>Relational</a:t>
            </a:r>
            <a:r>
              <a:rPr lang="ko-kr" sz="4000" dirty="0">
                <a:latin typeface="Amazon Ember Light" panose="020B0403020204020204" pitchFamily="34" charset="0"/>
                <a:ea typeface="Malgun Gothic" panose="020B0503020000020004" pitchFamily="34" charset="-127"/>
              </a:rPr>
              <a:t> </a:t>
            </a:r>
            <a:r>
              <a:rPr lang="ko-kr" sz="4000" dirty="0" err="1">
                <a:latin typeface="Amazon Ember Light" panose="020B0403020204020204" pitchFamily="34" charset="0"/>
                <a:ea typeface="Malgun Gothic" panose="020B0503020000020004" pitchFamily="34" charset="-127"/>
              </a:rPr>
              <a:t>Database</a:t>
            </a:r>
            <a:r>
              <a:rPr lang="ko-kr" sz="4000" dirty="0">
                <a:latin typeface="Amazon Ember Light" panose="020B0403020204020204" pitchFamily="34" charset="0"/>
                <a:ea typeface="Malgun Gothic" panose="020B0503020000020004" pitchFamily="34" charset="-127"/>
              </a:rPr>
              <a:t> Service </a:t>
            </a:r>
            <a:endParaRPr lang="en-US" sz="4000" dirty="0">
              <a:latin typeface="Amazon Ember Light" panose="020B0403020204020204" pitchFamily="34" charset="0"/>
              <a:ea typeface="Malgun Gothic" panose="020B0503020000020004" pitchFamily="34" charset="-127"/>
            </a:endParaRPr>
          </a:p>
        </p:txBody>
      </p:sp>
      <p:sp>
        <p:nvSpPr>
          <p:cNvPr id="18" name="Content Placeholder 2"/>
          <p:cNvSpPr>
            <a:spLocks noGrp="1"/>
          </p:cNvSpPr>
          <p:nvPr>
            <p:ph idx="1"/>
          </p:nvPr>
        </p:nvSpPr>
        <p:spPr>
          <a:xfrm>
            <a:off x="2888434" y="2668709"/>
            <a:ext cx="8103028" cy="2743631"/>
          </a:xfrm>
        </p:spPr>
        <p:txBody>
          <a:bodyPr rtlCol="0">
            <a:normAutofit lnSpcReduction="10000"/>
          </a:bodyPr>
          <a:lstStyle/>
          <a:p>
            <a:pPr rtl="0"/>
            <a:r>
              <a:rPr lang="ko-kr" dirty="0">
                <a:latin typeface="Amazon Ember Light" panose="020B0403020204020204" pitchFamily="34" charset="0"/>
                <a:ea typeface="Malgun Gothic" panose="020B0503020000020004" pitchFamily="34" charset="-127"/>
                <a:sym typeface="Chalkduster" charset="0"/>
              </a:rPr>
              <a:t>비용 효율적이고 조절 가능한 용량</a:t>
            </a:r>
          </a:p>
          <a:p>
            <a:pPr rtl="0"/>
            <a:r>
              <a:rPr lang="ko-kr" dirty="0">
                <a:latin typeface="Amazon Ember Light" panose="020B0403020204020204" pitchFamily="34" charset="0"/>
                <a:ea typeface="Malgun Gothic" panose="020B0503020000020004" pitchFamily="34" charset="-127"/>
                <a:sym typeface="Chalkduster" charset="0"/>
              </a:rPr>
              <a:t>시간 소모적인 데이터베이스 관리 작업을 지원</a:t>
            </a:r>
            <a:endParaRPr lang="en-US" dirty="0">
              <a:solidFill>
                <a:srgbClr val="000000"/>
              </a:solidFill>
              <a:latin typeface="Amazon Ember Light" panose="020B0403020204020204" pitchFamily="34" charset="0"/>
              <a:ea typeface="Malgun Gothic" panose="020B0503020000020004" pitchFamily="34" charset="-127"/>
              <a:sym typeface="Chalkduster" charset="0"/>
            </a:endParaRPr>
          </a:p>
          <a:p>
            <a:pPr rtl="0"/>
            <a:r>
              <a:rPr lang="es-AR" altLang="ko-KR" dirty="0">
                <a:latin typeface="Amazon Ember Light" panose="020B0403020204020204" pitchFamily="34" charset="0"/>
                <a:ea typeface="Malgun Gothic" panose="020B0503020000020004" pitchFamily="34" charset="-127"/>
                <a:sym typeface="Chalkduster" charset="0"/>
              </a:rPr>
              <a:t>Amazon Aurora, MySQL, </a:t>
            </a:r>
            <a:r>
              <a:rPr lang="es-AR" altLang="ko-KR" dirty="0" err="1">
                <a:latin typeface="Amazon Ember Light" panose="020B0403020204020204" pitchFamily="34" charset="0"/>
                <a:ea typeface="Malgun Gothic" panose="020B0503020000020004" pitchFamily="34" charset="-127"/>
                <a:sym typeface="Chalkduster" charset="0"/>
              </a:rPr>
              <a:t>MariaDB</a:t>
            </a:r>
            <a:r>
              <a:rPr lang="es-AR" altLang="ko-KR" dirty="0">
                <a:latin typeface="Amazon Ember Light" panose="020B0403020204020204" pitchFamily="34" charset="0"/>
                <a:ea typeface="Malgun Gothic" panose="020B0503020000020004" pitchFamily="34" charset="-127"/>
                <a:sym typeface="Chalkduster" charset="0"/>
              </a:rPr>
              <a:t>, Microsoft SQL Server, Oracle, </a:t>
            </a:r>
            <a:r>
              <a:rPr lang="ko-KR" altLang="en-US" dirty="0">
                <a:latin typeface="Amazon Ember Light" panose="020B0403020204020204" pitchFamily="34" charset="0"/>
                <a:ea typeface="Malgun Gothic" panose="020B0503020000020004" pitchFamily="34" charset="-127"/>
                <a:sym typeface="Chalkduster" charset="0"/>
              </a:rPr>
              <a:t>및 </a:t>
            </a:r>
            <a:r>
              <a:rPr lang="es-AR" altLang="ko-KR" dirty="0">
                <a:latin typeface="Amazon Ember Light" panose="020B0403020204020204" pitchFamily="34" charset="0"/>
                <a:ea typeface="Malgun Gothic" panose="020B0503020000020004" pitchFamily="34" charset="-127"/>
                <a:sym typeface="Chalkduster" charset="0"/>
              </a:rPr>
              <a:t>PostgreSQL </a:t>
            </a:r>
            <a:r>
              <a:rPr lang="ko-KR" altLang="en-US" dirty="0">
                <a:latin typeface="Amazon Ember Light" panose="020B0403020204020204" pitchFamily="34" charset="0"/>
                <a:ea typeface="Malgun Gothic" panose="020B0503020000020004" pitchFamily="34" charset="-127"/>
                <a:sym typeface="Chalkduster" charset="0"/>
              </a:rPr>
              <a:t>데이터베이스의 전체 기능에 대한 액세스</a:t>
            </a:r>
            <a:endParaRPr lang="ko-kr" dirty="0">
              <a:latin typeface="Amazon Ember Light" panose="020B0403020204020204" pitchFamily="34" charset="0"/>
              <a:ea typeface="Malgun Gothic" panose="020B0503020000020004" pitchFamily="34" charset="-127"/>
              <a:sym typeface="Chalkduster" charset="0"/>
            </a:endParaRPr>
          </a:p>
          <a:p>
            <a:pPr rtl="0"/>
            <a:r>
              <a:rPr lang="ko-kr" dirty="0">
                <a:latin typeface="Amazon Ember Light" panose="020B0403020204020204" pitchFamily="34" charset="0"/>
                <a:ea typeface="Malgun Gothic" panose="020B0503020000020004" pitchFamily="34" charset="-127"/>
                <a:sym typeface="Chalkduster" charset="0"/>
              </a:rPr>
              <a:t>VMware에 배포 가능</a:t>
            </a:r>
            <a:endParaRPr lang="en-US" dirty="0">
              <a:latin typeface="Amazon Ember Light" panose="020B0403020204020204" pitchFamily="34" charset="0"/>
              <a:ea typeface="Malgun Gothic" panose="020B0503020000020004" pitchFamily="34" charset="-127"/>
              <a:sym typeface="Chalkduster" charset="0"/>
            </a:endParaRPr>
          </a:p>
        </p:txBody>
      </p:sp>
      <p:sp>
        <p:nvSpPr>
          <p:cNvPr id="10" name="Slide Number Placeholder 3">
            <a:extLst>
              <a:ext uri="{FF2B5EF4-FFF2-40B4-BE49-F238E27FC236}">
                <a16:creationId xmlns:a16="http://schemas.microsoft.com/office/drawing/2014/main" id="{749C4B23-148F-400F-901F-F10ED9015FA2}"/>
              </a:ext>
            </a:extLst>
          </p:cNvPr>
          <p:cNvSpPr>
            <a:spLocks noGrp="1"/>
          </p:cNvSpPr>
          <p:nvPr>
            <p:ph type="sldNum" sz="quarter" idx="12"/>
          </p:nvPr>
        </p:nvSpPr>
        <p:spPr/>
        <p:txBody>
          <a:bodyPr rtlCol="0"/>
          <a:lstStyle/>
          <a:p>
            <a:pPr rtl="0"/>
            <a:fld id="{9FC43BFD-8FF7-A343-A8A6-E2338FCE8046}" type="slidenum">
              <a:rPr lang="en-US" smtClean="0">
                <a:latin typeface="+mj-lt"/>
              </a:rPr>
              <a:pPr rtl="0"/>
              <a:t>104</a:t>
            </a:fld>
            <a:endParaRPr lang="en-US" dirty="0">
              <a:latin typeface="+mj-lt"/>
            </a:endParaRPr>
          </a:p>
        </p:txBody>
      </p:sp>
      <p:sp>
        <p:nvSpPr>
          <p:cNvPr id="138" name="Rounded Rectangle 137"/>
          <p:cNvSpPr/>
          <p:nvPr/>
        </p:nvSpPr>
        <p:spPr bwMode="auto">
          <a:xfrm>
            <a:off x="997788" y="2853728"/>
            <a:ext cx="1461216" cy="1333061"/>
          </a:xfrm>
          <a:prstGeom prst="roundRect">
            <a:avLst>
              <a:gd name="adj" fmla="val 9818"/>
            </a:avLst>
          </a:prstGeom>
          <a:solidFill>
            <a:schemeClr val="bg1"/>
          </a:solidFill>
          <a:ln w="19050">
            <a:solidFill>
              <a:srgbClr val="0E2847"/>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solidFill>
                <a:schemeClr val="tx1"/>
              </a:solidFill>
              <a:latin typeface="Amazon Ember Light" panose="020B0403020204020204" pitchFamily="34" charset="0"/>
              <a:ea typeface="Malgun Gothic" panose="020B0503020000020004" pitchFamily="34" charset="-127"/>
              <a:cs typeface="Arial"/>
            </a:endParaRPr>
          </a:p>
        </p:txBody>
      </p:sp>
      <p:sp>
        <p:nvSpPr>
          <p:cNvPr id="11" name="Rectangle 10"/>
          <p:cNvSpPr>
            <a:spLocks/>
          </p:cNvSpPr>
          <p:nvPr/>
        </p:nvSpPr>
        <p:spPr bwMode="auto">
          <a:xfrm>
            <a:off x="824512" y="4213518"/>
            <a:ext cx="1710073" cy="879247"/>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4667" tIns="84667" rIns="84667" bIns="84667" rtlCol="0" anchor="ctr"/>
          <a:lstStyle/>
          <a:p>
            <a:pPr algn="ctr" rtl="0">
              <a:defRPr/>
            </a:pPr>
            <a:r>
              <a:rPr lang="ko-kr" sz="2133" dirty="0">
                <a:latin typeface="Amazon Ember "/>
                <a:ea typeface="Malgun Gothic" panose="020B0503020000020004" pitchFamily="34" charset="-127"/>
                <a:cs typeface="Chalkduster" charset="0"/>
                <a:sym typeface="Chalkduster" charset="0"/>
              </a:rPr>
              <a:t>Amazon RDS</a:t>
            </a:r>
          </a:p>
        </p:txBody>
      </p:sp>
      <p:pic>
        <p:nvPicPr>
          <p:cNvPr id="14" name="Picture 13" descr="RDS.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48921" y="3045929"/>
            <a:ext cx="975360" cy="975360"/>
          </a:xfrm>
          <a:prstGeom prst="rect">
            <a:avLst/>
          </a:prstGeom>
        </p:spPr>
      </p:pic>
    </p:spTree>
    <p:custDataLst>
      <p:tags r:id="rId1"/>
    </p:custDataLst>
    <p:extLst>
      <p:ext uri="{BB962C8B-B14F-4D97-AF65-F5344CB8AC3E}">
        <p14:creationId xmlns:p14="http://schemas.microsoft.com/office/powerpoint/2010/main" val="11019219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Amazon RDS</a:t>
            </a:r>
          </a:p>
        </p:txBody>
      </p:sp>
      <p:sp>
        <p:nvSpPr>
          <p:cNvPr id="3" name="Content Placeholder 2"/>
          <p:cNvSpPr>
            <a:spLocks noGrp="1"/>
          </p:cNvSpPr>
          <p:nvPr>
            <p:ph idx="1"/>
          </p:nvPr>
        </p:nvSpPr>
        <p:spPr/>
        <p:txBody>
          <a:bodyPr rtlCol="0"/>
          <a:lstStyle/>
          <a:p>
            <a:pPr rtl="0"/>
            <a:r>
              <a:rPr lang="ko-kr">
                <a:solidFill>
                  <a:srgbClr val="000000"/>
                </a:solidFill>
                <a:latin typeface="Amazon Ember Light" panose="020B0403020204020204" pitchFamily="34" charset="0"/>
                <a:ea typeface="Malgun Gothic" panose="020B0503020000020004" pitchFamily="34" charset="-127"/>
              </a:rPr>
              <a:t>간편하고 </a:t>
            </a:r>
            <a:r>
              <a:rPr lang="ko-kr">
                <a:latin typeface="Amazon Ember Light" panose="020B0403020204020204" pitchFamily="34" charset="0"/>
                <a:ea typeface="Malgun Gothic" panose="020B0503020000020004" pitchFamily="34" charset="-127"/>
              </a:rPr>
              <a:t>빠른 배포</a:t>
            </a:r>
          </a:p>
          <a:p>
            <a:pPr rtl="0"/>
            <a:r>
              <a:rPr lang="ko-kr">
                <a:latin typeface="Amazon Ember Light" panose="020B0403020204020204" pitchFamily="34" charset="0"/>
                <a:ea typeface="Malgun Gothic" panose="020B0503020000020004" pitchFamily="34" charset="-127"/>
              </a:rPr>
              <a:t>일반적인 데이터베이스 관리 작업을 관리</a:t>
            </a:r>
            <a:endParaRPr lang="en-US" dirty="0">
              <a:solidFill>
                <a:srgbClr val="000000"/>
              </a:solidFill>
              <a:latin typeface="Amazon Ember Light" panose="020B0403020204020204" pitchFamily="34" charset="0"/>
              <a:ea typeface="Malgun Gothic" panose="020B0503020000020004" pitchFamily="34" charset="-127"/>
            </a:endParaRPr>
          </a:p>
          <a:p>
            <a:pPr rtl="0"/>
            <a:r>
              <a:rPr lang="ko-kr">
                <a:latin typeface="Amazon Ember Light" panose="020B0403020204020204" pitchFamily="34" charset="0"/>
                <a:ea typeface="Malgun Gothic" panose="020B0503020000020004" pitchFamily="34" charset="-127"/>
              </a:rPr>
              <a:t>애플리케이션과 호환됨</a:t>
            </a:r>
            <a:endParaRPr lang="en-US" dirty="0">
              <a:solidFill>
                <a:srgbClr val="000000"/>
              </a:solidFill>
              <a:latin typeface="Amazon Ember Light" panose="020B0403020204020204" pitchFamily="34" charset="0"/>
              <a:ea typeface="Malgun Gothic" panose="020B0503020000020004" pitchFamily="34" charset="-127"/>
            </a:endParaRPr>
          </a:p>
          <a:p>
            <a:pPr rtl="0"/>
            <a:r>
              <a:rPr lang="ko-kr">
                <a:latin typeface="Amazon Ember Light" panose="020B0403020204020204" pitchFamily="34" charset="0"/>
                <a:ea typeface="Malgun Gothic" panose="020B0503020000020004" pitchFamily="34" charset="-127"/>
              </a:rPr>
              <a:t>빠르고 예상 가능한 성능</a:t>
            </a:r>
          </a:p>
          <a:p>
            <a:pPr rtl="0"/>
            <a:r>
              <a:rPr lang="ko-kr">
                <a:solidFill>
                  <a:srgbClr val="000000"/>
                </a:solidFill>
                <a:latin typeface="Amazon Ember Light" panose="020B0403020204020204" pitchFamily="34" charset="0"/>
                <a:ea typeface="Malgun Gothic" panose="020B0503020000020004" pitchFamily="34" charset="-127"/>
              </a:rPr>
              <a:t>간편하고 </a:t>
            </a:r>
            <a:r>
              <a:rPr lang="ko-kr">
                <a:latin typeface="Amazon Ember Light" panose="020B0403020204020204" pitchFamily="34" charset="0"/>
                <a:ea typeface="Malgun Gothic" panose="020B0503020000020004" pitchFamily="34" charset="-127"/>
              </a:rPr>
              <a:t>빠른 확장</a:t>
            </a:r>
          </a:p>
          <a:p>
            <a:pPr rtl="0"/>
            <a:r>
              <a:rPr lang="ko-kr">
                <a:latin typeface="Amazon Ember Light" panose="020B0403020204020204" pitchFamily="34" charset="0"/>
                <a:ea typeface="Malgun Gothic" panose="020B0503020000020004" pitchFamily="34" charset="-127"/>
              </a:rPr>
              <a:t>보안</a:t>
            </a:r>
          </a:p>
          <a:p>
            <a:pPr rtl="0"/>
            <a:r>
              <a:rPr lang="ko-kr">
                <a:solidFill>
                  <a:srgbClr val="000000"/>
                </a:solidFill>
                <a:latin typeface="Amazon Ember Light" panose="020B0403020204020204" pitchFamily="34" charset="0"/>
                <a:ea typeface="Malgun Gothic" panose="020B0503020000020004" pitchFamily="34" charset="-127"/>
              </a:rPr>
              <a:t>비용 효율적</a:t>
            </a:r>
            <a:endParaRPr lang="en-US" dirty="0">
              <a:solidFill>
                <a:srgbClr val="000000"/>
              </a:solidFill>
              <a:latin typeface="Amazon Ember Light" panose="020B0403020204020204" pitchFamily="34" charset="0"/>
              <a:ea typeface="Malgun Gothic" panose="020B0503020000020004" pitchFamily="34" charset="-127"/>
            </a:endParaRPr>
          </a:p>
        </p:txBody>
      </p:sp>
      <p:sp>
        <p:nvSpPr>
          <p:cNvPr id="12" name="Slide Number Placeholder 3">
            <a:extLst>
              <a:ext uri="{FF2B5EF4-FFF2-40B4-BE49-F238E27FC236}">
                <a16:creationId xmlns:a16="http://schemas.microsoft.com/office/drawing/2014/main" id="{F5B23BFC-5147-4560-907C-1339DEBD2858}"/>
              </a:ext>
            </a:extLst>
          </p:cNvPr>
          <p:cNvSpPr>
            <a:spLocks noGrp="1"/>
          </p:cNvSpPr>
          <p:nvPr>
            <p:ph type="sldNum" sz="quarter" idx="12"/>
          </p:nvPr>
        </p:nvSpPr>
        <p:spPr/>
        <p:txBody>
          <a:bodyPr rtlCol="0"/>
          <a:lstStyle/>
          <a:p>
            <a:pPr rtl="0"/>
            <a:fld id="{9FC43BFD-8FF7-A343-A8A6-E2338FCE8046}" type="slidenum">
              <a:rPr lang="en-US" smtClean="0">
                <a:latin typeface="+mj-lt"/>
              </a:rPr>
              <a:pPr rtl="0"/>
              <a:t>105</a:t>
            </a:fld>
            <a:endParaRPr lang="en-US" dirty="0">
              <a:latin typeface="+mj-lt"/>
            </a:endParaRPr>
          </a:p>
        </p:txBody>
      </p:sp>
      <p:pic>
        <p:nvPicPr>
          <p:cNvPr id="6" name="Picture 5" descr="Logo-mysql-300x21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7355" y="2890436"/>
            <a:ext cx="1016000" cy="738293"/>
          </a:xfrm>
          <a:prstGeom prst="rect">
            <a:avLst/>
          </a:prstGeom>
        </p:spPr>
      </p:pic>
      <p:pic>
        <p:nvPicPr>
          <p:cNvPr id="10" name="Picture 9" descr="orac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8834" y="4859360"/>
            <a:ext cx="1286933" cy="338667"/>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3972" t="6117" r="5463" b="10603"/>
          <a:stretch/>
        </p:blipFill>
        <p:spPr>
          <a:xfrm>
            <a:off x="9304422" y="3898233"/>
            <a:ext cx="1395663" cy="641684"/>
          </a:xfrm>
          <a:prstGeom prst="rect">
            <a:avLst/>
          </a:prstGeom>
          <a:ln>
            <a:noFill/>
          </a:ln>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0935" y="3738430"/>
            <a:ext cx="1501365" cy="772761"/>
          </a:xfrm>
          <a:prstGeom prst="rect">
            <a:avLst/>
          </a:prstGeom>
        </p:spPr>
      </p:pic>
      <p:pic>
        <p:nvPicPr>
          <p:cNvPr id="11" name="Picture 10">
            <a:extLst>
              <a:ext uri="{FF2B5EF4-FFF2-40B4-BE49-F238E27FC236}">
                <a16:creationId xmlns:a16="http://schemas.microsoft.com/office/drawing/2014/main" id="{8468E778-C1FB-7F4A-BEA0-3355863C73C6}"/>
              </a:ext>
            </a:extLst>
          </p:cNvPr>
          <p:cNvPicPr>
            <a:picLocks noChangeAspect="1"/>
          </p:cNvPicPr>
          <p:nvPr/>
        </p:nvPicPr>
        <p:blipFill>
          <a:blip r:embed="rId8"/>
          <a:stretch>
            <a:fillRect/>
          </a:stretch>
        </p:blipFill>
        <p:spPr>
          <a:xfrm>
            <a:off x="9755130" y="2992999"/>
            <a:ext cx="999009" cy="745431"/>
          </a:xfrm>
          <a:prstGeom prst="rect">
            <a:avLst/>
          </a:prstGeom>
        </p:spPr>
      </p:pic>
      <p:pic>
        <p:nvPicPr>
          <p:cNvPr id="13" name="Picture 12">
            <a:extLst>
              <a:ext uri="{FF2B5EF4-FFF2-40B4-BE49-F238E27FC236}">
                <a16:creationId xmlns:a16="http://schemas.microsoft.com/office/drawing/2014/main" id="{2AE74FBC-EAB0-D946-A48C-8D35C7AB0A64}"/>
              </a:ext>
            </a:extLst>
          </p:cNvPr>
          <p:cNvPicPr>
            <a:picLocks noChangeAspect="1"/>
          </p:cNvPicPr>
          <p:nvPr/>
        </p:nvPicPr>
        <p:blipFill>
          <a:blip r:embed="rId9"/>
          <a:stretch>
            <a:fillRect/>
          </a:stretch>
        </p:blipFill>
        <p:spPr>
          <a:xfrm>
            <a:off x="8630625" y="2679250"/>
            <a:ext cx="903350" cy="1004329"/>
          </a:xfrm>
          <a:prstGeom prst="rect">
            <a:avLst/>
          </a:prstGeom>
        </p:spPr>
      </p:pic>
    </p:spTree>
    <p:custDataLst>
      <p:tags r:id="rId1"/>
    </p:custDataLst>
    <p:extLst>
      <p:ext uri="{BB962C8B-B14F-4D97-AF65-F5344CB8AC3E}">
        <p14:creationId xmlns:p14="http://schemas.microsoft.com/office/powerpoint/2010/main" val="32096794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DB 인스턴스</a:t>
            </a:r>
            <a:endParaRPr lang="en-US" dirty="0">
              <a:latin typeface="Amazon Ember Light" panose="020B0403020204020204" pitchFamily="34" charset="0"/>
              <a:ea typeface="Malgun Gothic" panose="020B0503020000020004" pitchFamily="34" charset="-127"/>
            </a:endParaRPr>
          </a:p>
        </p:txBody>
      </p:sp>
      <p:sp>
        <p:nvSpPr>
          <p:cNvPr id="3" name="Content Placeholder 2"/>
          <p:cNvSpPr>
            <a:spLocks noGrp="1"/>
          </p:cNvSpPr>
          <p:nvPr>
            <p:ph idx="1"/>
          </p:nvPr>
        </p:nvSpPr>
        <p:spPr/>
        <p:txBody>
          <a:bodyPr rtlCol="0"/>
          <a:lstStyle/>
          <a:p>
            <a:pPr rtl="0"/>
            <a:r>
              <a:rPr lang="ko-kr">
                <a:latin typeface="Amazon Ember Light" panose="020B0403020204020204" pitchFamily="34" charset="0"/>
                <a:ea typeface="Malgun Gothic" panose="020B0503020000020004" pitchFamily="34" charset="-127"/>
              </a:rPr>
              <a:t>DB 인스턴스는 Amazon RDS의 기본 빌딩 블록입니다.</a:t>
            </a:r>
          </a:p>
          <a:p>
            <a:pPr rtl="0"/>
            <a:r>
              <a:rPr lang="ko-kr">
                <a:latin typeface="Amazon Ember Light" panose="020B0403020204020204" pitchFamily="34" charset="0"/>
                <a:ea typeface="Malgun Gothic" panose="020B0503020000020004" pitchFamily="34" charset="-127"/>
              </a:rPr>
              <a:t>DB 인스턴스는 클라우드에 있는 격리된 데이터베이스 환경입니다.</a:t>
            </a:r>
          </a:p>
          <a:p>
            <a:pPr rtl="0"/>
            <a:r>
              <a:rPr lang="ko-kr">
                <a:latin typeface="Amazon Ember Light" panose="020B0403020204020204" pitchFamily="34" charset="0"/>
                <a:ea typeface="Malgun Gothic" panose="020B0503020000020004" pitchFamily="34" charset="-127"/>
              </a:rPr>
              <a:t>DB 인스턴스에는 사용자가 생성한 여러 데이터베이스가 포함될 수 있습니다.</a:t>
            </a:r>
          </a:p>
        </p:txBody>
      </p:sp>
      <p:sp>
        <p:nvSpPr>
          <p:cNvPr id="5" name="Slide Number Placeholder 3">
            <a:extLst>
              <a:ext uri="{FF2B5EF4-FFF2-40B4-BE49-F238E27FC236}">
                <a16:creationId xmlns:a16="http://schemas.microsoft.com/office/drawing/2014/main" id="{AE660AFE-65F3-4DA1-81DC-D5A8ABC390A9}"/>
              </a:ext>
            </a:extLst>
          </p:cNvPr>
          <p:cNvSpPr>
            <a:spLocks noGrp="1"/>
          </p:cNvSpPr>
          <p:nvPr>
            <p:ph type="sldNum" sz="quarter" idx="12"/>
          </p:nvPr>
        </p:nvSpPr>
        <p:spPr/>
        <p:txBody>
          <a:bodyPr rtlCol="0"/>
          <a:lstStyle/>
          <a:p>
            <a:pPr rtl="0"/>
            <a:fld id="{9FC43BFD-8FF7-A343-A8A6-E2338FCE8046}" type="slidenum">
              <a:rPr lang="en-US" smtClean="0">
                <a:latin typeface="+mj-lt"/>
              </a:rPr>
              <a:pPr rtl="0"/>
              <a:t>106</a:t>
            </a:fld>
            <a:endParaRPr lang="en-US" dirty="0">
              <a:latin typeface="+mj-lt"/>
            </a:endParaRPr>
          </a:p>
        </p:txBody>
      </p:sp>
    </p:spTree>
    <p:custDataLst>
      <p:tags r:id="rId1"/>
    </p:custDataLst>
    <p:extLst>
      <p:ext uri="{BB962C8B-B14F-4D97-AF65-F5344CB8AC3E}">
        <p14:creationId xmlns:p14="http://schemas.microsoft.com/office/powerpoint/2010/main" val="10794249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Amazon RDS 백업 작동 방식</a:t>
            </a:r>
          </a:p>
        </p:txBody>
      </p:sp>
      <p:sp>
        <p:nvSpPr>
          <p:cNvPr id="3" name="Content Placeholder 2"/>
          <p:cNvSpPr>
            <a:spLocks noGrp="1"/>
          </p:cNvSpPr>
          <p:nvPr>
            <p:ph idx="1"/>
          </p:nvPr>
        </p:nvSpPr>
        <p:spPr/>
        <p:txBody>
          <a:bodyPr rtlCol="0"/>
          <a:lstStyle/>
          <a:p>
            <a:pPr marL="0" indent="0" rtl="0">
              <a:buNone/>
            </a:pPr>
            <a:r>
              <a:rPr lang="ko-kr" b="1" dirty="0">
                <a:latin typeface="Amazon Ember Light" panose="020B0403020204020204" pitchFamily="34" charset="0"/>
                <a:ea typeface="Malgun Gothic" panose="020B0503020000020004" pitchFamily="34" charset="-127"/>
              </a:rPr>
              <a:t>자동 백업:</a:t>
            </a:r>
          </a:p>
          <a:p>
            <a:pPr rtl="0"/>
            <a:r>
              <a:rPr lang="ko-kr" dirty="0">
                <a:latin typeface="Amazon Ember Light" panose="020B0403020204020204" pitchFamily="34" charset="0"/>
                <a:ea typeface="Malgun Gothic" panose="020B0503020000020004" pitchFamily="34" charset="-127"/>
              </a:rPr>
              <a:t>데이터베이스를 특정 시점으로 복원합니다.</a:t>
            </a:r>
          </a:p>
          <a:p>
            <a:pPr rtl="0"/>
            <a:r>
              <a:rPr lang="ko-kr" dirty="0">
                <a:latin typeface="Amazon Ember Light" panose="020B0403020204020204" pitchFamily="34" charset="0"/>
                <a:ea typeface="Malgun Gothic" panose="020B0503020000020004" pitchFamily="34" charset="-127"/>
              </a:rPr>
              <a:t>기본적으로 활성화되어 있습니다.</a:t>
            </a:r>
          </a:p>
          <a:p>
            <a:pPr rtl="0"/>
            <a:r>
              <a:rPr lang="ko-kr" dirty="0">
                <a:latin typeface="Amazon Ember Light" panose="020B0403020204020204" pitchFamily="34" charset="0"/>
                <a:ea typeface="Malgun Gothic" panose="020B0503020000020004" pitchFamily="34" charset="-127"/>
              </a:rPr>
              <a:t>최대 35일까지 보존 기간을 선택할 수 있습니다.</a:t>
            </a:r>
          </a:p>
        </p:txBody>
      </p:sp>
      <p:sp>
        <p:nvSpPr>
          <p:cNvPr id="7" name="Slide Number Placeholder 3">
            <a:extLst>
              <a:ext uri="{FF2B5EF4-FFF2-40B4-BE49-F238E27FC236}">
                <a16:creationId xmlns:a16="http://schemas.microsoft.com/office/drawing/2014/main" id="{A39C084B-EAE7-4F82-84C9-D6A180C0BF9A}"/>
              </a:ext>
            </a:extLst>
          </p:cNvPr>
          <p:cNvSpPr>
            <a:spLocks noGrp="1"/>
          </p:cNvSpPr>
          <p:nvPr>
            <p:ph type="sldNum" sz="quarter" idx="12"/>
          </p:nvPr>
        </p:nvSpPr>
        <p:spPr/>
        <p:txBody>
          <a:bodyPr rtlCol="0"/>
          <a:lstStyle/>
          <a:p>
            <a:pPr rtl="0"/>
            <a:fld id="{9FC43BFD-8FF7-A343-A8A6-E2338FCE8046}" type="slidenum">
              <a:rPr lang="en-US" smtClean="0">
                <a:latin typeface="+mj-lt"/>
              </a:rPr>
              <a:pPr rtl="0"/>
              <a:t>107</a:t>
            </a:fld>
            <a:endParaRPr lang="en-US" dirty="0">
              <a:latin typeface="+mj-lt"/>
            </a:endParaRPr>
          </a:p>
        </p:txBody>
      </p:sp>
      <p:sp>
        <p:nvSpPr>
          <p:cNvPr id="10" name="Content Placeholder 9">
            <a:extLst>
              <a:ext uri="{FF2B5EF4-FFF2-40B4-BE49-F238E27FC236}">
                <a16:creationId xmlns:a16="http://schemas.microsoft.com/office/drawing/2014/main" id="{E9EBF83A-1992-E747-8AC8-CAE73BC08938}"/>
              </a:ext>
            </a:extLst>
          </p:cNvPr>
          <p:cNvSpPr>
            <a:spLocks noGrp="1"/>
          </p:cNvSpPr>
          <p:nvPr>
            <p:ph idx="13"/>
          </p:nvPr>
        </p:nvSpPr>
        <p:spPr/>
        <p:txBody>
          <a:bodyPr rtlCol="0"/>
          <a:lstStyle/>
          <a:p>
            <a:pPr marL="0" indent="0" rtl="0">
              <a:buNone/>
            </a:pPr>
            <a:r>
              <a:rPr lang="ko-kr" b="1">
                <a:latin typeface="Amazon Ember Light" panose="020B0403020204020204" pitchFamily="34" charset="0"/>
                <a:ea typeface="Malgun Gothic" panose="020B0503020000020004" pitchFamily="34" charset="-127"/>
              </a:rPr>
              <a:t>수동 </a:t>
            </a:r>
            <a:r>
              <a:rPr lang="ko-kr" b="1">
                <a:solidFill>
                  <a:srgbClr val="000000"/>
                </a:solidFill>
                <a:latin typeface="Amazon Ember Light" panose="020B0403020204020204" pitchFamily="34" charset="0"/>
                <a:ea typeface="Malgun Gothic" panose="020B0503020000020004" pitchFamily="34" charset="-127"/>
              </a:rPr>
              <a:t>스냅샷</a:t>
            </a:r>
            <a:r>
              <a:rPr lang="ko-kr" b="1">
                <a:latin typeface="Amazon Ember Light" panose="020B0403020204020204" pitchFamily="34" charset="0"/>
                <a:ea typeface="Malgun Gothic" panose="020B0503020000020004" pitchFamily="34" charset="-127"/>
              </a:rPr>
              <a:t>:</a:t>
            </a:r>
            <a:endParaRPr lang="en-US" b="1" dirty="0">
              <a:latin typeface="Amazon Ember Light" panose="020B0403020204020204" pitchFamily="34" charset="0"/>
              <a:ea typeface="Malgun Gothic" panose="020B0503020000020004" pitchFamily="34" charset="-127"/>
            </a:endParaRPr>
          </a:p>
          <a:p>
            <a:pPr rtl="0"/>
            <a:r>
              <a:rPr lang="ko-kr">
                <a:latin typeface="Amazon Ember Light" panose="020B0403020204020204" pitchFamily="34" charset="0"/>
                <a:ea typeface="Malgun Gothic" panose="020B0503020000020004" pitchFamily="34" charset="-127"/>
              </a:rPr>
              <a:t>스냅샷에서 새 데이터베이스 인스턴스를 구축할 수 있습니다.</a:t>
            </a:r>
          </a:p>
          <a:p>
            <a:pPr rtl="0"/>
            <a:r>
              <a:rPr lang="ko-kr">
                <a:latin typeface="Amazon Ember Light" panose="020B0403020204020204" pitchFamily="34" charset="0"/>
                <a:ea typeface="Malgun Gothic" panose="020B0503020000020004" pitchFamily="34" charset="-127"/>
              </a:rPr>
              <a:t>사용자가 시작해야 합니다.</a:t>
            </a:r>
            <a:endParaRPr lang="en-US" dirty="0">
              <a:latin typeface="Amazon Ember Light" panose="020B0403020204020204" pitchFamily="34" charset="0"/>
              <a:ea typeface="Malgun Gothic" panose="020B0503020000020004" pitchFamily="34" charset="-127"/>
            </a:endParaRPr>
          </a:p>
          <a:p>
            <a:pPr rtl="0"/>
            <a:r>
              <a:rPr lang="ko-kr">
                <a:latin typeface="Amazon Ember Light" panose="020B0403020204020204" pitchFamily="34" charset="0"/>
                <a:ea typeface="Malgun Gothic" panose="020B0503020000020004" pitchFamily="34" charset="-127"/>
              </a:rPr>
              <a:t>사용자가 삭제할 때까지 유지됩니다.</a:t>
            </a:r>
          </a:p>
          <a:p>
            <a:pPr rtl="0"/>
            <a:r>
              <a:rPr lang="ko-kr">
                <a:latin typeface="Amazon Ember Light" panose="020B0403020204020204" pitchFamily="34" charset="0"/>
                <a:ea typeface="Malgun Gothic" panose="020B0503020000020004" pitchFamily="34" charset="-127"/>
              </a:rPr>
              <a:t>Amazon S3에 저장됩니다.</a:t>
            </a:r>
          </a:p>
          <a:p>
            <a:pPr rtl="0"/>
            <a:endParaRPr lang="en-US" dirty="0">
              <a:latin typeface="Amazon Ember Light" panose="020B0403020204020204" pitchFamily="34" charset="0"/>
              <a:ea typeface="Malgun Gothic" panose="020B0503020000020004" pitchFamily="34" charset="-127"/>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4994" y="4778918"/>
            <a:ext cx="1548419" cy="154841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7942183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DS_Cx_Reg_Snapshots_Lar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985" y="2944146"/>
            <a:ext cx="5486029" cy="3471666"/>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교차 리전 스냅샷</a:t>
            </a:r>
            <a:endParaRPr lang="en-US" dirty="0">
              <a:solidFill>
                <a:srgbClr val="FFFFFF"/>
              </a:solidFill>
              <a:latin typeface="Amazon Ember Light" panose="020B0403020204020204" pitchFamily="34" charset="0"/>
              <a:ea typeface="Malgun Gothic" panose="020B0503020000020004" pitchFamily="34" charset="-127"/>
            </a:endParaRPr>
          </a:p>
        </p:txBody>
      </p:sp>
      <p:sp>
        <p:nvSpPr>
          <p:cNvPr id="3" name="Content Placeholder 2"/>
          <p:cNvSpPr>
            <a:spLocks noGrp="1"/>
          </p:cNvSpPr>
          <p:nvPr>
            <p:ph idx="1"/>
          </p:nvPr>
        </p:nvSpPr>
        <p:spPr/>
        <p:txBody>
          <a:bodyPr rtlCol="0"/>
          <a:lstStyle/>
          <a:p>
            <a:pPr rtl="0"/>
            <a:r>
              <a:rPr lang="ko-kr" sz="2400">
                <a:latin typeface="Amazon Ember Light" panose="020B0403020204020204" pitchFamily="34" charset="0"/>
                <a:ea typeface="Malgun Gothic" panose="020B0503020000020004" pitchFamily="34" charset="-127"/>
              </a:rPr>
              <a:t>다른 AWS 리전에 저장된 데이터베이스 스냅샷 사본입니다.</a:t>
            </a:r>
          </a:p>
          <a:p>
            <a:pPr rtl="0"/>
            <a:r>
              <a:rPr lang="ko-kr" sz="2400">
                <a:latin typeface="Amazon Ember Light" panose="020B0403020204020204" pitchFamily="34" charset="0"/>
                <a:ea typeface="Malgun Gothic" panose="020B0503020000020004" pitchFamily="34" charset="-127"/>
              </a:rPr>
              <a:t>재해 </a:t>
            </a:r>
            <a:r>
              <a:rPr lang="ko-kr" sz="2400">
                <a:solidFill>
                  <a:srgbClr val="000000"/>
                </a:solidFill>
                <a:latin typeface="Amazon Ember Light" panose="020B0403020204020204" pitchFamily="34" charset="0"/>
                <a:ea typeface="Malgun Gothic" panose="020B0503020000020004" pitchFamily="34" charset="-127"/>
              </a:rPr>
              <a:t>복구</a:t>
            </a:r>
            <a:r>
              <a:rPr lang="ko-kr" sz="2400">
                <a:latin typeface="Amazon Ember Light" panose="020B0403020204020204" pitchFamily="34" charset="0"/>
                <a:ea typeface="Malgun Gothic" panose="020B0503020000020004" pitchFamily="34" charset="-127"/>
              </a:rPr>
              <a:t>를 위한 백업을 제공합니다.</a:t>
            </a:r>
            <a:endParaRPr lang="en-US" sz="2400" dirty="0">
              <a:latin typeface="Amazon Ember Light" panose="020B0403020204020204" pitchFamily="34" charset="0"/>
              <a:ea typeface="Malgun Gothic" panose="020B0503020000020004" pitchFamily="34" charset="-127"/>
            </a:endParaRPr>
          </a:p>
          <a:p>
            <a:pPr rtl="0"/>
            <a:r>
              <a:rPr lang="ko-kr" sz="2400">
                <a:latin typeface="Amazon Ember Light" panose="020B0403020204020204" pitchFamily="34" charset="0"/>
                <a:ea typeface="Malgun Gothic" panose="020B0503020000020004" pitchFamily="34" charset="-127"/>
              </a:rPr>
              <a:t>다른 리전으로 마이그레이션할 기반으로 사용할 수 있습니다.</a:t>
            </a:r>
          </a:p>
          <a:p>
            <a:pPr rtl="0"/>
            <a:endParaRPr lang="en-US" dirty="0">
              <a:latin typeface="Amazon Ember Light" panose="020B0403020204020204" pitchFamily="34" charset="0"/>
              <a:ea typeface="Malgun Gothic" panose="020B0503020000020004" pitchFamily="34" charset="-127"/>
            </a:endParaRPr>
          </a:p>
        </p:txBody>
      </p:sp>
      <p:sp>
        <p:nvSpPr>
          <p:cNvPr id="6" name="Slide Number Placeholder 3">
            <a:extLst>
              <a:ext uri="{FF2B5EF4-FFF2-40B4-BE49-F238E27FC236}">
                <a16:creationId xmlns:a16="http://schemas.microsoft.com/office/drawing/2014/main" id="{DF2D3100-DC99-4C52-BA36-E9118F6E3A37}"/>
              </a:ext>
            </a:extLst>
          </p:cNvPr>
          <p:cNvSpPr>
            <a:spLocks noGrp="1"/>
          </p:cNvSpPr>
          <p:nvPr>
            <p:ph type="sldNum" sz="quarter" idx="12"/>
          </p:nvPr>
        </p:nvSpPr>
        <p:spPr/>
        <p:txBody>
          <a:bodyPr rtlCol="0"/>
          <a:lstStyle/>
          <a:p>
            <a:pPr rtl="0"/>
            <a:fld id="{9FC43BFD-8FF7-A343-A8A6-E2338FCE8046}" type="slidenum">
              <a:rPr lang="en-US" smtClean="0">
                <a:latin typeface="+mj-lt"/>
              </a:rPr>
              <a:pPr rtl="0"/>
              <a:t>108</a:t>
            </a:fld>
            <a:endParaRPr lang="en-US" dirty="0">
              <a:latin typeface="+mj-lt"/>
            </a:endParaRPr>
          </a:p>
        </p:txBody>
      </p:sp>
    </p:spTree>
    <p:custDataLst>
      <p:tags r:id="rId1"/>
    </p:custDataLst>
    <p:extLst>
      <p:ext uri="{BB962C8B-B14F-4D97-AF65-F5344CB8AC3E}">
        <p14:creationId xmlns:p14="http://schemas.microsoft.com/office/powerpoint/2010/main" val="22961998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11965971" cy="779463"/>
          </a:xfrm>
        </p:spPr>
        <p:txBody>
          <a:bodyPr rtlCol="0"/>
          <a:lstStyle/>
          <a:p>
            <a:pPr rtl="0"/>
            <a:r>
              <a:rPr lang="ko-kr">
                <a:latin typeface="Amazon Ember Light" panose="020B0403020204020204" pitchFamily="34" charset="0"/>
                <a:ea typeface="Malgun Gothic" panose="020B0503020000020004" pitchFamily="34" charset="-127"/>
              </a:rPr>
              <a:t>Amazon RDS 보안</a:t>
            </a:r>
          </a:p>
        </p:txBody>
      </p:sp>
      <p:sp>
        <p:nvSpPr>
          <p:cNvPr id="3" name="Content Placeholder 2"/>
          <p:cNvSpPr>
            <a:spLocks noGrp="1"/>
          </p:cNvSpPr>
          <p:nvPr>
            <p:ph idx="1"/>
          </p:nvPr>
        </p:nvSpPr>
        <p:spPr>
          <a:xfrm>
            <a:off x="238538" y="1440305"/>
            <a:ext cx="11320415" cy="4913308"/>
          </a:xfrm>
        </p:spPr>
        <p:txBody>
          <a:bodyPr rtlCol="0">
            <a:normAutofit/>
          </a:bodyPr>
          <a:lstStyle/>
          <a:p>
            <a:pPr rtl="0"/>
            <a:r>
              <a:rPr lang="ko-kr" b="1" dirty="0" err="1">
                <a:latin typeface="Amazon Ember" panose="020B0603020204020204" pitchFamily="34" charset="0"/>
                <a:ea typeface="Malgun Gothic" panose="020B0503020000020004" pitchFamily="34" charset="-127"/>
                <a:cs typeface="Amazon Ember" panose="020B0603020204020204" pitchFamily="34" charset="0"/>
              </a:rPr>
              <a:t>Amazon</a:t>
            </a:r>
            <a:r>
              <a:rPr lang="ko-kr" b="1" dirty="0">
                <a:latin typeface="Amazon Ember" panose="020B0603020204020204" pitchFamily="34" charset="0"/>
                <a:ea typeface="Malgun Gothic" panose="020B0503020000020004" pitchFamily="34" charset="-127"/>
                <a:cs typeface="Amazon Ember" panose="020B0603020204020204" pitchFamily="34" charset="0"/>
              </a:rPr>
              <a:t> </a:t>
            </a:r>
            <a:r>
              <a:rPr lang="ko-kr" b="1" dirty="0" err="1">
                <a:latin typeface="Amazon Ember" panose="020B0603020204020204" pitchFamily="34" charset="0"/>
                <a:ea typeface="Malgun Gothic" panose="020B0503020000020004" pitchFamily="34" charset="-127"/>
                <a:cs typeface="Amazon Ember" panose="020B0603020204020204" pitchFamily="34" charset="0"/>
              </a:rPr>
              <a:t>VPC</a:t>
            </a:r>
            <a:r>
              <a:rPr lang="ko-kr" dirty="0" err="1">
                <a:latin typeface="Amazon Ember Light" panose="020B0403020204020204" pitchFamily="34" charset="0"/>
                <a:ea typeface="Malgun Gothic" panose="020B0503020000020004" pitchFamily="34" charset="-127"/>
              </a:rPr>
              <a:t>에서</a:t>
            </a:r>
            <a:r>
              <a:rPr lang="ko-kr" dirty="0">
                <a:latin typeface="Amazon Ember Light" panose="020B0403020204020204" pitchFamily="34" charset="0"/>
                <a:ea typeface="Malgun Gothic" panose="020B0503020000020004" pitchFamily="34" charset="-127"/>
              </a:rPr>
              <a:t> DB 인스턴스 실행.</a:t>
            </a:r>
          </a:p>
          <a:p>
            <a:pPr rtl="0"/>
            <a:r>
              <a:rPr lang="ko-kr" b="1" dirty="0">
                <a:latin typeface="Amazon Ember Light" panose="020B0403020204020204" pitchFamily="34" charset="0"/>
                <a:ea typeface="Malgun Gothic" panose="020B0503020000020004" pitchFamily="34" charset="-127"/>
              </a:rPr>
              <a:t>IAM</a:t>
            </a:r>
            <a:r>
              <a:rPr lang="ko-kr" dirty="0">
                <a:latin typeface="Amazon Ember Light" panose="020B0403020204020204" pitchFamily="34" charset="0"/>
                <a:ea typeface="Malgun Gothic" panose="020B0503020000020004" pitchFamily="34" charset="-127"/>
              </a:rPr>
              <a:t> 정책을 사용하여 RDS 리소스에 대한 액세스 권한을 부여.</a:t>
            </a:r>
          </a:p>
          <a:p>
            <a:pPr rtl="0"/>
            <a:r>
              <a:rPr lang="ko-kr" dirty="0">
                <a:latin typeface="Amazon Ember Light" panose="020B0403020204020204" pitchFamily="34" charset="0"/>
                <a:ea typeface="Malgun Gothic" panose="020B0503020000020004" pitchFamily="34" charset="-127"/>
              </a:rPr>
              <a:t>보안 그룹</a:t>
            </a:r>
            <a:r>
              <a:rPr lang="ko-kr" dirty="0">
                <a:solidFill>
                  <a:srgbClr val="000000"/>
                </a:solidFill>
                <a:latin typeface="Amazon Ember Light" panose="020B0403020204020204" pitchFamily="34" charset="0"/>
                <a:ea typeface="Malgun Gothic" panose="020B0503020000020004" pitchFamily="34" charset="-127"/>
              </a:rPr>
              <a:t>을</a:t>
            </a:r>
            <a:r>
              <a:rPr lang="ko-kr" b="1" dirty="0">
                <a:solidFill>
                  <a:srgbClr val="000000"/>
                </a:solidFill>
                <a:latin typeface="Amazon Ember Light" panose="020B0403020204020204" pitchFamily="34" charset="0"/>
                <a:ea typeface="Malgun Gothic" panose="020B0503020000020004" pitchFamily="34" charset="-127"/>
              </a:rPr>
              <a:t> 사용.</a:t>
            </a:r>
            <a:endParaRPr lang="en-US" dirty="0">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DB 인스턴스(</a:t>
            </a:r>
            <a:r>
              <a:rPr lang="ko-kr" dirty="0" err="1">
                <a:latin typeface="Amazon Ember Light" panose="020B0403020204020204" pitchFamily="34" charset="0"/>
                <a:ea typeface="Malgun Gothic" panose="020B0503020000020004" pitchFamily="34" charset="-127"/>
              </a:rPr>
              <a:t>Amazon</a:t>
            </a:r>
            <a:r>
              <a:rPr lang="ko-kr" dirty="0">
                <a:latin typeface="Amazon Ember Light" panose="020B0403020204020204" pitchFamily="34" charset="0"/>
                <a:ea typeface="Malgun Gothic" panose="020B0503020000020004" pitchFamily="34" charset="-127"/>
              </a:rPr>
              <a:t> </a:t>
            </a:r>
            <a:r>
              <a:rPr lang="ko-kr" dirty="0" err="1">
                <a:latin typeface="Amazon Ember Light" panose="020B0403020204020204" pitchFamily="34" charset="0"/>
                <a:ea typeface="Malgun Gothic" panose="020B0503020000020004" pitchFamily="34" charset="-127"/>
              </a:rPr>
              <a:t>Aurora</a:t>
            </a:r>
            <a:r>
              <a:rPr lang="ko-kr" dirty="0">
                <a:latin typeface="Amazon Ember Light" panose="020B0403020204020204" pitchFamily="34" charset="0"/>
                <a:ea typeface="Malgun Gothic" panose="020B0503020000020004" pitchFamily="34" charset="-127"/>
              </a:rPr>
              <a:t>, Oracle, </a:t>
            </a:r>
            <a:r>
              <a:rPr lang="ko-kr" dirty="0" err="1">
                <a:latin typeface="Amazon Ember Light" panose="020B0403020204020204" pitchFamily="34" charset="0"/>
                <a:ea typeface="Malgun Gothic" panose="020B0503020000020004" pitchFamily="34" charset="-127"/>
              </a:rPr>
              <a:t>MySQL</a:t>
            </a:r>
            <a:r>
              <a:rPr lang="ko-kr" dirty="0">
                <a:latin typeface="Amazon Ember Light" panose="020B0403020204020204" pitchFamily="34" charset="0"/>
                <a:ea typeface="Malgun Gothic" panose="020B0503020000020004" pitchFamily="34" charset="-127"/>
              </a:rPr>
              <a:t>, </a:t>
            </a:r>
            <a:r>
              <a:rPr lang="ko-kr" dirty="0" err="1">
                <a:latin typeface="Amazon Ember Light" panose="020B0403020204020204" pitchFamily="34" charset="0"/>
                <a:ea typeface="Malgun Gothic" panose="020B0503020000020004" pitchFamily="34" charset="-127"/>
              </a:rPr>
              <a:t>MariaDB</a:t>
            </a:r>
            <a:r>
              <a:rPr lang="ko-kr" dirty="0">
                <a:latin typeface="Amazon Ember Light" panose="020B0403020204020204" pitchFamily="34" charset="0"/>
                <a:ea typeface="Malgun Gothic" panose="020B0503020000020004" pitchFamily="34" charset="-127"/>
              </a:rPr>
              <a:t>, </a:t>
            </a:r>
            <a:r>
              <a:rPr lang="ko-kr" dirty="0" err="1">
                <a:latin typeface="Amazon Ember Light" panose="020B0403020204020204" pitchFamily="34" charset="0"/>
                <a:ea typeface="Malgun Gothic" panose="020B0503020000020004" pitchFamily="34" charset="-127"/>
              </a:rPr>
              <a:t>PostgreSQL</a:t>
            </a:r>
            <a:r>
              <a:rPr lang="ko-kr" dirty="0">
                <a:latin typeface="Amazon Ember Light" panose="020B0403020204020204" pitchFamily="34" charset="0"/>
                <a:ea typeface="Malgun Gothic" panose="020B0503020000020004" pitchFamily="34" charset="-127"/>
              </a:rPr>
              <a:t>, Microsoft SQL Server)에 </a:t>
            </a:r>
            <a:r>
              <a:rPr lang="ko-kr" dirty="0" err="1">
                <a:latin typeface="Amazon Ember Light" panose="020B0403020204020204" pitchFamily="34" charset="0"/>
                <a:ea typeface="Malgun Gothic" panose="020B0503020000020004" pitchFamily="34" charset="-127"/>
              </a:rPr>
              <a:t>Secure</a:t>
            </a:r>
            <a:r>
              <a:rPr lang="ko-kr" dirty="0">
                <a:latin typeface="Amazon Ember Light" panose="020B0403020204020204" pitchFamily="34" charset="0"/>
                <a:ea typeface="Malgun Gothic" panose="020B0503020000020004" pitchFamily="34" charset="-127"/>
              </a:rPr>
              <a:t> </a:t>
            </a:r>
            <a:r>
              <a:rPr lang="ko-kr" dirty="0" err="1">
                <a:latin typeface="Amazon Ember Light" panose="020B0403020204020204" pitchFamily="34" charset="0"/>
                <a:ea typeface="Malgun Gothic" panose="020B0503020000020004" pitchFamily="34" charset="-127"/>
              </a:rPr>
              <a:t>Socket</a:t>
            </a:r>
            <a:r>
              <a:rPr lang="ko-kr" dirty="0">
                <a:latin typeface="Amazon Ember Light" panose="020B0403020204020204" pitchFamily="34" charset="0"/>
                <a:ea typeface="Malgun Gothic" panose="020B0503020000020004" pitchFamily="34" charset="-127"/>
              </a:rPr>
              <a:t> </a:t>
            </a:r>
            <a:r>
              <a:rPr lang="ko-kr" dirty="0" err="1">
                <a:latin typeface="Amazon Ember Light" panose="020B0403020204020204" pitchFamily="34" charset="0"/>
                <a:ea typeface="Malgun Gothic" panose="020B0503020000020004" pitchFamily="34" charset="-127"/>
              </a:rPr>
              <a:t>Layer</a:t>
            </a:r>
            <a:r>
              <a:rPr lang="ko-kr" b="1" dirty="0">
                <a:latin typeface="Amazon Ember" panose="020B0603020204020204" pitchFamily="34" charset="0"/>
                <a:ea typeface="Malgun Gothic" panose="020B0503020000020004" pitchFamily="34" charset="-127"/>
                <a:cs typeface="Amazon Ember" panose="020B0603020204020204" pitchFamily="34" charset="0"/>
              </a:rPr>
              <a:t>(SSL) </a:t>
            </a:r>
            <a:r>
              <a:rPr lang="ko-kr" dirty="0">
                <a:latin typeface="Amazon Ember Light" panose="020B0403020204020204" pitchFamily="34" charset="0"/>
                <a:ea typeface="Malgun Gothic" panose="020B0503020000020004" pitchFamily="34" charset="-127"/>
              </a:rPr>
              <a:t>연결 사용.</a:t>
            </a:r>
          </a:p>
          <a:p>
            <a:pPr rtl="0"/>
            <a:r>
              <a:rPr lang="ko-kr" dirty="0">
                <a:latin typeface="Amazon Ember Light" panose="020B0403020204020204" pitchFamily="34" charset="0"/>
                <a:ea typeface="Malgun Gothic" panose="020B0503020000020004" pitchFamily="34" charset="-127"/>
              </a:rPr>
              <a:t>RDS </a:t>
            </a:r>
            <a:r>
              <a:rPr lang="ko-kr" b="1" dirty="0">
                <a:solidFill>
                  <a:srgbClr val="000000"/>
                </a:solidFill>
                <a:latin typeface="Amazon Ember Light" panose="020B0403020204020204" pitchFamily="34" charset="0"/>
                <a:ea typeface="Malgun Gothic" panose="020B0503020000020004" pitchFamily="34" charset="-127"/>
              </a:rPr>
              <a:t>암호화</a:t>
            </a:r>
            <a:r>
              <a:rPr lang="ko-kr" dirty="0">
                <a:solidFill>
                  <a:srgbClr val="000000"/>
                </a:solidFill>
                <a:latin typeface="Amazon Ember Light" panose="020B0403020204020204" pitchFamily="34" charset="0"/>
                <a:ea typeface="Malgun Gothic" panose="020B0503020000020004" pitchFamily="34" charset="-127"/>
              </a:rPr>
              <a:t>를</a:t>
            </a:r>
            <a:r>
              <a:rPr lang="ko-kr" b="1" dirty="0">
                <a:solidFill>
                  <a:srgbClr val="000000"/>
                </a:solidFill>
                <a:latin typeface="Amazon Ember Light" panose="020B0403020204020204" pitchFamily="34" charset="0"/>
                <a:ea typeface="Malgun Gothic" panose="020B0503020000020004" pitchFamily="34" charset="-127"/>
              </a:rPr>
              <a:t> </a:t>
            </a:r>
            <a:r>
              <a:rPr lang="ko-kr" dirty="0">
                <a:solidFill>
                  <a:srgbClr val="000000"/>
                </a:solidFill>
                <a:latin typeface="Amazon Ember Light" panose="020B0403020204020204" pitchFamily="34" charset="0"/>
                <a:ea typeface="Malgun Gothic" panose="020B0503020000020004" pitchFamily="34" charset="-127"/>
              </a:rPr>
              <a:t>사용하여 저장된 RDS 인스턴스와 스냅샷을 보호.</a:t>
            </a:r>
          </a:p>
          <a:p>
            <a:pPr rtl="0"/>
            <a:r>
              <a:rPr lang="ko-kr" dirty="0">
                <a:latin typeface="Amazon Ember Light" panose="020B0403020204020204" pitchFamily="34" charset="0"/>
                <a:ea typeface="Malgun Gothic" panose="020B0503020000020004" pitchFamily="34" charset="-127"/>
              </a:rPr>
              <a:t>Oracle DB and Microsoft SQL Server 인스턴스에 네트워크 암호화와 </a:t>
            </a:r>
            <a:r>
              <a:rPr lang="ko-kr" dirty="0" err="1">
                <a:latin typeface="Amazon Ember Light" panose="020B0403020204020204" pitchFamily="34" charset="0"/>
                <a:ea typeface="Malgun Gothic" panose="020B0503020000020004" pitchFamily="34" charset="-127"/>
              </a:rPr>
              <a:t>Transparent</a:t>
            </a:r>
            <a:r>
              <a:rPr lang="ko-kr" dirty="0">
                <a:latin typeface="Amazon Ember Light" panose="020B0403020204020204" pitchFamily="34" charset="0"/>
                <a:ea typeface="Malgun Gothic" panose="020B0503020000020004" pitchFamily="34" charset="-127"/>
              </a:rPr>
              <a:t> Data </a:t>
            </a:r>
            <a:r>
              <a:rPr lang="ko-kr" dirty="0" err="1">
                <a:latin typeface="Amazon Ember Light" panose="020B0403020204020204" pitchFamily="34" charset="0"/>
                <a:ea typeface="Malgun Gothic" panose="020B0503020000020004" pitchFamily="34" charset="-127"/>
              </a:rPr>
              <a:t>Encryption</a:t>
            </a:r>
            <a:r>
              <a:rPr lang="ko-kr" b="1" dirty="0">
                <a:latin typeface="Amazon Ember" panose="020B0603020204020204" pitchFamily="34" charset="0"/>
                <a:ea typeface="Malgun Gothic" panose="020B0503020000020004" pitchFamily="34" charset="-127"/>
                <a:cs typeface="Amazon Ember" panose="020B0603020204020204" pitchFamily="34" charset="0"/>
              </a:rPr>
              <a:t>(</a:t>
            </a:r>
            <a:r>
              <a:rPr lang="ko-kr"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TDE</a:t>
            </a:r>
            <a:r>
              <a:rPr lang="ko-kr" b="1" dirty="0">
                <a:latin typeface="Amazon Ember" panose="020B0603020204020204" pitchFamily="34" charset="0"/>
                <a:ea typeface="Malgun Gothic" panose="020B0503020000020004" pitchFamily="34" charset="-127"/>
                <a:cs typeface="Amazon Ember" panose="020B0603020204020204" pitchFamily="34" charset="0"/>
              </a:rPr>
              <a:t>) </a:t>
            </a:r>
            <a:r>
              <a:rPr lang="ko-kr" dirty="0">
                <a:latin typeface="Amazon Ember Light" panose="020B0403020204020204" pitchFamily="34" charset="0"/>
                <a:ea typeface="Malgun Gothic" panose="020B0503020000020004" pitchFamily="34" charset="-127"/>
              </a:rPr>
              <a:t>사용.</a:t>
            </a:r>
            <a:endParaRPr lang="en-US" dirty="0">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DB 엔진의 보안 기능을 사용하여 DB 인스턴스에 대한 액세스를 제어.</a:t>
            </a:r>
          </a:p>
        </p:txBody>
      </p:sp>
      <p:sp>
        <p:nvSpPr>
          <p:cNvPr id="5" name="Slide Number Placeholder 3">
            <a:extLst>
              <a:ext uri="{FF2B5EF4-FFF2-40B4-BE49-F238E27FC236}">
                <a16:creationId xmlns:a16="http://schemas.microsoft.com/office/drawing/2014/main" id="{B2E3E6B1-0863-4ADE-A2CB-C3A3DDE23269}"/>
              </a:ext>
            </a:extLst>
          </p:cNvPr>
          <p:cNvSpPr>
            <a:spLocks noGrp="1"/>
          </p:cNvSpPr>
          <p:nvPr>
            <p:ph type="sldNum" sz="quarter" idx="12"/>
          </p:nvPr>
        </p:nvSpPr>
        <p:spPr/>
        <p:txBody>
          <a:bodyPr rtlCol="0"/>
          <a:lstStyle/>
          <a:p>
            <a:pPr rtl="0"/>
            <a:fld id="{9FC43BFD-8FF7-A343-A8A6-E2338FCE8046}" type="slidenum">
              <a:rPr lang="en-US" smtClean="0">
                <a:latin typeface="+mj-lt"/>
              </a:rPr>
              <a:pPr rtl="0"/>
              <a:t>109</a:t>
            </a:fld>
            <a:endParaRPr lang="en-US" dirty="0">
              <a:latin typeface="+mj-lt"/>
            </a:endParaRPr>
          </a:p>
        </p:txBody>
      </p:sp>
    </p:spTree>
    <p:custDataLst>
      <p:tags r:id="rId1"/>
    </p:custDataLst>
    <p:extLst>
      <p:ext uri="{BB962C8B-B14F-4D97-AF65-F5344CB8AC3E}">
        <p14:creationId xmlns:p14="http://schemas.microsoft.com/office/powerpoint/2010/main" val="258443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AWS 글로벌 인프라</a:t>
            </a:r>
          </a:p>
        </p:txBody>
      </p:sp>
      <p:sp>
        <p:nvSpPr>
          <p:cNvPr id="3" name="Content Placeholder 2"/>
          <p:cNvSpPr>
            <a:spLocks noGrp="1"/>
          </p:cNvSpPr>
          <p:nvPr>
            <p:ph idx="1"/>
          </p:nvPr>
        </p:nvSpPr>
        <p:spPr/>
        <p:txBody>
          <a:bodyPr rtlCol="0"/>
          <a:lstStyle/>
          <a:p>
            <a:pPr rtl="0"/>
            <a:r>
              <a:rPr lang="ko-kr">
                <a:latin typeface="Amazon Ember Light" panose="020B0403020204020204" pitchFamily="34" charset="0"/>
                <a:ea typeface="Malgun Gothic" panose="020B0503020000020004" pitchFamily="34" charset="-127"/>
              </a:rPr>
              <a:t>리전</a:t>
            </a:r>
          </a:p>
          <a:p>
            <a:pPr lvl="1" rtl="0"/>
            <a:r>
              <a:rPr lang="ko-kr">
                <a:latin typeface="Amazon Ember Light" panose="020B0403020204020204" pitchFamily="34" charset="0"/>
                <a:ea typeface="Malgun Gothic" panose="020B0503020000020004" pitchFamily="34" charset="-127"/>
              </a:rPr>
              <a:t>지리적 위치</a:t>
            </a:r>
          </a:p>
          <a:p>
            <a:pPr lvl="1" rtl="0"/>
            <a:r>
              <a:rPr lang="ko-kr">
                <a:latin typeface="Amazon Ember Light" panose="020B0403020204020204" pitchFamily="34" charset="0"/>
                <a:ea typeface="Malgun Gothic" panose="020B0503020000020004" pitchFamily="34" charset="-127"/>
              </a:rPr>
              <a:t>최소한 2개 이상의 가용 </a:t>
            </a:r>
            <a:r>
              <a:rPr lang="ko-kr">
                <a:solidFill>
                  <a:srgbClr val="000000"/>
                </a:solidFill>
                <a:latin typeface="Amazon Ember Light" panose="020B0403020204020204" pitchFamily="34" charset="0"/>
                <a:ea typeface="Malgun Gothic" panose="020B0503020000020004" pitchFamily="34" charset="-127"/>
              </a:rPr>
              <a:t>영역으로 구성됨</a:t>
            </a:r>
            <a:endParaRPr lang="en-US" dirty="0">
              <a:solidFill>
                <a:srgbClr val="000000"/>
              </a:solidFill>
              <a:latin typeface="Amazon Ember Light" panose="020B0403020204020204" pitchFamily="34" charset="0"/>
              <a:ea typeface="Malgun Gothic" panose="020B0503020000020004" pitchFamily="34" charset="-127"/>
            </a:endParaRPr>
          </a:p>
          <a:p>
            <a:pPr rtl="0"/>
            <a:endParaRPr lang="en-US" dirty="0">
              <a:latin typeface="Amazon Ember Light" panose="020B0403020204020204" pitchFamily="34" charset="0"/>
              <a:ea typeface="Malgun Gothic" panose="020B0503020000020004" pitchFamily="34" charset="-127"/>
            </a:endParaRPr>
          </a:p>
          <a:p>
            <a:pPr rtl="0"/>
            <a:r>
              <a:rPr lang="ko-kr">
                <a:latin typeface="Amazon Ember Light" panose="020B0403020204020204" pitchFamily="34" charset="0"/>
                <a:ea typeface="Malgun Gothic" panose="020B0503020000020004" pitchFamily="34" charset="-127"/>
              </a:rPr>
              <a:t>가용 영역</a:t>
            </a:r>
          </a:p>
          <a:p>
            <a:pPr lvl="1" rtl="0"/>
            <a:r>
              <a:rPr lang="ko-kr">
                <a:latin typeface="Amazon Ember Light" panose="020B0403020204020204" pitchFamily="34" charset="0"/>
                <a:ea typeface="Malgun Gothic" panose="020B0503020000020004" pitchFamily="34" charset="-127"/>
              </a:rPr>
              <a:t>데이터 센터의 클러스터</a:t>
            </a:r>
          </a:p>
          <a:p>
            <a:pPr lvl="1" rtl="0"/>
            <a:r>
              <a:rPr lang="ko-kr">
                <a:latin typeface="Amazon Ember Light" panose="020B0403020204020204" pitchFamily="34" charset="0"/>
                <a:ea typeface="Malgun Gothic" panose="020B0503020000020004" pitchFamily="34" charset="-127"/>
              </a:rPr>
              <a:t>다른 가용 영역의 장애로부터 격리됨 </a:t>
            </a:r>
          </a:p>
        </p:txBody>
      </p:sp>
    </p:spTree>
    <p:custDataLst>
      <p:tags r:id="rId1"/>
    </p:custDataLst>
    <p:extLst>
      <p:ext uri="{BB962C8B-B14F-4D97-AF65-F5344CB8AC3E}">
        <p14:creationId xmlns:p14="http://schemas.microsoft.com/office/powerpoint/2010/main" val="39245879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stCxn id="7" idx="0"/>
            <a:endCxn id="17" idx="2"/>
          </p:cNvCxnSpPr>
          <p:nvPr/>
        </p:nvCxnSpPr>
        <p:spPr>
          <a:xfrm flipH="1" flipV="1">
            <a:off x="5062026" y="3801509"/>
            <a:ext cx="420052" cy="536364"/>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6" idx="2"/>
            <a:endCxn id="17" idx="0"/>
          </p:cNvCxnSpPr>
          <p:nvPr/>
        </p:nvCxnSpPr>
        <p:spPr>
          <a:xfrm flipH="1">
            <a:off x="5062025" y="2454204"/>
            <a:ext cx="420053" cy="575155"/>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간단한 애플리케이션 아키텍처</a:t>
            </a:r>
          </a:p>
        </p:txBody>
      </p:sp>
      <p:sp>
        <p:nvSpPr>
          <p:cNvPr id="20" name="Slide Number Placeholder 3">
            <a:extLst>
              <a:ext uri="{FF2B5EF4-FFF2-40B4-BE49-F238E27FC236}">
                <a16:creationId xmlns:a16="http://schemas.microsoft.com/office/drawing/2014/main" id="{EDFB0C32-3BF8-4F96-8184-90F7BF48F2E6}"/>
              </a:ext>
            </a:extLst>
          </p:cNvPr>
          <p:cNvSpPr>
            <a:spLocks noGrp="1"/>
          </p:cNvSpPr>
          <p:nvPr>
            <p:ph type="sldNum" sz="quarter" idx="12"/>
          </p:nvPr>
        </p:nvSpPr>
        <p:spPr/>
        <p:txBody>
          <a:bodyPr rtlCol="0"/>
          <a:lstStyle/>
          <a:p>
            <a:pPr rtl="0"/>
            <a:fld id="{9FC43BFD-8FF7-A343-A8A6-E2338FCE8046}" type="slidenum">
              <a:rPr lang="en-US" smtClean="0">
                <a:latin typeface="+mj-lt"/>
              </a:rPr>
              <a:pPr rtl="0"/>
              <a:t>110</a:t>
            </a:fld>
            <a:endParaRPr lang="en-US" dirty="0">
              <a:latin typeface="+mj-lt"/>
            </a:endParaRPr>
          </a:p>
        </p:txBody>
      </p:sp>
      <p:cxnSp>
        <p:nvCxnSpPr>
          <p:cNvPr id="4" name="Straight Connector 3"/>
          <p:cNvCxnSpPr>
            <a:stCxn id="16" idx="2"/>
            <a:endCxn id="5" idx="0"/>
          </p:cNvCxnSpPr>
          <p:nvPr/>
        </p:nvCxnSpPr>
        <p:spPr>
          <a:xfrm>
            <a:off x="5482079" y="2454204"/>
            <a:ext cx="394428" cy="575155"/>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5" name="Picture 4" descr="EC2-Instance.png"/>
          <p:cNvPicPr>
            <a:picLocks noChangeAspect="1"/>
          </p:cNvPicPr>
          <p:nvPr/>
        </p:nvPicPr>
        <p:blipFill rotWithShape="1">
          <a:blip r:embed="rId4" cstate="screen">
            <a:extLst>
              <a:ext uri="{28A0092B-C50C-407E-A947-70E740481C1C}">
                <a14:useLocalDpi xmlns:a14="http://schemas.microsoft.com/office/drawing/2010/main"/>
              </a:ext>
            </a:extLst>
          </a:blip>
          <a:srcRect t="8798" b="12037"/>
          <a:stretch/>
        </p:blipFill>
        <p:spPr>
          <a:xfrm>
            <a:off x="5388826" y="3029359"/>
            <a:ext cx="975360" cy="772149"/>
          </a:xfrm>
          <a:prstGeom prst="rect">
            <a:avLst/>
          </a:prstGeom>
        </p:spPr>
      </p:pic>
      <p:pic>
        <p:nvPicPr>
          <p:cNvPr id="7" name="Picture 6" descr="RDS-DB-Instac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86777" y="4337872"/>
            <a:ext cx="990600" cy="990600"/>
          </a:xfrm>
          <a:prstGeom prst="rect">
            <a:avLst/>
          </a:prstGeom>
        </p:spPr>
      </p:pic>
      <p:sp>
        <p:nvSpPr>
          <p:cNvPr id="8" name="TextBox 7"/>
          <p:cNvSpPr txBox="1"/>
          <p:nvPr/>
        </p:nvSpPr>
        <p:spPr>
          <a:xfrm>
            <a:off x="6444764" y="4423109"/>
            <a:ext cx="3596351" cy="830997"/>
          </a:xfrm>
          <a:prstGeom prst="rect">
            <a:avLst/>
          </a:prstGeom>
          <a:noFill/>
          <a:ln w="25400">
            <a:solidFill>
              <a:schemeClr val="tx1"/>
            </a:solidFill>
          </a:ln>
        </p:spPr>
        <p:txBody>
          <a:bodyPr wrap="square" rtlCol="0">
            <a:spAutoFit/>
          </a:bodyPr>
          <a:lstStyle/>
          <a:p>
            <a:pPr rtl="0"/>
            <a:r>
              <a:rPr lang="ko-kr" sz="2400">
                <a:latin typeface="Amazon Ember Light" panose="020B0403020204020204" pitchFamily="34" charset="0"/>
                <a:ea typeface="Malgun Gothic" panose="020B0503020000020004" pitchFamily="34" charset="-127"/>
                <a:cs typeface="Amazon Ember Light" panose="020B0403020204020204" pitchFamily="34" charset="0"/>
              </a:rPr>
              <a:t>Amazon RDS 데이터베이스 인스턴스</a:t>
            </a:r>
          </a:p>
        </p:txBody>
      </p:sp>
      <p:sp>
        <p:nvSpPr>
          <p:cNvPr id="9" name="TextBox 8"/>
          <p:cNvSpPr txBox="1"/>
          <p:nvPr/>
        </p:nvSpPr>
        <p:spPr>
          <a:xfrm>
            <a:off x="6453162" y="3007718"/>
            <a:ext cx="3596351" cy="830997"/>
          </a:xfrm>
          <a:prstGeom prst="rect">
            <a:avLst/>
          </a:prstGeom>
          <a:noFill/>
          <a:ln w="25400">
            <a:solidFill>
              <a:schemeClr val="tx1"/>
            </a:solidFill>
          </a:ln>
        </p:spPr>
        <p:txBody>
          <a:bodyPr wrap="square" rtlCol="0">
            <a:spAutoFit/>
          </a:bodyPr>
          <a:lstStyle/>
          <a:p>
            <a:pPr rtl="0"/>
            <a:r>
              <a:rPr lang="ko-kr" sz="2400">
                <a:solidFill>
                  <a:srgbClr val="000000"/>
                </a:solidFill>
                <a:latin typeface="Amazon Ember Light" panose="020B0403020204020204" pitchFamily="34" charset="0"/>
                <a:ea typeface="Malgun Gothic" panose="020B0503020000020004" pitchFamily="34" charset="-127"/>
                <a:cs typeface="Amazon Ember Light" panose="020B0403020204020204" pitchFamily="34" charset="0"/>
              </a:rPr>
              <a:t>Amazon EC2 애플리케이션 서버</a:t>
            </a:r>
            <a:endParaRPr lang="en-US" sz="2400" dirty="0">
              <a:solidFill>
                <a:srgbClr val="000000"/>
              </a:solidFill>
              <a:latin typeface="Amazon Ember Light" panose="020B0403020204020204" pitchFamily="34" charset="0"/>
              <a:ea typeface="Malgun Gothic" panose="020B0503020000020004" pitchFamily="34" charset="-127"/>
              <a:cs typeface="Amazon Ember Light" panose="020B0403020204020204" pitchFamily="34" charset="0"/>
            </a:endParaRPr>
          </a:p>
        </p:txBody>
      </p:sp>
      <p:sp>
        <p:nvSpPr>
          <p:cNvPr id="10" name="TextBox 9"/>
          <p:cNvSpPr txBox="1"/>
          <p:nvPr/>
        </p:nvSpPr>
        <p:spPr>
          <a:xfrm>
            <a:off x="6461560" y="1592430"/>
            <a:ext cx="3596351" cy="830997"/>
          </a:xfrm>
          <a:prstGeom prst="rect">
            <a:avLst/>
          </a:prstGeom>
          <a:noFill/>
          <a:ln w="25400">
            <a:solidFill>
              <a:schemeClr val="tx1"/>
            </a:solidFill>
          </a:ln>
        </p:spPr>
        <p:txBody>
          <a:bodyPr wrap="square" rtlCol="0">
            <a:spAutoFit/>
          </a:bodyPr>
          <a:lstStyle/>
          <a:p>
            <a:pPr rtl="0"/>
            <a:r>
              <a:rPr lang="ko-kr" sz="2400">
                <a:latin typeface="Amazon Ember Light" panose="020B0403020204020204" pitchFamily="34" charset="0"/>
                <a:ea typeface="Malgun Gothic" panose="020B0503020000020004" pitchFamily="34" charset="-127"/>
                <a:cs typeface="Amazon Ember Light" panose="020B0403020204020204" pitchFamily="34" charset="0"/>
              </a:rPr>
              <a:t>Elastic Load Balancing 로드 밸런서 인스턴스</a:t>
            </a:r>
          </a:p>
        </p:txBody>
      </p:sp>
      <p:pic>
        <p:nvPicPr>
          <p:cNvPr id="11" name="Picture 10" descr="S3-Bucke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73804" y="4301846"/>
            <a:ext cx="1064839" cy="1064839"/>
          </a:xfrm>
          <a:prstGeom prst="rect">
            <a:avLst/>
          </a:prstGeom>
        </p:spPr>
      </p:pic>
      <p:sp>
        <p:nvSpPr>
          <p:cNvPr id="12" name="TextBox 11"/>
          <p:cNvSpPr txBox="1"/>
          <p:nvPr/>
        </p:nvSpPr>
        <p:spPr>
          <a:xfrm>
            <a:off x="1860163" y="5435469"/>
            <a:ext cx="3092119" cy="830997"/>
          </a:xfrm>
          <a:prstGeom prst="rect">
            <a:avLst/>
          </a:prstGeom>
          <a:noFill/>
          <a:ln w="25400">
            <a:solidFill>
              <a:schemeClr val="tx1"/>
            </a:solidFill>
          </a:ln>
        </p:spPr>
        <p:txBody>
          <a:bodyPr wrap="square" rtlCol="0">
            <a:spAutoFit/>
          </a:bodyPr>
          <a:lstStyle/>
          <a:p>
            <a:pPr algn="ctr"/>
            <a:r>
              <a:rPr lang="es-AR" altLang="ko-KR" sz="2400" dirty="0">
                <a:latin typeface="Amazon Ember Light" panose="020B0403020204020204" pitchFamily="34" charset="0"/>
                <a:ea typeface="Malgun Gothic" panose="020B0503020000020004" pitchFamily="34" charset="-127"/>
                <a:cs typeface="Amazon Ember Light" panose="020B0403020204020204" pitchFamily="34" charset="0"/>
              </a:rPr>
              <a:t>DB </a:t>
            </a:r>
            <a:r>
              <a:rPr lang="ko-KR" altLang="en-US" sz="2400" dirty="0">
                <a:latin typeface="Amazon Ember Light" panose="020B0403020204020204" pitchFamily="34" charset="0"/>
                <a:ea typeface="Malgun Gothic" panose="020B0503020000020004" pitchFamily="34" charset="-127"/>
                <a:cs typeface="Amazon Ember Light" panose="020B0403020204020204" pitchFamily="34" charset="0"/>
              </a:rPr>
              <a:t>스냅샷</a:t>
            </a:r>
            <a:br>
              <a:rPr lang="es-AR" altLang="ko-KR" sz="2400" dirty="0">
                <a:latin typeface="Amazon Ember Light" panose="020B0403020204020204" pitchFamily="34" charset="0"/>
                <a:ea typeface="Malgun Gothic" panose="020B0503020000020004" pitchFamily="34" charset="-127"/>
                <a:cs typeface="Amazon Ember Light" panose="020B0403020204020204" pitchFamily="34" charset="0"/>
              </a:rPr>
            </a:br>
            <a:r>
              <a:rPr lang="es-AR" altLang="ko-KR" sz="2400" dirty="0">
                <a:latin typeface="Amazon Ember Light" panose="020B0403020204020204" pitchFamily="34" charset="0"/>
                <a:ea typeface="Malgun Gothic" panose="020B0503020000020004" pitchFamily="34" charset="-127"/>
                <a:cs typeface="Amazon Ember Light" panose="020B0403020204020204" pitchFamily="34" charset="0"/>
              </a:rPr>
              <a:t>Amazon S3</a:t>
            </a:r>
            <a:r>
              <a:rPr lang="ko-KR" altLang="en-US" sz="2400" dirty="0">
                <a:latin typeface="Amazon Ember Light" panose="020B0403020204020204" pitchFamily="34" charset="0"/>
                <a:ea typeface="Malgun Gothic" panose="020B0503020000020004" pitchFamily="34" charset="-127"/>
                <a:cs typeface="Amazon Ember Light" panose="020B0403020204020204" pitchFamily="34" charset="0"/>
              </a:rPr>
              <a:t>에 저장된</a:t>
            </a:r>
            <a:endParaRPr lang="en-US" altLang="ko-KR" sz="2400" dirty="0">
              <a:latin typeface="Amazon Ember Light" panose="020B0403020204020204" pitchFamily="34" charset="0"/>
              <a:ea typeface="Malgun Gothic" panose="020B0503020000020004" pitchFamily="34" charset="-127"/>
              <a:cs typeface="Amazon Ember Light" panose="020B0403020204020204" pitchFamily="34" charset="0"/>
            </a:endParaRPr>
          </a:p>
        </p:txBody>
      </p:sp>
      <p:cxnSp>
        <p:nvCxnSpPr>
          <p:cNvPr id="13" name="Straight Connector 12"/>
          <p:cNvCxnSpPr>
            <a:stCxn id="11" idx="3"/>
            <a:endCxn id="7" idx="1"/>
          </p:cNvCxnSpPr>
          <p:nvPr/>
        </p:nvCxnSpPr>
        <p:spPr>
          <a:xfrm flipV="1">
            <a:off x="3938643" y="4833172"/>
            <a:ext cx="1048135" cy="1093"/>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118891" y="1582556"/>
            <a:ext cx="726375" cy="871649"/>
          </a:xfrm>
          <a:prstGeom prst="rect">
            <a:avLst/>
          </a:prstGeom>
        </p:spPr>
      </p:pic>
      <p:pic>
        <p:nvPicPr>
          <p:cNvPr id="17" name="Picture 16" descr="EC2-Instance.png"/>
          <p:cNvPicPr>
            <a:picLocks noChangeAspect="1"/>
          </p:cNvPicPr>
          <p:nvPr/>
        </p:nvPicPr>
        <p:blipFill rotWithShape="1">
          <a:blip r:embed="rId4" cstate="screen">
            <a:extLst>
              <a:ext uri="{28A0092B-C50C-407E-A947-70E740481C1C}">
                <a14:useLocalDpi xmlns:a14="http://schemas.microsoft.com/office/drawing/2010/main"/>
              </a:ext>
            </a:extLst>
          </a:blip>
          <a:srcRect t="10203" b="10632"/>
          <a:stretch/>
        </p:blipFill>
        <p:spPr>
          <a:xfrm>
            <a:off x="4574345" y="3029359"/>
            <a:ext cx="975360" cy="772149"/>
          </a:xfrm>
          <a:prstGeom prst="rect">
            <a:avLst/>
          </a:prstGeom>
        </p:spPr>
      </p:pic>
      <p:cxnSp>
        <p:nvCxnSpPr>
          <p:cNvPr id="24" name="Straight Connector 23"/>
          <p:cNvCxnSpPr>
            <a:stCxn id="7" idx="0"/>
            <a:endCxn id="5" idx="2"/>
          </p:cNvCxnSpPr>
          <p:nvPr/>
        </p:nvCxnSpPr>
        <p:spPr>
          <a:xfrm flipV="1">
            <a:off x="5482077" y="3801509"/>
            <a:ext cx="394429" cy="536364"/>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9236998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다중 AZ RDS 배포</a:t>
            </a:r>
          </a:p>
        </p:txBody>
      </p:sp>
      <p:sp>
        <p:nvSpPr>
          <p:cNvPr id="3" name="Content Placeholder 2"/>
          <p:cNvSpPr>
            <a:spLocks noGrp="1"/>
          </p:cNvSpPr>
          <p:nvPr>
            <p:ph idx="1"/>
          </p:nvPr>
        </p:nvSpPr>
        <p:spPr/>
        <p:txBody>
          <a:bodyPr rtlCol="0"/>
          <a:lstStyle/>
          <a:p>
            <a:pPr rtl="0"/>
            <a:r>
              <a:rPr lang="ko-kr">
                <a:latin typeface="Amazon Ember Light" panose="020B0403020204020204" pitchFamily="34" charset="0"/>
                <a:ea typeface="Malgun Gothic" panose="020B0503020000020004" pitchFamily="34" charset="-127"/>
              </a:rPr>
              <a:t>다중 AZ</a:t>
            </a:r>
            <a:r>
              <a:rPr lang="ko-kr">
                <a:solidFill>
                  <a:srgbClr val="000000"/>
                </a:solidFill>
                <a:latin typeface="Amazon Ember Light" panose="020B0403020204020204" pitchFamily="34" charset="0"/>
                <a:ea typeface="Malgun Gothic" panose="020B0503020000020004" pitchFamily="34" charset="-127"/>
              </a:rPr>
              <a:t> 작업을 사용하면 데이터베이스가 같은 AWS 리전의 다른 AZ로 동기식으로 복제됩니다.</a:t>
            </a:r>
          </a:p>
          <a:p>
            <a:pPr rtl="0"/>
            <a:r>
              <a:rPr lang="ko-kr">
                <a:latin typeface="Amazon Ember Light" panose="020B0403020204020204" pitchFamily="34" charset="0"/>
                <a:ea typeface="Malgun Gothic" panose="020B0503020000020004" pitchFamily="34" charset="-127"/>
              </a:rPr>
              <a:t>마스터 데이터베이스에 장애가 발생하면, 대기 데이터베이스로 자동으로 장애 조치가 취해집니다.</a:t>
            </a:r>
            <a:endParaRPr lang="en-US" dirty="0">
              <a:latin typeface="Amazon Ember Light" panose="020B0403020204020204" pitchFamily="34" charset="0"/>
              <a:ea typeface="Malgun Gothic" panose="020B0503020000020004" pitchFamily="34" charset="-127"/>
            </a:endParaRPr>
          </a:p>
          <a:p>
            <a:pPr rtl="0"/>
            <a:r>
              <a:rPr lang="ko-kr">
                <a:latin typeface="Amazon Ember Light" panose="020B0403020204020204" pitchFamily="34" charset="0"/>
                <a:ea typeface="Malgun Gothic" panose="020B0503020000020004" pitchFamily="34" charset="-127"/>
              </a:rPr>
              <a:t>계획된 유지 관리가 대기 데이터베이스에 먼저 적용됩니다.</a:t>
            </a:r>
          </a:p>
          <a:p>
            <a:pPr rtl="0"/>
            <a:endParaRPr lang="en-US" dirty="0">
              <a:latin typeface="Amazon Ember Light" panose="020B0403020204020204" pitchFamily="34" charset="0"/>
              <a:ea typeface="Malgun Gothic" panose="020B0503020000020004" pitchFamily="34" charset="-127"/>
            </a:endParaRPr>
          </a:p>
        </p:txBody>
      </p:sp>
      <p:sp>
        <p:nvSpPr>
          <p:cNvPr id="5" name="Slide Number Placeholder 3">
            <a:extLst>
              <a:ext uri="{FF2B5EF4-FFF2-40B4-BE49-F238E27FC236}">
                <a16:creationId xmlns:a16="http://schemas.microsoft.com/office/drawing/2014/main" id="{77554E36-4762-48DE-9D2C-999D47895F4B}"/>
              </a:ext>
            </a:extLst>
          </p:cNvPr>
          <p:cNvSpPr>
            <a:spLocks noGrp="1"/>
          </p:cNvSpPr>
          <p:nvPr>
            <p:ph type="sldNum" sz="quarter" idx="12"/>
          </p:nvPr>
        </p:nvSpPr>
        <p:spPr/>
        <p:txBody>
          <a:bodyPr rtlCol="0"/>
          <a:lstStyle/>
          <a:p>
            <a:pPr rtl="0"/>
            <a:fld id="{9FC43BFD-8FF7-A343-A8A6-E2338FCE8046}" type="slidenum">
              <a:rPr lang="en-US" smtClean="0">
                <a:latin typeface="+mj-lt"/>
              </a:rPr>
              <a:pPr rtl="0"/>
              <a:t>111</a:t>
            </a:fld>
            <a:endParaRPr lang="en-US" dirty="0">
              <a:latin typeface="+mj-lt"/>
            </a:endParaRPr>
          </a:p>
        </p:txBody>
      </p:sp>
    </p:spTree>
    <p:custDataLst>
      <p:tags r:id="rId1"/>
    </p:custDataLst>
    <p:extLst>
      <p:ext uri="{BB962C8B-B14F-4D97-AF65-F5344CB8AC3E}">
        <p14:creationId xmlns:p14="http://schemas.microsoft.com/office/powerpoint/2010/main" val="7312803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rtl="0"/>
            <a:r>
              <a:rPr lang="ko-KR" altLang="en-US" dirty="0">
                <a:latin typeface="Amazon Ember Light" panose="020B0403020204020204" pitchFamily="34" charset="0"/>
                <a:ea typeface="Malgun Gothic" panose="020B0503020000020004" pitchFamily="34" charset="-127"/>
              </a:rPr>
              <a:t>복원력과 내구성이 있는</a:t>
            </a:r>
            <a:r>
              <a:rPr lang="ko-kr" dirty="0">
                <a:latin typeface="Amazon Ember Light" panose="020B0403020204020204" pitchFamily="34" charset="0"/>
                <a:ea typeface="Malgun Gothic" panose="020B0503020000020004" pitchFamily="34" charset="-127"/>
              </a:rPr>
              <a:t> </a:t>
            </a:r>
            <a:br>
              <a:rPr lang="en-US" dirty="0">
                <a:latin typeface="Amazon Ember Light" panose="020B0403020204020204" pitchFamily="34" charset="0"/>
                <a:ea typeface="Malgun Gothic" panose="020B0503020000020004" pitchFamily="34" charset="-127"/>
              </a:rPr>
            </a:br>
            <a:r>
              <a:rPr lang="ko-kr" dirty="0">
                <a:solidFill>
                  <a:srgbClr val="FFFFFF"/>
                </a:solidFill>
                <a:latin typeface="Amazon Ember Light" panose="020B0403020204020204" pitchFamily="34" charset="0"/>
                <a:ea typeface="Malgun Gothic" panose="020B0503020000020004" pitchFamily="34" charset="-127"/>
              </a:rPr>
              <a:t>애플리케이션</a:t>
            </a:r>
            <a:r>
              <a:rPr lang="ko-kr" dirty="0">
                <a:latin typeface="Amazon Ember Light" panose="020B0403020204020204" pitchFamily="34" charset="0"/>
                <a:ea typeface="Malgun Gothic" panose="020B0503020000020004" pitchFamily="34" charset="-127"/>
              </a:rPr>
              <a:t> 아키텍처</a:t>
            </a:r>
          </a:p>
        </p:txBody>
      </p:sp>
      <p:sp>
        <p:nvSpPr>
          <p:cNvPr id="26" name="Slide Number Placeholder 3">
            <a:extLst>
              <a:ext uri="{FF2B5EF4-FFF2-40B4-BE49-F238E27FC236}">
                <a16:creationId xmlns:a16="http://schemas.microsoft.com/office/drawing/2014/main" id="{3B72DF13-D1A5-41BF-B2CB-9D22884620FE}"/>
              </a:ext>
            </a:extLst>
          </p:cNvPr>
          <p:cNvSpPr>
            <a:spLocks noGrp="1"/>
          </p:cNvSpPr>
          <p:nvPr>
            <p:ph type="sldNum" sz="quarter" idx="12"/>
          </p:nvPr>
        </p:nvSpPr>
        <p:spPr/>
        <p:txBody>
          <a:bodyPr rtlCol="0"/>
          <a:lstStyle/>
          <a:p>
            <a:pPr rtl="0"/>
            <a:fld id="{9FC43BFD-8FF7-A343-A8A6-E2338FCE8046}" type="slidenum">
              <a:rPr lang="en-US" smtClean="0">
                <a:latin typeface="+mj-lt"/>
              </a:rPr>
              <a:pPr rtl="0"/>
              <a:t>112</a:t>
            </a:fld>
            <a:endParaRPr lang="en-US" dirty="0">
              <a:latin typeface="+mj-lt"/>
            </a:endParaRPr>
          </a:p>
        </p:txBody>
      </p:sp>
      <p:cxnSp>
        <p:nvCxnSpPr>
          <p:cNvPr id="4" name="Straight Connector 3"/>
          <p:cNvCxnSpPr>
            <a:stCxn id="29" idx="2"/>
            <a:endCxn id="28" idx="0"/>
          </p:cNvCxnSpPr>
          <p:nvPr/>
        </p:nvCxnSpPr>
        <p:spPr>
          <a:xfrm flipH="1">
            <a:off x="2670268" y="2456753"/>
            <a:ext cx="1399856" cy="517712"/>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7" name="Picture 6" descr="RDS-DB-Instac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4823" y="4292066"/>
            <a:ext cx="990600" cy="990600"/>
          </a:xfrm>
          <a:prstGeom prst="rect">
            <a:avLst/>
          </a:prstGeom>
        </p:spPr>
      </p:pic>
      <p:sp>
        <p:nvSpPr>
          <p:cNvPr id="8" name="TextBox 7"/>
          <p:cNvSpPr txBox="1"/>
          <p:nvPr/>
        </p:nvSpPr>
        <p:spPr>
          <a:xfrm>
            <a:off x="6383736" y="4336066"/>
            <a:ext cx="5312215" cy="830997"/>
          </a:xfrm>
          <a:prstGeom prst="rect">
            <a:avLst/>
          </a:prstGeom>
          <a:noFill/>
          <a:ln w="25400">
            <a:solidFill>
              <a:schemeClr val="tx1"/>
            </a:solidFill>
          </a:ln>
        </p:spPr>
        <p:txBody>
          <a:bodyPr wrap="square" rtlCol="0">
            <a:spAutoFit/>
          </a:bodyPr>
          <a:lstStyle/>
          <a:p>
            <a:pPr rtl="0"/>
            <a:r>
              <a:rPr lang="ko-kr" sz="2400" dirty="0">
                <a:latin typeface="Amazon Ember Light" panose="020B0403020204020204" pitchFamily="34" charset="0"/>
                <a:ea typeface="Malgun Gothic" panose="020B0503020000020004" pitchFamily="34" charset="-127"/>
                <a:cs typeface="Amazon Ember Light" panose="020B0403020204020204" pitchFamily="34" charset="0"/>
              </a:rPr>
              <a:t>Amazon RDS 데이터베이스 인스턴스:</a:t>
            </a:r>
            <a:br>
              <a:rPr lang="en-US" sz="2400" dirty="0">
                <a:latin typeface="Amazon Ember Light" panose="020B0403020204020204" pitchFamily="34" charset="0"/>
                <a:ea typeface="Malgun Gothic" panose="020B0503020000020004" pitchFamily="34" charset="-127"/>
                <a:cs typeface="Amazon Ember Light" panose="020B0403020204020204" pitchFamily="34" charset="0"/>
              </a:rPr>
            </a:br>
            <a:r>
              <a:rPr lang="ko-kr" sz="2400" dirty="0">
                <a:latin typeface="Amazon Ember Light" panose="020B0403020204020204" pitchFamily="34" charset="0"/>
                <a:ea typeface="Malgun Gothic" panose="020B0503020000020004" pitchFamily="34" charset="-127"/>
                <a:cs typeface="Amazon Ember Light" panose="020B0403020204020204" pitchFamily="34" charset="0"/>
              </a:rPr>
              <a:t>마스터 및 다중 AZ 대기</a:t>
            </a:r>
          </a:p>
        </p:txBody>
      </p:sp>
      <p:sp>
        <p:nvSpPr>
          <p:cNvPr id="9" name="TextBox 8"/>
          <p:cNvSpPr txBox="1"/>
          <p:nvPr/>
        </p:nvSpPr>
        <p:spPr>
          <a:xfrm>
            <a:off x="6413215" y="2979583"/>
            <a:ext cx="3806700" cy="830997"/>
          </a:xfrm>
          <a:prstGeom prst="rect">
            <a:avLst/>
          </a:prstGeom>
          <a:noFill/>
          <a:ln w="25400">
            <a:solidFill>
              <a:schemeClr val="tx1"/>
            </a:solidFill>
          </a:ln>
        </p:spPr>
        <p:txBody>
          <a:bodyPr wrap="square" rtlCol="0">
            <a:spAutoFit/>
          </a:bodyPr>
          <a:lstStyle/>
          <a:p>
            <a:pPr rtl="0"/>
            <a:r>
              <a:rPr lang="ko-kr" sz="2400" dirty="0">
                <a:latin typeface="Amazon Ember Light" panose="020B0403020204020204" pitchFamily="34" charset="0"/>
                <a:ea typeface="Malgun Gothic" panose="020B0503020000020004" pitchFamily="34" charset="-127"/>
                <a:cs typeface="Amazon Ember Light" panose="020B0403020204020204" pitchFamily="34" charset="0"/>
              </a:rPr>
              <a:t>Amazon EC2 인스턴스에 있는 애플리케이션</a:t>
            </a:r>
          </a:p>
        </p:txBody>
      </p:sp>
      <p:sp>
        <p:nvSpPr>
          <p:cNvPr id="10" name="TextBox 9"/>
          <p:cNvSpPr txBox="1"/>
          <p:nvPr/>
        </p:nvSpPr>
        <p:spPr>
          <a:xfrm>
            <a:off x="6383736" y="1564295"/>
            <a:ext cx="3844577" cy="830997"/>
          </a:xfrm>
          <a:prstGeom prst="rect">
            <a:avLst/>
          </a:prstGeom>
          <a:noFill/>
          <a:ln w="25400">
            <a:solidFill>
              <a:schemeClr val="tx1"/>
            </a:solidFill>
          </a:ln>
        </p:spPr>
        <p:txBody>
          <a:bodyPr wrap="square" rtlCol="0">
            <a:spAutoFit/>
          </a:bodyPr>
          <a:lstStyle/>
          <a:p>
            <a:pPr rtl="0"/>
            <a:r>
              <a:rPr lang="ko-kr" sz="2400">
                <a:latin typeface="Amazon Ember Light" panose="020B0403020204020204" pitchFamily="34" charset="0"/>
                <a:ea typeface="Malgun Gothic" panose="020B0503020000020004" pitchFamily="34" charset="-127"/>
                <a:cs typeface="Amazon Ember Light" panose="020B0403020204020204" pitchFamily="34" charset="0"/>
              </a:rPr>
              <a:t>Elastic Load Balancing 로드 밸런서 인스턴스</a:t>
            </a:r>
          </a:p>
        </p:txBody>
      </p:sp>
      <p:pic>
        <p:nvPicPr>
          <p:cNvPr id="13" name="Picture 12" descr="EC2-Instance.png"/>
          <p:cNvPicPr>
            <a:picLocks noChangeAspect="1"/>
          </p:cNvPicPr>
          <p:nvPr/>
        </p:nvPicPr>
        <p:blipFill rotWithShape="1">
          <a:blip r:embed="rId5" cstate="screen">
            <a:extLst>
              <a:ext uri="{28A0092B-C50C-407E-A947-70E740481C1C}">
                <a14:useLocalDpi xmlns:a14="http://schemas.microsoft.com/office/drawing/2010/main"/>
              </a:ext>
            </a:extLst>
          </a:blip>
          <a:srcRect t="9029" b="8249"/>
          <a:stretch/>
        </p:blipFill>
        <p:spPr>
          <a:xfrm>
            <a:off x="3074329" y="2974466"/>
            <a:ext cx="975360" cy="806841"/>
          </a:xfrm>
          <a:prstGeom prst="rect">
            <a:avLst/>
          </a:prstGeom>
        </p:spPr>
      </p:pic>
      <p:cxnSp>
        <p:nvCxnSpPr>
          <p:cNvPr id="14" name="Straight Connector 13"/>
          <p:cNvCxnSpPr>
            <a:stCxn id="29" idx="2"/>
            <a:endCxn id="31" idx="0"/>
          </p:cNvCxnSpPr>
          <p:nvPr/>
        </p:nvCxnSpPr>
        <p:spPr>
          <a:xfrm>
            <a:off x="4070125" y="2456753"/>
            <a:ext cx="1275367" cy="517712"/>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29" idx="2"/>
            <a:endCxn id="13" idx="0"/>
          </p:cNvCxnSpPr>
          <p:nvPr/>
        </p:nvCxnSpPr>
        <p:spPr>
          <a:xfrm flipH="1">
            <a:off x="3562009" y="2456753"/>
            <a:ext cx="508115" cy="517712"/>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29" idx="2"/>
            <a:endCxn id="30" idx="0"/>
          </p:cNvCxnSpPr>
          <p:nvPr/>
        </p:nvCxnSpPr>
        <p:spPr>
          <a:xfrm>
            <a:off x="4070124" y="2456753"/>
            <a:ext cx="383627" cy="517712"/>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7" idx="0"/>
            <a:endCxn id="28" idx="2"/>
          </p:cNvCxnSpPr>
          <p:nvPr/>
        </p:nvCxnSpPr>
        <p:spPr>
          <a:xfrm flipH="1" flipV="1">
            <a:off x="2670269" y="3781306"/>
            <a:ext cx="1399855" cy="51076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7" idx="0"/>
            <a:endCxn id="31" idx="2"/>
          </p:cNvCxnSpPr>
          <p:nvPr/>
        </p:nvCxnSpPr>
        <p:spPr>
          <a:xfrm flipV="1">
            <a:off x="4070123" y="3781306"/>
            <a:ext cx="1275368" cy="51076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0"/>
            <a:endCxn id="13" idx="2"/>
          </p:cNvCxnSpPr>
          <p:nvPr/>
        </p:nvCxnSpPr>
        <p:spPr>
          <a:xfrm flipH="1" flipV="1">
            <a:off x="3562010" y="3781306"/>
            <a:ext cx="508113" cy="51076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7" idx="0"/>
            <a:endCxn id="30" idx="2"/>
          </p:cNvCxnSpPr>
          <p:nvPr/>
        </p:nvCxnSpPr>
        <p:spPr>
          <a:xfrm flipV="1">
            <a:off x="4070123" y="3781306"/>
            <a:ext cx="383628" cy="51076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21" name="Picture 20" descr="RDS-DB-Instace-tandby-Multi-AZ-.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95893" y="4292065"/>
            <a:ext cx="975360" cy="975360"/>
          </a:xfrm>
          <a:prstGeom prst="rect">
            <a:avLst/>
          </a:prstGeom>
        </p:spPr>
      </p:pic>
      <p:cxnSp>
        <p:nvCxnSpPr>
          <p:cNvPr id="22" name="Straight Connector 21"/>
          <p:cNvCxnSpPr/>
          <p:nvPr/>
        </p:nvCxnSpPr>
        <p:spPr>
          <a:xfrm>
            <a:off x="4440834" y="4839639"/>
            <a:ext cx="379389" cy="4828"/>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23" name="Picture 22" descr="S3-Bucke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15065" y="4312221"/>
            <a:ext cx="935049" cy="935049"/>
          </a:xfrm>
          <a:prstGeom prst="rect">
            <a:avLst/>
          </a:prstGeom>
        </p:spPr>
      </p:pic>
      <p:sp>
        <p:nvSpPr>
          <p:cNvPr id="24" name="TextBox 23"/>
          <p:cNvSpPr txBox="1"/>
          <p:nvPr/>
        </p:nvSpPr>
        <p:spPr>
          <a:xfrm>
            <a:off x="628108" y="5407334"/>
            <a:ext cx="3073611" cy="830997"/>
          </a:xfrm>
          <a:prstGeom prst="rect">
            <a:avLst/>
          </a:prstGeom>
          <a:noFill/>
          <a:ln w="25400">
            <a:solidFill>
              <a:schemeClr val="tx1"/>
            </a:solidFill>
          </a:ln>
        </p:spPr>
        <p:txBody>
          <a:bodyPr wrap="square" rtlCol="0">
            <a:spAutoFit/>
          </a:bodyPr>
          <a:lstStyle/>
          <a:p>
            <a:pPr algn="ctr"/>
            <a:r>
              <a:rPr lang="es-AR" altLang="ko-KR" sz="2400" dirty="0">
                <a:latin typeface="Amazon Ember Light" panose="020B0403020204020204" pitchFamily="34" charset="0"/>
                <a:ea typeface="Malgun Gothic" panose="020B0503020000020004" pitchFamily="34" charset="-127"/>
                <a:cs typeface="Amazon Ember Light" panose="020B0403020204020204" pitchFamily="34" charset="0"/>
              </a:rPr>
              <a:t>DB </a:t>
            </a:r>
            <a:r>
              <a:rPr lang="ko-KR" altLang="en-US" sz="2400" dirty="0">
                <a:latin typeface="Amazon Ember Light" panose="020B0403020204020204" pitchFamily="34" charset="0"/>
                <a:ea typeface="Malgun Gothic" panose="020B0503020000020004" pitchFamily="34" charset="-127"/>
                <a:cs typeface="Amazon Ember Light" panose="020B0403020204020204" pitchFamily="34" charset="0"/>
              </a:rPr>
              <a:t>스냅샷</a:t>
            </a:r>
            <a:br>
              <a:rPr lang="es-AR" altLang="ko-KR" sz="2400" dirty="0">
                <a:latin typeface="Amazon Ember Light" panose="020B0403020204020204" pitchFamily="34" charset="0"/>
                <a:ea typeface="Malgun Gothic" panose="020B0503020000020004" pitchFamily="34" charset="-127"/>
                <a:cs typeface="Amazon Ember Light" panose="020B0403020204020204" pitchFamily="34" charset="0"/>
              </a:rPr>
            </a:br>
            <a:r>
              <a:rPr lang="es-AR" altLang="ko-KR" sz="2400" dirty="0">
                <a:latin typeface="Amazon Ember Light" panose="020B0403020204020204" pitchFamily="34" charset="0"/>
                <a:ea typeface="Malgun Gothic" panose="020B0503020000020004" pitchFamily="34" charset="-127"/>
                <a:cs typeface="Amazon Ember Light" panose="020B0403020204020204" pitchFamily="34" charset="0"/>
              </a:rPr>
              <a:t>Amazon S3</a:t>
            </a:r>
            <a:r>
              <a:rPr lang="ko-KR" altLang="en-US" sz="2400" dirty="0">
                <a:latin typeface="Amazon Ember Light" panose="020B0403020204020204" pitchFamily="34" charset="0"/>
                <a:ea typeface="Malgun Gothic" panose="020B0503020000020004" pitchFamily="34" charset="-127"/>
                <a:cs typeface="Amazon Ember Light" panose="020B0403020204020204" pitchFamily="34" charset="0"/>
              </a:rPr>
              <a:t>에 저장된</a:t>
            </a:r>
            <a:endParaRPr lang="en-US" altLang="ko-KR" sz="2400" dirty="0">
              <a:latin typeface="Amazon Ember Light" panose="020B0403020204020204" pitchFamily="34" charset="0"/>
              <a:ea typeface="Malgun Gothic" panose="020B0503020000020004" pitchFamily="34" charset="-127"/>
              <a:cs typeface="Amazon Ember Light" panose="020B0403020204020204" pitchFamily="34" charset="0"/>
            </a:endParaRPr>
          </a:p>
        </p:txBody>
      </p:sp>
      <p:cxnSp>
        <p:nvCxnSpPr>
          <p:cNvPr id="25" name="Straight Connector 24"/>
          <p:cNvCxnSpPr>
            <a:stCxn id="23" idx="3"/>
            <a:endCxn id="7" idx="1"/>
          </p:cNvCxnSpPr>
          <p:nvPr/>
        </p:nvCxnSpPr>
        <p:spPr>
          <a:xfrm>
            <a:off x="2650114" y="4779745"/>
            <a:ext cx="924709" cy="762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706937" y="1585105"/>
            <a:ext cx="726375" cy="871649"/>
          </a:xfrm>
          <a:prstGeom prst="rect">
            <a:avLst/>
          </a:prstGeom>
        </p:spPr>
      </p:pic>
      <p:pic>
        <p:nvPicPr>
          <p:cNvPr id="28" name="Picture 27" descr="EC2-Instance.png"/>
          <p:cNvPicPr>
            <a:picLocks noChangeAspect="1"/>
          </p:cNvPicPr>
          <p:nvPr/>
        </p:nvPicPr>
        <p:blipFill rotWithShape="1">
          <a:blip r:embed="rId5" cstate="screen">
            <a:extLst>
              <a:ext uri="{28A0092B-C50C-407E-A947-70E740481C1C}">
                <a14:useLocalDpi xmlns:a14="http://schemas.microsoft.com/office/drawing/2010/main"/>
              </a:ext>
            </a:extLst>
          </a:blip>
          <a:srcRect t="9029" b="8249"/>
          <a:stretch/>
        </p:blipFill>
        <p:spPr>
          <a:xfrm>
            <a:off x="2182588" y="2974466"/>
            <a:ext cx="975360" cy="806841"/>
          </a:xfrm>
          <a:prstGeom prst="rect">
            <a:avLst/>
          </a:prstGeom>
        </p:spPr>
      </p:pic>
      <p:pic>
        <p:nvPicPr>
          <p:cNvPr id="30" name="Picture 29" descr="EC2-Instance.png"/>
          <p:cNvPicPr>
            <a:picLocks noChangeAspect="1"/>
          </p:cNvPicPr>
          <p:nvPr/>
        </p:nvPicPr>
        <p:blipFill rotWithShape="1">
          <a:blip r:embed="rId5" cstate="screen">
            <a:extLst>
              <a:ext uri="{28A0092B-C50C-407E-A947-70E740481C1C}">
                <a14:useLocalDpi xmlns:a14="http://schemas.microsoft.com/office/drawing/2010/main"/>
              </a:ext>
            </a:extLst>
          </a:blip>
          <a:srcRect t="9029" b="8249"/>
          <a:stretch/>
        </p:blipFill>
        <p:spPr>
          <a:xfrm>
            <a:off x="3966071" y="2974466"/>
            <a:ext cx="975360" cy="806841"/>
          </a:xfrm>
          <a:prstGeom prst="rect">
            <a:avLst/>
          </a:prstGeom>
        </p:spPr>
      </p:pic>
      <p:pic>
        <p:nvPicPr>
          <p:cNvPr id="31" name="Picture 30" descr="EC2-Instance.png"/>
          <p:cNvPicPr>
            <a:picLocks noChangeAspect="1"/>
          </p:cNvPicPr>
          <p:nvPr/>
        </p:nvPicPr>
        <p:blipFill rotWithShape="1">
          <a:blip r:embed="rId5" cstate="screen">
            <a:extLst>
              <a:ext uri="{28A0092B-C50C-407E-A947-70E740481C1C}">
                <a14:useLocalDpi xmlns:a14="http://schemas.microsoft.com/office/drawing/2010/main"/>
              </a:ext>
            </a:extLst>
          </a:blip>
          <a:srcRect t="9029" b="8249"/>
          <a:stretch/>
        </p:blipFill>
        <p:spPr>
          <a:xfrm>
            <a:off x="4857811" y="2974466"/>
            <a:ext cx="975360" cy="806841"/>
          </a:xfrm>
          <a:prstGeom prst="rect">
            <a:avLst/>
          </a:prstGeom>
        </p:spPr>
      </p:pic>
    </p:spTree>
    <p:custDataLst>
      <p:tags r:id="rId1"/>
    </p:custDataLst>
    <p:extLst>
      <p:ext uri="{BB962C8B-B14F-4D97-AF65-F5344CB8AC3E}">
        <p14:creationId xmlns:p14="http://schemas.microsoft.com/office/powerpoint/2010/main" val="42419912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err="1">
                <a:latin typeface="Amazon Ember Light" panose="020B0403020204020204" pitchFamily="34" charset="0"/>
                <a:ea typeface="Malgun Gothic" panose="020B0503020000020004" pitchFamily="34" charset="-127"/>
              </a:rPr>
              <a:t>Amazon</a:t>
            </a:r>
            <a:r>
              <a:rPr lang="ko-kr" dirty="0">
                <a:latin typeface="Amazon Ember Light" panose="020B0403020204020204" pitchFamily="34" charset="0"/>
                <a:ea typeface="Malgun Gothic" panose="020B0503020000020004" pitchFamily="34" charset="-127"/>
              </a:rPr>
              <a:t> RDS 모범 사례</a:t>
            </a:r>
            <a:endParaRPr lang="en-US" dirty="0">
              <a:latin typeface="Amazon Ember Light" panose="020B0403020204020204" pitchFamily="34" charset="0"/>
              <a:ea typeface="Malgun Gothic" panose="020B0503020000020004" pitchFamily="34" charset="-127"/>
            </a:endParaRPr>
          </a:p>
        </p:txBody>
      </p:sp>
      <p:sp>
        <p:nvSpPr>
          <p:cNvPr id="3" name="Content Placeholder 2"/>
          <p:cNvSpPr>
            <a:spLocks noGrp="1"/>
          </p:cNvSpPr>
          <p:nvPr>
            <p:ph idx="1"/>
          </p:nvPr>
        </p:nvSpPr>
        <p:spPr>
          <a:xfrm>
            <a:off x="238539" y="1211385"/>
            <a:ext cx="11115261" cy="5383088"/>
          </a:xfrm>
        </p:spPr>
        <p:txBody>
          <a:bodyPr rtlCol="0">
            <a:normAutofit/>
          </a:bodyPr>
          <a:lstStyle/>
          <a:p>
            <a:pPr rtl="0"/>
            <a:r>
              <a:rPr lang="ko-kr" sz="2400" b="1" dirty="0">
                <a:latin typeface="Amazon Ember Light" panose="020B0403020204020204" pitchFamily="34" charset="0"/>
                <a:ea typeface="Malgun Gothic" panose="020B0503020000020004" pitchFamily="34" charset="-127"/>
              </a:rPr>
              <a:t>메모리, CPU </a:t>
            </a:r>
            <a:r>
              <a:rPr lang="ko-kr" sz="2400" dirty="0">
                <a:latin typeface="Amazon Ember Light" panose="020B0403020204020204" pitchFamily="34" charset="0"/>
                <a:ea typeface="Malgun Gothic" panose="020B0503020000020004" pitchFamily="34" charset="-127"/>
              </a:rPr>
              <a:t>및 스토리지 사용을 모니터링합니다.</a:t>
            </a:r>
          </a:p>
          <a:p>
            <a:pPr rtl="0"/>
            <a:r>
              <a:rPr lang="ko-kr" sz="2400" b="1" dirty="0">
                <a:latin typeface="Amazon Ember Light" panose="020B0403020204020204" pitchFamily="34" charset="0"/>
                <a:ea typeface="Malgun Gothic" panose="020B0503020000020004" pitchFamily="34" charset="-127"/>
              </a:rPr>
              <a:t>다중 AZ </a:t>
            </a:r>
            <a:r>
              <a:rPr lang="ko-kr" sz="2400" dirty="0">
                <a:latin typeface="Amazon Ember Light" panose="020B0403020204020204" pitchFamily="34" charset="0"/>
                <a:ea typeface="Malgun Gothic" panose="020B0503020000020004" pitchFamily="34" charset="-127"/>
              </a:rPr>
              <a:t>배포를 사용하여 다른 가용 영역에 동기식 대기 인스턴스를 자동으로 프로비저닝하고 유지합니다.</a:t>
            </a:r>
          </a:p>
          <a:p>
            <a:pPr rtl="0"/>
            <a:r>
              <a:rPr lang="ko-kr" sz="2400" dirty="0">
                <a:solidFill>
                  <a:srgbClr val="000000"/>
                </a:solidFill>
                <a:latin typeface="Amazon Ember Light" panose="020B0403020204020204" pitchFamily="34" charset="0"/>
                <a:ea typeface="Malgun Gothic" panose="020B0503020000020004" pitchFamily="34" charset="-127"/>
              </a:rPr>
              <a:t>자동 </a:t>
            </a:r>
            <a:r>
              <a:rPr lang="ko-kr" sz="2400" dirty="0">
                <a:latin typeface="Amazon Ember Light" panose="020B0403020204020204" pitchFamily="34" charset="0"/>
                <a:ea typeface="Malgun Gothic" panose="020B0503020000020004" pitchFamily="34" charset="-127"/>
              </a:rPr>
              <a:t>백업을</a:t>
            </a:r>
            <a:r>
              <a:rPr lang="ko-kr" sz="2400" b="1" dirty="0">
                <a:latin typeface="Amazon Ember Light" panose="020B0403020204020204" pitchFamily="34" charset="0"/>
                <a:ea typeface="Malgun Gothic" panose="020B0503020000020004" pitchFamily="34" charset="-127"/>
              </a:rPr>
              <a:t> 활성화합니다.</a:t>
            </a:r>
          </a:p>
          <a:p>
            <a:pPr rtl="0"/>
            <a:r>
              <a:rPr lang="ko-kr" sz="2400" dirty="0">
                <a:latin typeface="Amazon Ember Light" panose="020B0403020204020204" pitchFamily="34" charset="0"/>
                <a:ea typeface="Malgun Gothic" panose="020B0503020000020004" pitchFamily="34" charset="-127"/>
              </a:rPr>
              <a:t>일일 쓰기 IOPS가 낮을 때가 백업 기간이 되도록 설정합니다.</a:t>
            </a:r>
          </a:p>
          <a:p>
            <a:pPr rtl="0"/>
            <a:r>
              <a:rPr lang="ko-kr" sz="2400" dirty="0">
                <a:latin typeface="Amazon Ember Light" panose="020B0403020204020204" pitchFamily="34" charset="0"/>
                <a:ea typeface="Malgun Gothic" panose="020B0503020000020004" pitchFamily="34" charset="-127"/>
              </a:rPr>
              <a:t>DB 인스턴스의 </a:t>
            </a:r>
            <a:r>
              <a:rPr lang="ko-kr" sz="2400" b="1" dirty="0">
                <a:latin typeface="Amazon Ember Light" panose="020B0403020204020204" pitchFamily="34" charset="0"/>
                <a:ea typeface="Malgun Gothic" panose="020B0503020000020004" pitchFamily="34" charset="-127"/>
              </a:rPr>
              <a:t>I/O</a:t>
            </a:r>
            <a:r>
              <a:rPr lang="ko-kr" sz="2400" dirty="0">
                <a:latin typeface="Amazon Ember Light" panose="020B0403020204020204" pitchFamily="34" charset="0"/>
                <a:ea typeface="Malgun Gothic" panose="020B0503020000020004" pitchFamily="34" charset="-127"/>
              </a:rPr>
              <a:t> 용량을 늘리는 방법:</a:t>
            </a:r>
          </a:p>
          <a:p>
            <a:pPr lvl="1" rtl="0"/>
            <a:r>
              <a:rPr lang="ko-kr" sz="2000" dirty="0">
                <a:latin typeface="Amazon Ember Light" panose="020B0403020204020204" pitchFamily="34" charset="0"/>
                <a:ea typeface="Malgun Gothic" panose="020B0503020000020004" pitchFamily="34" charset="-127"/>
              </a:rPr>
              <a:t>I/O 용량이 높은 DB 인스턴스 클래스로 마이그레이션합니다.</a:t>
            </a:r>
            <a:endParaRPr lang="en-US" sz="2000" dirty="0">
              <a:latin typeface="Amazon Ember Light" panose="020B0403020204020204" pitchFamily="34" charset="0"/>
              <a:ea typeface="Malgun Gothic" panose="020B0503020000020004" pitchFamily="34" charset="-127"/>
            </a:endParaRPr>
          </a:p>
          <a:p>
            <a:pPr lvl="1" rtl="0"/>
            <a:r>
              <a:rPr lang="ko-kr" sz="2000" dirty="0">
                <a:latin typeface="Amazon Ember Light" panose="020B0403020204020204" pitchFamily="34" charset="0"/>
                <a:ea typeface="Malgun Gothic" panose="020B0503020000020004" pitchFamily="34" charset="-127"/>
              </a:rPr>
              <a:t>표준 스토리지에서 프로비저닝된 IOPS 스토리지로 변환하고, 프로비저닝된 IOPS에 최적화된 DB 인스턴스 클래스를 사용합니다.</a:t>
            </a:r>
            <a:endParaRPr lang="en-US" sz="2000" dirty="0">
              <a:latin typeface="Amazon Ember Light" panose="020B0403020204020204" pitchFamily="34" charset="0"/>
              <a:ea typeface="Malgun Gothic" panose="020B0503020000020004" pitchFamily="34" charset="-127"/>
            </a:endParaRPr>
          </a:p>
          <a:p>
            <a:pPr lvl="1" rtl="0"/>
            <a:r>
              <a:rPr lang="ko-kr" sz="2000" dirty="0">
                <a:latin typeface="Amazon Ember Light" panose="020B0403020204020204" pitchFamily="34" charset="0"/>
                <a:ea typeface="Malgun Gothic" panose="020B0503020000020004" pitchFamily="34" charset="-127"/>
              </a:rPr>
              <a:t>처리량 용량을 추가로 프로비저닝합니다(프로비저닝된 IOPS 스토리지를 사용하는 경우).</a:t>
            </a:r>
            <a:endParaRPr lang="en-US" sz="2000" dirty="0">
              <a:latin typeface="Amazon Ember Light" panose="020B0403020204020204" pitchFamily="34" charset="0"/>
              <a:ea typeface="Malgun Gothic" panose="020B0503020000020004" pitchFamily="34" charset="-127"/>
            </a:endParaRPr>
          </a:p>
          <a:p>
            <a:pPr rtl="0"/>
            <a:r>
              <a:rPr lang="ko-kr" sz="2400" dirty="0">
                <a:latin typeface="Amazon Ember Light" panose="020B0403020204020204" pitchFamily="34" charset="0"/>
                <a:ea typeface="Malgun Gothic" panose="020B0503020000020004" pitchFamily="34" charset="-127"/>
              </a:rPr>
              <a:t>클라이언트 애플리케이션이 DB 인스턴스의 DNS 데이터를 캐시하는 경우 TTL을 30초 미만으로 설정합니다.</a:t>
            </a:r>
          </a:p>
          <a:p>
            <a:pPr rtl="0"/>
            <a:r>
              <a:rPr lang="ko-kr" sz="2400" dirty="0">
                <a:latin typeface="Amazon Ember Light" panose="020B0403020204020204" pitchFamily="34" charset="0"/>
                <a:ea typeface="Malgun Gothic" panose="020B0503020000020004" pitchFamily="34" charset="-127"/>
              </a:rPr>
              <a:t>DB 인스턴스에 대한 장애 조치를 테스트합니다.</a:t>
            </a:r>
          </a:p>
        </p:txBody>
      </p:sp>
      <p:sp>
        <p:nvSpPr>
          <p:cNvPr id="6" name="Slide Number Placeholder 3">
            <a:extLst>
              <a:ext uri="{FF2B5EF4-FFF2-40B4-BE49-F238E27FC236}">
                <a16:creationId xmlns:a16="http://schemas.microsoft.com/office/drawing/2014/main" id="{B719B011-86C6-4566-A5ED-2580A7B38D5E}"/>
              </a:ext>
            </a:extLst>
          </p:cNvPr>
          <p:cNvSpPr>
            <a:spLocks noGrp="1"/>
          </p:cNvSpPr>
          <p:nvPr>
            <p:ph type="sldNum" sz="quarter" idx="12"/>
          </p:nvPr>
        </p:nvSpPr>
        <p:spPr/>
        <p:txBody>
          <a:bodyPr rtlCol="0"/>
          <a:lstStyle/>
          <a:p>
            <a:pPr rtl="0"/>
            <a:fld id="{9FC43BFD-8FF7-A343-A8A6-E2338FCE8046}" type="slidenum">
              <a:rPr lang="en-US" smtClean="0">
                <a:latin typeface="+mj-lt"/>
              </a:rPr>
              <a:pPr rtl="0"/>
              <a:t>113</a:t>
            </a:fld>
            <a:endParaRPr lang="en-US" dirty="0">
              <a:latin typeface="+mj-lt"/>
            </a:endParaRPr>
          </a:p>
        </p:txBody>
      </p:sp>
      <p:sp>
        <p:nvSpPr>
          <p:cNvPr id="4" name="Rectangle 3"/>
          <p:cNvSpPr/>
          <p:nvPr/>
        </p:nvSpPr>
        <p:spPr>
          <a:xfrm>
            <a:off x="3048000" y="2813448"/>
            <a:ext cx="6096000" cy="461665"/>
          </a:xfrm>
          <a:prstGeom prst="rect">
            <a:avLst/>
          </a:prstGeom>
        </p:spPr>
        <p:txBody>
          <a:bodyPr rtlCol="0">
            <a:spAutoFit/>
          </a:bodyPr>
          <a:lstStyle/>
          <a:p>
            <a:pPr rtl="0"/>
            <a:endParaRPr lang="en-US" sz="2400" dirty="0">
              <a:latin typeface="Amazon Ember Light" panose="020B04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23108052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Diagonal Corner Rectangle 132"/>
          <p:cNvSpPr/>
          <p:nvPr>
            <p:custDataLst>
              <p:tags r:id="rId2"/>
            </p:custDataLst>
          </p:nvPr>
        </p:nvSpPr>
        <p:spPr>
          <a:xfrm>
            <a:off x="356795" y="1651007"/>
            <a:ext cx="11493500" cy="4418061"/>
          </a:xfrm>
          <a:prstGeom prst="round2DiagRect">
            <a:avLst>
              <a:gd name="adj1" fmla="val 9334"/>
              <a:gd name="adj2" fmla="val 15248"/>
            </a:avLst>
          </a:prstGeom>
          <a:solidFill>
            <a:srgbClr val="94C9E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defRPr/>
            </a:pPr>
            <a:endParaRPr lang="en-US" sz="2133" dirty="0">
              <a:solidFill>
                <a:srgbClr val="414042"/>
              </a:solidFill>
              <a:latin typeface="+mj-lt"/>
              <a:cs typeface="Chalkduster"/>
            </a:endParaRPr>
          </a:p>
        </p:txBody>
      </p:sp>
      <p:sp>
        <p:nvSpPr>
          <p:cNvPr id="19" name="Rounded Rectangle 18"/>
          <p:cNvSpPr/>
          <p:nvPr/>
        </p:nvSpPr>
        <p:spPr bwMode="auto">
          <a:xfrm>
            <a:off x="3021705" y="2408250"/>
            <a:ext cx="8303779" cy="2903338"/>
          </a:xfrm>
          <a:prstGeom prst="roundRect">
            <a:avLst>
              <a:gd name="adj" fmla="val 9818"/>
            </a:avLst>
          </a:prstGeom>
          <a:solidFill>
            <a:schemeClr val="bg1"/>
          </a:solidFill>
          <a:ln w="1905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solidFill>
                <a:schemeClr val="tx1"/>
              </a:solidFill>
              <a:latin typeface="Arial"/>
              <a:cs typeface="Arial"/>
            </a:endParaRPr>
          </a:p>
        </p:txBody>
      </p:sp>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Amazon DynamoDB</a:t>
            </a:r>
          </a:p>
        </p:txBody>
      </p:sp>
      <p:sp>
        <p:nvSpPr>
          <p:cNvPr id="18" name="Content Placeholder 2"/>
          <p:cNvSpPr>
            <a:spLocks noGrp="1"/>
          </p:cNvSpPr>
          <p:nvPr>
            <p:ph idx="1"/>
          </p:nvPr>
        </p:nvSpPr>
        <p:spPr>
          <a:xfrm>
            <a:off x="3044050" y="2673240"/>
            <a:ext cx="8281434" cy="2565996"/>
          </a:xfrm>
        </p:spPr>
        <p:txBody>
          <a:bodyPr rtlCol="0">
            <a:normAutofit fontScale="92500" lnSpcReduction="10000"/>
          </a:bodyPr>
          <a:lstStyle/>
          <a:p>
            <a:pPr rtl="0"/>
            <a:r>
              <a:rPr lang="ko-kr" dirty="0">
                <a:latin typeface="Amazon Ember Light" panose="020B0403020204020204" pitchFamily="34" charset="0"/>
                <a:ea typeface="Malgun Gothic" panose="020B0503020000020004" pitchFamily="34" charset="-127"/>
                <a:sym typeface="Chalkduster" charset="0"/>
              </a:rPr>
              <a:t>어떤 양의 데이터든 제한 없이 저장할 수 있습니다.</a:t>
            </a:r>
          </a:p>
          <a:p>
            <a:pPr rtl="0"/>
            <a:r>
              <a:rPr lang="ko-kr" dirty="0">
                <a:latin typeface="Amazon Ember Light" panose="020B0403020204020204" pitchFamily="34" charset="0"/>
                <a:ea typeface="Malgun Gothic" panose="020B0503020000020004" pitchFamily="34" charset="-127"/>
                <a:sym typeface="Chalkduster" charset="0"/>
              </a:rPr>
              <a:t>SSD를 사용해 빠르고 예측 가능한 성능을 제공합니다.</a:t>
            </a:r>
          </a:p>
          <a:p>
            <a:pPr rtl="0"/>
            <a:r>
              <a:rPr lang="ko-kr" dirty="0">
                <a:latin typeface="Amazon Ember Light" panose="020B0403020204020204" pitchFamily="34" charset="0"/>
                <a:ea typeface="Malgun Gothic" panose="020B0503020000020004" pitchFamily="34" charset="-127"/>
                <a:sym typeface="Chalkduster" charset="0"/>
              </a:rPr>
              <a:t>테이블별로 필요한 요청 용량을 쉽게 프로비저닝하고 변경할 수 있습니다.</a:t>
            </a:r>
          </a:p>
          <a:p>
            <a:pPr rtl="0"/>
            <a:r>
              <a:rPr lang="ko-kr" dirty="0">
                <a:latin typeface="Amazon Ember Light" panose="020B0403020204020204" pitchFamily="34" charset="0"/>
                <a:ea typeface="Malgun Gothic" panose="020B0503020000020004" pitchFamily="34" charset="-127"/>
                <a:sym typeface="Chalkduster" charset="0"/>
              </a:rPr>
              <a:t>완전관리형 NoSQL 데이터베이스 서비스입니다.</a:t>
            </a:r>
          </a:p>
          <a:p>
            <a:pPr rtl="0"/>
            <a:r>
              <a:rPr lang="ko-kr" dirty="0">
                <a:latin typeface="Amazon Ember Light" panose="020B0403020204020204" pitchFamily="34" charset="0"/>
                <a:ea typeface="Malgun Gothic" panose="020B0503020000020004" pitchFamily="34" charset="-127"/>
                <a:sym typeface="Chalkduster" charset="0"/>
              </a:rPr>
              <a:t>온디맨드 </a:t>
            </a:r>
            <a:r>
              <a:rPr lang="ko-kr" dirty="0">
                <a:solidFill>
                  <a:srgbClr val="000000"/>
                </a:solidFill>
                <a:latin typeface="Amazon Ember Light" panose="020B0403020204020204" pitchFamily="34" charset="0"/>
                <a:ea typeface="Malgun Gothic" panose="020B0503020000020004" pitchFamily="34" charset="-127"/>
                <a:sym typeface="Chalkduster" charset="0"/>
              </a:rPr>
              <a:t>모드로 변화하는 워크로드 수용</a:t>
            </a:r>
            <a:endParaRPr lang="en-US" dirty="0">
              <a:solidFill>
                <a:srgbClr val="000000"/>
              </a:solidFill>
              <a:latin typeface="Amazon Ember Light" panose="020B0403020204020204" pitchFamily="34" charset="0"/>
              <a:ea typeface="Malgun Gothic" panose="020B0503020000020004" pitchFamily="34" charset="-127"/>
              <a:sym typeface="Chalkduster" charset="0"/>
            </a:endParaRPr>
          </a:p>
        </p:txBody>
      </p:sp>
      <p:sp>
        <p:nvSpPr>
          <p:cNvPr id="12" name="Slide Number Placeholder 3">
            <a:extLst>
              <a:ext uri="{FF2B5EF4-FFF2-40B4-BE49-F238E27FC236}">
                <a16:creationId xmlns:a16="http://schemas.microsoft.com/office/drawing/2014/main" id="{7AC26AB5-1D6E-43B5-93CB-34CEFA4B2B22}"/>
              </a:ext>
            </a:extLst>
          </p:cNvPr>
          <p:cNvSpPr>
            <a:spLocks noGrp="1"/>
          </p:cNvSpPr>
          <p:nvPr>
            <p:ph type="sldNum" sz="quarter" idx="12"/>
          </p:nvPr>
        </p:nvSpPr>
        <p:spPr/>
        <p:txBody>
          <a:bodyPr rtlCol="0"/>
          <a:lstStyle/>
          <a:p>
            <a:pPr rtl="0"/>
            <a:fld id="{9FC43BFD-8FF7-A343-A8A6-E2338FCE8046}" type="slidenum">
              <a:rPr lang="en-US" smtClean="0">
                <a:latin typeface="+mj-lt"/>
              </a:rPr>
              <a:pPr rtl="0"/>
              <a:t>114</a:t>
            </a:fld>
            <a:endParaRPr lang="en-US" dirty="0">
              <a:latin typeface="+mj-lt"/>
            </a:endParaRPr>
          </a:p>
        </p:txBody>
      </p:sp>
      <p:sp>
        <p:nvSpPr>
          <p:cNvPr id="138" name="Rounded Rectangle 137"/>
          <p:cNvSpPr/>
          <p:nvPr/>
        </p:nvSpPr>
        <p:spPr bwMode="auto">
          <a:xfrm>
            <a:off x="1116044" y="2673240"/>
            <a:ext cx="1461216" cy="1333061"/>
          </a:xfrm>
          <a:prstGeom prst="roundRect">
            <a:avLst>
              <a:gd name="adj" fmla="val 9818"/>
            </a:avLst>
          </a:prstGeom>
          <a:solidFill>
            <a:schemeClr val="bg1"/>
          </a:solidFill>
          <a:ln w="19050">
            <a:solidFill>
              <a:srgbClr val="0E2847"/>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solidFill>
                <a:schemeClr val="tx1"/>
              </a:solidFill>
              <a:latin typeface="Arial"/>
              <a:cs typeface="Arial"/>
            </a:endParaRPr>
          </a:p>
        </p:txBody>
      </p:sp>
      <p:sp>
        <p:nvSpPr>
          <p:cNvPr id="11" name="Rectangle 10"/>
          <p:cNvSpPr>
            <a:spLocks/>
          </p:cNvSpPr>
          <p:nvPr/>
        </p:nvSpPr>
        <p:spPr bwMode="auto">
          <a:xfrm>
            <a:off x="991615" y="4180546"/>
            <a:ext cx="1710073" cy="1250757"/>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4667" tIns="84667" rIns="84667" bIns="84667" rtlCol="0" anchor="ctr"/>
          <a:lstStyle/>
          <a:p>
            <a:pPr algn="ctr" rtl="0">
              <a:defRPr/>
            </a:pPr>
            <a:r>
              <a:rPr lang="ko-kr" sz="2133" dirty="0">
                <a:latin typeface="Amazon Ember" panose="020B0603020204020204" pitchFamily="34" charset="0"/>
                <a:ea typeface="Amazon Ember" panose="020B0603020204020204" pitchFamily="34" charset="0"/>
                <a:cs typeface="Amazon Ember" panose="020B0603020204020204" pitchFamily="34" charset="0"/>
                <a:sym typeface="Chalkduster" charset="0"/>
              </a:rPr>
              <a:t>Amazon DynamoDB</a:t>
            </a:r>
          </a:p>
        </p:txBody>
      </p:sp>
      <p:pic>
        <p:nvPicPr>
          <p:cNvPr id="10" name="Picture 9" descr="DynamoDB.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58972" y="2884677"/>
            <a:ext cx="975360" cy="975360"/>
          </a:xfrm>
          <a:prstGeom prst="rect">
            <a:avLst/>
          </a:prstGeom>
        </p:spPr>
      </p:pic>
    </p:spTree>
    <p:custDataLst>
      <p:tags r:id="rId1"/>
    </p:custDataLst>
    <p:extLst>
      <p:ext uri="{BB962C8B-B14F-4D97-AF65-F5344CB8AC3E}">
        <p14:creationId xmlns:p14="http://schemas.microsoft.com/office/powerpoint/2010/main" val="42558394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DynamoDB 데이터 모델</a:t>
            </a:r>
          </a:p>
        </p:txBody>
      </p:sp>
      <p:sp>
        <p:nvSpPr>
          <p:cNvPr id="58" name="Slide Number Placeholder 3">
            <a:extLst>
              <a:ext uri="{FF2B5EF4-FFF2-40B4-BE49-F238E27FC236}">
                <a16:creationId xmlns:a16="http://schemas.microsoft.com/office/drawing/2014/main" id="{620C75CD-F26C-49B7-BACF-4E4EB351C81A}"/>
              </a:ext>
            </a:extLst>
          </p:cNvPr>
          <p:cNvSpPr>
            <a:spLocks noGrp="1"/>
          </p:cNvSpPr>
          <p:nvPr>
            <p:ph type="sldNum" sz="quarter" idx="12"/>
          </p:nvPr>
        </p:nvSpPr>
        <p:spPr/>
        <p:txBody>
          <a:bodyPr rtlCol="0"/>
          <a:lstStyle/>
          <a:p>
            <a:pPr rtl="0"/>
            <a:fld id="{9FC43BFD-8FF7-A343-A8A6-E2338FCE8046}" type="slidenum">
              <a:rPr lang="en-US" smtClean="0">
                <a:latin typeface="+mj-lt"/>
              </a:rPr>
              <a:pPr rtl="0"/>
              <a:t>115</a:t>
            </a:fld>
            <a:endParaRPr lang="en-US" dirty="0">
              <a:latin typeface="+mj-lt"/>
            </a:endParaRPr>
          </a:p>
        </p:txBody>
      </p:sp>
      <p:sp>
        <p:nvSpPr>
          <p:cNvPr id="31" name="Rounded Rectangle 30"/>
          <p:cNvSpPr/>
          <p:nvPr/>
        </p:nvSpPr>
        <p:spPr>
          <a:xfrm>
            <a:off x="3182008" y="2470636"/>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
              <a:ea typeface="Malgun Gothic" panose="020B0503020000020004" pitchFamily="34" charset="-127"/>
              <a:cs typeface="Amazon Ember" panose="020B0603020204020204" pitchFamily="34" charset="0"/>
            </a:endParaRPr>
          </a:p>
        </p:txBody>
      </p:sp>
      <p:sp>
        <p:nvSpPr>
          <p:cNvPr id="32" name="Rounded Rectangle 31"/>
          <p:cNvSpPr/>
          <p:nvPr/>
        </p:nvSpPr>
        <p:spPr>
          <a:xfrm>
            <a:off x="4150019" y="2469016"/>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
              <a:ea typeface="Malgun Gothic" panose="020B0503020000020004" pitchFamily="34" charset="-127"/>
              <a:cs typeface="Amazon Ember" panose="020B0603020204020204" pitchFamily="34" charset="0"/>
            </a:endParaRPr>
          </a:p>
        </p:txBody>
      </p:sp>
      <p:sp>
        <p:nvSpPr>
          <p:cNvPr id="33" name="Rounded Rectangle 32"/>
          <p:cNvSpPr/>
          <p:nvPr/>
        </p:nvSpPr>
        <p:spPr>
          <a:xfrm>
            <a:off x="5119606" y="2469017"/>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
              <a:ea typeface="Malgun Gothic" panose="020B0503020000020004" pitchFamily="34" charset="-127"/>
              <a:cs typeface="Amazon Ember" panose="020B0603020204020204" pitchFamily="34" charset="0"/>
            </a:endParaRPr>
          </a:p>
        </p:txBody>
      </p:sp>
      <p:sp>
        <p:nvSpPr>
          <p:cNvPr id="34" name="Rounded Rectangle 33"/>
          <p:cNvSpPr/>
          <p:nvPr/>
        </p:nvSpPr>
        <p:spPr>
          <a:xfrm>
            <a:off x="6087616" y="2467397"/>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
              <a:ea typeface="Malgun Gothic" panose="020B0503020000020004" pitchFamily="34" charset="-127"/>
              <a:cs typeface="Amazon Ember" panose="020B0603020204020204" pitchFamily="34" charset="0"/>
            </a:endParaRPr>
          </a:p>
        </p:txBody>
      </p:sp>
      <p:sp>
        <p:nvSpPr>
          <p:cNvPr id="35" name="Rounded Rectangle 34"/>
          <p:cNvSpPr/>
          <p:nvPr/>
        </p:nvSpPr>
        <p:spPr>
          <a:xfrm>
            <a:off x="3176795" y="2917999"/>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
              <a:ea typeface="Malgun Gothic" panose="020B0503020000020004" pitchFamily="34" charset="-127"/>
              <a:cs typeface="Amazon Ember" panose="020B0603020204020204" pitchFamily="34" charset="0"/>
            </a:endParaRPr>
          </a:p>
        </p:txBody>
      </p:sp>
      <p:sp>
        <p:nvSpPr>
          <p:cNvPr id="36" name="Rounded Rectangle 35"/>
          <p:cNvSpPr/>
          <p:nvPr/>
        </p:nvSpPr>
        <p:spPr>
          <a:xfrm>
            <a:off x="4162024" y="2917999"/>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
              <a:ea typeface="Malgun Gothic" panose="020B0503020000020004" pitchFamily="34" charset="-127"/>
              <a:cs typeface="Amazon Ember" panose="020B0603020204020204" pitchFamily="34" charset="0"/>
            </a:endParaRPr>
          </a:p>
        </p:txBody>
      </p:sp>
      <p:sp>
        <p:nvSpPr>
          <p:cNvPr id="37" name="Rounded Rectangle 36"/>
          <p:cNvSpPr/>
          <p:nvPr/>
        </p:nvSpPr>
        <p:spPr>
          <a:xfrm>
            <a:off x="5131611" y="2918000"/>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
              <a:ea typeface="Malgun Gothic" panose="020B0503020000020004" pitchFamily="34" charset="-127"/>
              <a:cs typeface="Amazon Ember" panose="020B0603020204020204" pitchFamily="34" charset="0"/>
            </a:endParaRPr>
          </a:p>
        </p:txBody>
      </p:sp>
      <p:sp>
        <p:nvSpPr>
          <p:cNvPr id="38" name="Rounded Rectangle 37"/>
          <p:cNvSpPr/>
          <p:nvPr/>
        </p:nvSpPr>
        <p:spPr>
          <a:xfrm>
            <a:off x="3180359" y="3356564"/>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
              <a:ea typeface="Malgun Gothic" panose="020B0503020000020004" pitchFamily="34" charset="-127"/>
              <a:cs typeface="Amazon Ember" panose="020B0603020204020204" pitchFamily="34" charset="0"/>
            </a:endParaRPr>
          </a:p>
        </p:txBody>
      </p:sp>
      <p:sp>
        <p:nvSpPr>
          <p:cNvPr id="39" name="Rounded Rectangle 38"/>
          <p:cNvSpPr/>
          <p:nvPr/>
        </p:nvSpPr>
        <p:spPr>
          <a:xfrm>
            <a:off x="4148370" y="3354944"/>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
              <a:ea typeface="Malgun Gothic" panose="020B0503020000020004" pitchFamily="34" charset="-127"/>
              <a:cs typeface="Amazon Ember" panose="020B0603020204020204" pitchFamily="34" charset="0"/>
            </a:endParaRPr>
          </a:p>
        </p:txBody>
      </p:sp>
      <p:sp>
        <p:nvSpPr>
          <p:cNvPr id="40" name="Rounded Rectangle 39"/>
          <p:cNvSpPr/>
          <p:nvPr/>
        </p:nvSpPr>
        <p:spPr>
          <a:xfrm>
            <a:off x="5117956" y="3354945"/>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
              <a:ea typeface="Malgun Gothic" panose="020B0503020000020004" pitchFamily="34" charset="-127"/>
              <a:cs typeface="Amazon Ember" panose="020B0603020204020204" pitchFamily="34" charset="0"/>
            </a:endParaRPr>
          </a:p>
        </p:txBody>
      </p:sp>
      <p:sp>
        <p:nvSpPr>
          <p:cNvPr id="41" name="Rounded Rectangle 40"/>
          <p:cNvSpPr/>
          <p:nvPr/>
        </p:nvSpPr>
        <p:spPr>
          <a:xfrm>
            <a:off x="6085967" y="3353325"/>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
              <a:ea typeface="Malgun Gothic" panose="020B0503020000020004" pitchFamily="34" charset="-127"/>
              <a:cs typeface="Amazon Ember" panose="020B0603020204020204" pitchFamily="34" charset="0"/>
            </a:endParaRPr>
          </a:p>
        </p:txBody>
      </p:sp>
      <p:sp>
        <p:nvSpPr>
          <p:cNvPr id="42" name="Rounded Rectangle 41"/>
          <p:cNvSpPr/>
          <p:nvPr/>
        </p:nvSpPr>
        <p:spPr>
          <a:xfrm>
            <a:off x="7053942" y="3351707"/>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
              <a:ea typeface="Malgun Gothic" panose="020B0503020000020004" pitchFamily="34" charset="-127"/>
              <a:cs typeface="Amazon Ember" panose="020B0603020204020204" pitchFamily="34" charset="0"/>
            </a:endParaRPr>
          </a:p>
        </p:txBody>
      </p:sp>
      <p:sp>
        <p:nvSpPr>
          <p:cNvPr id="43" name="Rounded Rectangle 42"/>
          <p:cNvSpPr/>
          <p:nvPr/>
        </p:nvSpPr>
        <p:spPr>
          <a:xfrm>
            <a:off x="3180359" y="3793509"/>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
              <a:ea typeface="Malgun Gothic" panose="020B0503020000020004" pitchFamily="34" charset="-127"/>
              <a:cs typeface="Amazon Ember" panose="020B0603020204020204" pitchFamily="34" charset="0"/>
            </a:endParaRPr>
          </a:p>
        </p:txBody>
      </p:sp>
      <p:sp>
        <p:nvSpPr>
          <p:cNvPr id="44" name="Rounded Rectangle 43"/>
          <p:cNvSpPr/>
          <p:nvPr/>
        </p:nvSpPr>
        <p:spPr>
          <a:xfrm>
            <a:off x="4148370" y="3791889"/>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
              <a:ea typeface="Malgun Gothic" panose="020B0503020000020004" pitchFamily="34" charset="-127"/>
              <a:cs typeface="Amazon Ember" panose="020B0603020204020204" pitchFamily="34" charset="0"/>
            </a:endParaRPr>
          </a:p>
        </p:txBody>
      </p:sp>
      <p:sp>
        <p:nvSpPr>
          <p:cNvPr id="45" name="Rounded Rectangle 44"/>
          <p:cNvSpPr/>
          <p:nvPr/>
        </p:nvSpPr>
        <p:spPr>
          <a:xfrm>
            <a:off x="5117956" y="3791891"/>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
              <a:ea typeface="Malgun Gothic" panose="020B0503020000020004" pitchFamily="34" charset="-127"/>
              <a:cs typeface="Amazon Ember" panose="020B0603020204020204" pitchFamily="34" charset="0"/>
            </a:endParaRPr>
          </a:p>
        </p:txBody>
      </p:sp>
      <p:sp>
        <p:nvSpPr>
          <p:cNvPr id="46" name="Rounded Rectangle 45"/>
          <p:cNvSpPr/>
          <p:nvPr/>
        </p:nvSpPr>
        <p:spPr>
          <a:xfrm>
            <a:off x="6085967" y="3790271"/>
            <a:ext cx="914997" cy="35501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
              <a:ea typeface="Malgun Gothic" panose="020B0503020000020004" pitchFamily="34" charset="-127"/>
              <a:cs typeface="Amazon Ember" panose="020B0603020204020204" pitchFamily="34" charset="0"/>
            </a:endParaRPr>
          </a:p>
        </p:txBody>
      </p:sp>
      <p:grpSp>
        <p:nvGrpSpPr>
          <p:cNvPr id="64" name="Group 63"/>
          <p:cNvGrpSpPr/>
          <p:nvPr/>
        </p:nvGrpSpPr>
        <p:grpSpPr>
          <a:xfrm>
            <a:off x="1478900" y="2361401"/>
            <a:ext cx="1593853" cy="1829711"/>
            <a:chOff x="1109175" y="1443969"/>
            <a:chExt cx="1195390" cy="1372283"/>
          </a:xfrm>
        </p:grpSpPr>
        <p:sp>
          <p:nvSpPr>
            <p:cNvPr id="47" name="Left Brace 46"/>
            <p:cNvSpPr/>
            <p:nvPr/>
          </p:nvSpPr>
          <p:spPr>
            <a:xfrm>
              <a:off x="2140684" y="1443969"/>
              <a:ext cx="163881" cy="13722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en-US" sz="2400" dirty="0">
                <a:latin typeface="Amazon Ember "/>
                <a:ea typeface="Malgun Gothic" panose="020B0503020000020004" pitchFamily="34" charset="-127"/>
                <a:cs typeface="Amazon Ember" panose="020B0603020204020204" pitchFamily="34" charset="0"/>
              </a:endParaRPr>
            </a:p>
          </p:txBody>
        </p:sp>
        <p:sp>
          <p:nvSpPr>
            <p:cNvPr id="48" name="TextBox 47"/>
            <p:cNvSpPr txBox="1"/>
            <p:nvPr/>
          </p:nvSpPr>
          <p:spPr>
            <a:xfrm>
              <a:off x="1109175" y="1841249"/>
              <a:ext cx="1157407" cy="623248"/>
            </a:xfrm>
            <a:prstGeom prst="rect">
              <a:avLst/>
            </a:prstGeom>
            <a:noFill/>
          </p:spPr>
          <p:txBody>
            <a:bodyPr wrap="square" rtlCol="0">
              <a:spAutoFit/>
            </a:bodyPr>
            <a:lstStyle/>
            <a:p>
              <a:pPr rtl="0"/>
              <a:r>
                <a:rPr lang="ko-kr" sz="2400">
                  <a:latin typeface="Amazon Ember "/>
                  <a:ea typeface="Malgun Gothic" panose="020B0503020000020004" pitchFamily="34" charset="-127"/>
                  <a:cs typeface="Amazon Ember" panose="020B0603020204020204" pitchFamily="34" charset="0"/>
                </a:rPr>
                <a:t>테이블:</a:t>
              </a:r>
              <a:r>
                <a:rPr lang="ko-kr" sz="2400">
                  <a:solidFill>
                    <a:schemeClr val="accent1"/>
                  </a:solidFill>
                  <a:latin typeface="Amazon Ember "/>
                  <a:ea typeface="Malgun Gothic" panose="020B0503020000020004" pitchFamily="34" charset="-127"/>
                  <a:cs typeface="Amazon Ember" panose="020B0603020204020204" pitchFamily="34" charset="0"/>
                </a:rPr>
                <a:t> 음악</a:t>
              </a:r>
            </a:p>
          </p:txBody>
        </p:sp>
      </p:grpSp>
      <p:grpSp>
        <p:nvGrpSpPr>
          <p:cNvPr id="65" name="Group 64"/>
          <p:cNvGrpSpPr/>
          <p:nvPr/>
        </p:nvGrpSpPr>
        <p:grpSpPr>
          <a:xfrm>
            <a:off x="8178700" y="2443328"/>
            <a:ext cx="1626795" cy="1730891"/>
            <a:chOff x="6134025" y="1505415"/>
            <a:chExt cx="1220096" cy="1298168"/>
          </a:xfrm>
        </p:grpSpPr>
        <p:sp>
          <p:nvSpPr>
            <p:cNvPr id="49" name="Right Brace 48"/>
            <p:cNvSpPr/>
            <p:nvPr/>
          </p:nvSpPr>
          <p:spPr>
            <a:xfrm>
              <a:off x="6165990" y="1505415"/>
              <a:ext cx="61456" cy="26626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en-US" sz="2400" dirty="0">
                <a:latin typeface="Amazon Ember "/>
                <a:ea typeface="Malgun Gothic" panose="020B0503020000020004" pitchFamily="34" charset="-127"/>
                <a:cs typeface="Amazon Ember" panose="020B0603020204020204" pitchFamily="34" charset="0"/>
              </a:endParaRPr>
            </a:p>
          </p:txBody>
        </p:sp>
        <p:sp>
          <p:nvSpPr>
            <p:cNvPr id="50" name="Right Brace 49"/>
            <p:cNvSpPr/>
            <p:nvPr/>
          </p:nvSpPr>
          <p:spPr>
            <a:xfrm>
              <a:off x="6308148" y="1862633"/>
              <a:ext cx="61456" cy="26626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en-US" sz="2400" dirty="0">
                <a:latin typeface="Amazon Ember "/>
                <a:ea typeface="Malgun Gothic" panose="020B0503020000020004" pitchFamily="34" charset="-127"/>
                <a:cs typeface="Amazon Ember" panose="020B0603020204020204" pitchFamily="34" charset="0"/>
              </a:endParaRPr>
            </a:p>
          </p:txBody>
        </p:sp>
        <p:sp>
          <p:nvSpPr>
            <p:cNvPr id="51" name="Right Brace 50"/>
            <p:cNvSpPr/>
            <p:nvPr/>
          </p:nvSpPr>
          <p:spPr>
            <a:xfrm>
              <a:off x="6134025" y="2180102"/>
              <a:ext cx="61456" cy="26626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en-US" sz="2400" dirty="0">
                <a:latin typeface="Amazon Ember "/>
                <a:ea typeface="Malgun Gothic" panose="020B0503020000020004" pitchFamily="34" charset="-127"/>
                <a:cs typeface="Amazon Ember" panose="020B0603020204020204" pitchFamily="34" charset="0"/>
              </a:endParaRPr>
            </a:p>
          </p:txBody>
        </p:sp>
        <p:sp>
          <p:nvSpPr>
            <p:cNvPr id="52" name="Right Brace 51"/>
            <p:cNvSpPr/>
            <p:nvPr/>
          </p:nvSpPr>
          <p:spPr>
            <a:xfrm>
              <a:off x="6276183" y="2537320"/>
              <a:ext cx="61456" cy="26626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en-US" sz="2400" dirty="0">
                <a:latin typeface="Amazon Ember "/>
                <a:ea typeface="Malgun Gothic" panose="020B0503020000020004" pitchFamily="34" charset="-127"/>
                <a:cs typeface="Amazon Ember" panose="020B0603020204020204" pitchFamily="34" charset="0"/>
              </a:endParaRPr>
            </a:p>
          </p:txBody>
        </p:sp>
        <p:sp>
          <p:nvSpPr>
            <p:cNvPr id="53" name="TextBox 52"/>
            <p:cNvSpPr txBox="1"/>
            <p:nvPr/>
          </p:nvSpPr>
          <p:spPr>
            <a:xfrm>
              <a:off x="6502755" y="1965042"/>
              <a:ext cx="851366" cy="346249"/>
            </a:xfrm>
            <a:prstGeom prst="rect">
              <a:avLst/>
            </a:prstGeom>
            <a:noFill/>
          </p:spPr>
          <p:txBody>
            <a:bodyPr wrap="square" rtlCol="0">
              <a:spAutoFit/>
            </a:bodyPr>
            <a:lstStyle/>
            <a:p>
              <a:pPr rtl="0"/>
              <a:r>
                <a:rPr lang="ko-kr" sz="2400">
                  <a:latin typeface="Amazon Ember "/>
                  <a:ea typeface="Malgun Gothic" panose="020B0503020000020004" pitchFamily="34" charset="-127"/>
                  <a:cs typeface="Amazon Ember" panose="020B0603020204020204" pitchFamily="34" charset="0"/>
                </a:rPr>
                <a:t>항목</a:t>
              </a:r>
            </a:p>
          </p:txBody>
        </p:sp>
      </p:grpSp>
      <p:grpSp>
        <p:nvGrpSpPr>
          <p:cNvPr id="6" name="Group 5"/>
          <p:cNvGrpSpPr/>
          <p:nvPr/>
        </p:nvGrpSpPr>
        <p:grpSpPr>
          <a:xfrm>
            <a:off x="3058864" y="1727239"/>
            <a:ext cx="7448716" cy="3509447"/>
            <a:chOff x="2294147" y="968346"/>
            <a:chExt cx="5586537" cy="2632087"/>
          </a:xfrm>
        </p:grpSpPr>
        <p:grpSp>
          <p:nvGrpSpPr>
            <p:cNvPr id="66" name="Group 65"/>
            <p:cNvGrpSpPr/>
            <p:nvPr/>
          </p:nvGrpSpPr>
          <p:grpSpPr>
            <a:xfrm>
              <a:off x="3554155" y="1648788"/>
              <a:ext cx="4326529" cy="1951645"/>
              <a:chOff x="3554155" y="1648788"/>
              <a:chExt cx="4326529" cy="1951645"/>
            </a:xfrm>
          </p:grpSpPr>
          <p:sp>
            <p:nvSpPr>
              <p:cNvPr id="54" name="TextBox 53"/>
              <p:cNvSpPr txBox="1"/>
              <p:nvPr/>
            </p:nvSpPr>
            <p:spPr>
              <a:xfrm>
                <a:off x="4439654" y="3254184"/>
                <a:ext cx="3441030" cy="346249"/>
              </a:xfrm>
              <a:prstGeom prst="rect">
                <a:avLst/>
              </a:prstGeom>
              <a:noFill/>
            </p:spPr>
            <p:txBody>
              <a:bodyPr wrap="square" rtlCol="0">
                <a:spAutoFit/>
              </a:bodyPr>
              <a:lstStyle/>
              <a:p>
                <a:pPr rtl="0"/>
                <a:r>
                  <a:rPr lang="ko-kr" sz="2400">
                    <a:latin typeface="Amazon Ember "/>
                    <a:ea typeface="Malgun Gothic" panose="020B0503020000020004" pitchFamily="34" charset="-127"/>
                    <a:cs typeface="Amazon Ember" panose="020B0603020204020204" pitchFamily="34" charset="0"/>
                  </a:rPr>
                  <a:t>속성(이름 값 페어)</a:t>
                </a:r>
              </a:p>
            </p:txBody>
          </p:sp>
          <p:cxnSp>
            <p:nvCxnSpPr>
              <p:cNvPr id="55" name="Straight Arrow Connector 54"/>
              <p:cNvCxnSpPr>
                <a:stCxn id="54" idx="0"/>
              </p:cNvCxnSpPr>
              <p:nvPr/>
            </p:nvCxnSpPr>
            <p:spPr>
              <a:xfrm flipH="1" flipV="1">
                <a:off x="5510474" y="2293967"/>
                <a:ext cx="649696" cy="960218"/>
              </a:xfrm>
              <a:prstGeom prst="straightConnector1">
                <a:avLst/>
              </a:prstGeom>
              <a:ln>
                <a:solidFill>
                  <a:srgbClr val="0070C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54" idx="0"/>
              </p:cNvCxnSpPr>
              <p:nvPr/>
            </p:nvCxnSpPr>
            <p:spPr>
              <a:xfrm flipH="1" flipV="1">
                <a:off x="4219918" y="1648788"/>
                <a:ext cx="1940251" cy="1605396"/>
              </a:xfrm>
              <a:prstGeom prst="straightConnector1">
                <a:avLst/>
              </a:prstGeom>
              <a:ln>
                <a:solidFill>
                  <a:srgbClr val="0070C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54" idx="0"/>
              </p:cNvCxnSpPr>
              <p:nvPr/>
            </p:nvCxnSpPr>
            <p:spPr>
              <a:xfrm flipH="1" flipV="1">
                <a:off x="3554155" y="2324688"/>
                <a:ext cx="2606014" cy="929496"/>
              </a:xfrm>
              <a:prstGeom prst="straightConnector1">
                <a:avLst/>
              </a:prstGeom>
              <a:ln>
                <a:solidFill>
                  <a:srgbClr val="0070C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2294147" y="968346"/>
              <a:ext cx="4284290" cy="543017"/>
              <a:chOff x="2294147" y="968346"/>
              <a:chExt cx="4284290" cy="543017"/>
            </a:xfrm>
          </p:grpSpPr>
          <p:sp>
            <p:nvSpPr>
              <p:cNvPr id="60" name="TextBox 59"/>
              <p:cNvSpPr txBox="1"/>
              <p:nvPr/>
            </p:nvSpPr>
            <p:spPr>
              <a:xfrm>
                <a:off x="2294147" y="1208598"/>
                <a:ext cx="941782" cy="300083"/>
              </a:xfrm>
              <a:prstGeom prst="rect">
                <a:avLst/>
              </a:prstGeom>
              <a:noFill/>
            </p:spPr>
            <p:txBody>
              <a:bodyPr wrap="square" rtlCol="0">
                <a:spAutoFit/>
              </a:bodyPr>
              <a:lstStyle/>
              <a:p>
                <a:pPr rtl="0"/>
                <a:r>
                  <a:rPr lang="ko-kr" sz="2000" dirty="0">
                    <a:solidFill>
                      <a:schemeClr val="accent1"/>
                    </a:solidFill>
                    <a:latin typeface="Amazon Ember "/>
                    <a:ea typeface="Malgun Gothic" panose="020B0503020000020004" pitchFamily="34" charset="-127"/>
                    <a:cs typeface="Amazon Ember" panose="020B0603020204020204" pitchFamily="34" charset="0"/>
                  </a:rPr>
                  <a:t>아티스트</a:t>
                </a:r>
              </a:p>
            </p:txBody>
          </p:sp>
          <p:sp>
            <p:nvSpPr>
              <p:cNvPr id="61" name="TextBox 60"/>
              <p:cNvSpPr txBox="1"/>
              <p:nvPr/>
            </p:nvSpPr>
            <p:spPr>
              <a:xfrm>
                <a:off x="3209238" y="977248"/>
                <a:ext cx="808733" cy="530915"/>
              </a:xfrm>
              <a:prstGeom prst="rect">
                <a:avLst/>
              </a:prstGeom>
              <a:noFill/>
            </p:spPr>
            <p:txBody>
              <a:bodyPr wrap="square" rtlCol="0">
                <a:spAutoFit/>
              </a:bodyPr>
              <a:lstStyle/>
              <a:p>
                <a:pPr rtl="0"/>
                <a:r>
                  <a:rPr lang="ko-kr" sz="2000" dirty="0">
                    <a:solidFill>
                      <a:schemeClr val="accent1"/>
                    </a:solidFill>
                    <a:latin typeface="Amazon Ember "/>
                    <a:ea typeface="Malgun Gothic" panose="020B0503020000020004" pitchFamily="34" charset="-127"/>
                    <a:cs typeface="Amazon Ember" panose="020B0603020204020204" pitchFamily="34" charset="0"/>
                  </a:rPr>
                  <a:t>노래 제목</a:t>
                </a:r>
              </a:p>
            </p:txBody>
          </p:sp>
          <p:sp>
            <p:nvSpPr>
              <p:cNvPr id="62" name="TextBox 61"/>
              <p:cNvSpPr txBox="1"/>
              <p:nvPr/>
            </p:nvSpPr>
            <p:spPr>
              <a:xfrm>
                <a:off x="3928257" y="968346"/>
                <a:ext cx="888713" cy="530915"/>
              </a:xfrm>
              <a:prstGeom prst="rect">
                <a:avLst/>
              </a:prstGeom>
              <a:noFill/>
            </p:spPr>
            <p:txBody>
              <a:bodyPr wrap="square" rtlCol="0">
                <a:spAutoFit/>
              </a:bodyPr>
              <a:lstStyle/>
              <a:p>
                <a:pPr rtl="0"/>
                <a:r>
                  <a:rPr lang="ko-kr" sz="2000" dirty="0">
                    <a:solidFill>
                      <a:schemeClr val="accent1"/>
                    </a:solidFill>
                    <a:latin typeface="Amazon Ember "/>
                    <a:ea typeface="Malgun Gothic" panose="020B0503020000020004" pitchFamily="34" charset="-127"/>
                    <a:cs typeface="Amazon Ember" panose="020B0603020204020204" pitchFamily="34" charset="0"/>
                  </a:rPr>
                  <a:t>앨범 제목</a:t>
                </a:r>
              </a:p>
            </p:txBody>
          </p:sp>
          <p:sp>
            <p:nvSpPr>
              <p:cNvPr id="63" name="TextBox 62"/>
              <p:cNvSpPr txBox="1"/>
              <p:nvPr/>
            </p:nvSpPr>
            <p:spPr>
              <a:xfrm>
                <a:off x="4623637" y="1211280"/>
                <a:ext cx="941782" cy="300083"/>
              </a:xfrm>
              <a:prstGeom prst="rect">
                <a:avLst/>
              </a:prstGeom>
              <a:noFill/>
            </p:spPr>
            <p:txBody>
              <a:bodyPr wrap="square" rtlCol="0">
                <a:spAutoFit/>
              </a:bodyPr>
              <a:lstStyle/>
              <a:p>
                <a:pPr rtl="0"/>
                <a:r>
                  <a:rPr lang="ko-kr" sz="2000" dirty="0">
                    <a:solidFill>
                      <a:schemeClr val="accent1"/>
                    </a:solidFill>
                    <a:latin typeface="Amazon Ember "/>
                    <a:ea typeface="Malgun Gothic" panose="020B0503020000020004" pitchFamily="34" charset="-127"/>
                    <a:cs typeface="Amazon Ember" panose="020B0603020204020204" pitchFamily="34" charset="0"/>
                  </a:rPr>
                  <a:t>연도</a:t>
                </a:r>
              </a:p>
            </p:txBody>
          </p:sp>
          <p:sp>
            <p:nvSpPr>
              <p:cNvPr id="67" name="TextBox 66"/>
              <p:cNvSpPr txBox="1"/>
              <p:nvPr/>
            </p:nvSpPr>
            <p:spPr>
              <a:xfrm>
                <a:off x="5374968" y="1208080"/>
                <a:ext cx="1203469" cy="300083"/>
              </a:xfrm>
              <a:prstGeom prst="rect">
                <a:avLst/>
              </a:prstGeom>
              <a:noFill/>
            </p:spPr>
            <p:txBody>
              <a:bodyPr wrap="square" rtlCol="0">
                <a:spAutoFit/>
              </a:bodyPr>
              <a:lstStyle/>
              <a:p>
                <a:pPr rtl="0"/>
                <a:r>
                  <a:rPr lang="ko-kr" sz="2000" dirty="0">
                    <a:solidFill>
                      <a:schemeClr val="accent1"/>
                    </a:solidFill>
                    <a:latin typeface="Amazon Ember "/>
                    <a:ea typeface="Malgun Gothic" panose="020B0503020000020004" pitchFamily="34" charset="-127"/>
                    <a:cs typeface="Amazon Ember" panose="020B0603020204020204" pitchFamily="34" charset="0"/>
                  </a:rPr>
                  <a:t>장르</a:t>
                </a:r>
              </a:p>
            </p:txBody>
          </p:sp>
        </p:grpSp>
      </p:grpSp>
    </p:spTree>
    <p:custDataLst>
      <p:tags r:id="rId1"/>
    </p:custDataLst>
    <p:extLst>
      <p:ext uri="{BB962C8B-B14F-4D97-AF65-F5344CB8AC3E}">
        <p14:creationId xmlns:p14="http://schemas.microsoft.com/office/powerpoint/2010/main" val="84671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193037" y="2467496"/>
            <a:ext cx="4792144" cy="1681131"/>
            <a:chOff x="2534996" y="1675867"/>
            <a:chExt cx="3594108" cy="1260848"/>
          </a:xfrm>
        </p:grpSpPr>
        <p:sp>
          <p:nvSpPr>
            <p:cNvPr id="26" name="Rounded Rectangle 25"/>
            <p:cNvSpPr/>
            <p:nvPr/>
          </p:nvSpPr>
          <p:spPr>
            <a:xfrm>
              <a:off x="2538906" y="1678296"/>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27" name="Rounded Rectangle 26"/>
            <p:cNvSpPr/>
            <p:nvPr/>
          </p:nvSpPr>
          <p:spPr>
            <a:xfrm>
              <a:off x="3264914" y="1677081"/>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28" name="Rounded Rectangle 27"/>
            <p:cNvSpPr/>
            <p:nvPr/>
          </p:nvSpPr>
          <p:spPr>
            <a:xfrm>
              <a:off x="3995987" y="1677082"/>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29" name="Rounded Rectangle 28"/>
            <p:cNvSpPr/>
            <p:nvPr/>
          </p:nvSpPr>
          <p:spPr>
            <a:xfrm>
              <a:off x="4717493" y="1675867"/>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30" name="Rounded Rectangle 29"/>
            <p:cNvSpPr/>
            <p:nvPr/>
          </p:nvSpPr>
          <p:spPr>
            <a:xfrm>
              <a:off x="2534996" y="2013818"/>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31" name="Rounded Rectangle 30"/>
            <p:cNvSpPr/>
            <p:nvPr/>
          </p:nvSpPr>
          <p:spPr>
            <a:xfrm>
              <a:off x="3273918" y="2013818"/>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32" name="Rounded Rectangle 31"/>
            <p:cNvSpPr/>
            <p:nvPr/>
          </p:nvSpPr>
          <p:spPr>
            <a:xfrm>
              <a:off x="3995987" y="2013819"/>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33" name="Rounded Rectangle 32"/>
            <p:cNvSpPr/>
            <p:nvPr/>
          </p:nvSpPr>
          <p:spPr>
            <a:xfrm>
              <a:off x="2537669" y="2342742"/>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34" name="Rounded Rectangle 33"/>
            <p:cNvSpPr/>
            <p:nvPr/>
          </p:nvSpPr>
          <p:spPr>
            <a:xfrm>
              <a:off x="3263677" y="2341527"/>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35" name="Rounded Rectangle 34"/>
            <p:cNvSpPr/>
            <p:nvPr/>
          </p:nvSpPr>
          <p:spPr>
            <a:xfrm>
              <a:off x="3995987" y="2341528"/>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36" name="Rounded Rectangle 35"/>
            <p:cNvSpPr/>
            <p:nvPr/>
          </p:nvSpPr>
          <p:spPr>
            <a:xfrm>
              <a:off x="4717493" y="2340313"/>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37" name="Rounded Rectangle 36"/>
            <p:cNvSpPr/>
            <p:nvPr/>
          </p:nvSpPr>
          <p:spPr>
            <a:xfrm>
              <a:off x="5442856" y="2339099"/>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38" name="Rounded Rectangle 37"/>
            <p:cNvSpPr/>
            <p:nvPr/>
          </p:nvSpPr>
          <p:spPr>
            <a:xfrm>
              <a:off x="2537669" y="2670451"/>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39" name="Rounded Rectangle 38"/>
            <p:cNvSpPr/>
            <p:nvPr/>
          </p:nvSpPr>
          <p:spPr>
            <a:xfrm>
              <a:off x="3263677" y="2669236"/>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40" name="Rounded Rectangle 39"/>
            <p:cNvSpPr/>
            <p:nvPr/>
          </p:nvSpPr>
          <p:spPr>
            <a:xfrm>
              <a:off x="3995987" y="2669237"/>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41" name="Rounded Rectangle 40"/>
            <p:cNvSpPr/>
            <p:nvPr/>
          </p:nvSpPr>
          <p:spPr>
            <a:xfrm>
              <a:off x="4717493" y="2668022"/>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grpSp>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기본 키</a:t>
            </a:r>
            <a:endParaRPr lang="en-US" dirty="0">
              <a:latin typeface="Amazon Ember Light" panose="020B0403020204020204" pitchFamily="34" charset="0"/>
              <a:ea typeface="Malgun Gothic" panose="020B0503020000020004" pitchFamily="34" charset="-127"/>
            </a:endParaRPr>
          </a:p>
        </p:txBody>
      </p:sp>
      <p:sp>
        <p:nvSpPr>
          <p:cNvPr id="45" name="Slide Number Placeholder 3">
            <a:extLst>
              <a:ext uri="{FF2B5EF4-FFF2-40B4-BE49-F238E27FC236}">
                <a16:creationId xmlns:a16="http://schemas.microsoft.com/office/drawing/2014/main" id="{D3E01AE2-6233-48FF-B8DE-BAA1CA194D11}"/>
              </a:ext>
            </a:extLst>
          </p:cNvPr>
          <p:cNvSpPr>
            <a:spLocks noGrp="1"/>
          </p:cNvSpPr>
          <p:nvPr>
            <p:ph type="sldNum" sz="quarter" idx="12"/>
          </p:nvPr>
        </p:nvSpPr>
        <p:spPr/>
        <p:txBody>
          <a:bodyPr rtlCol="0"/>
          <a:lstStyle/>
          <a:p>
            <a:pPr rtl="0"/>
            <a:fld id="{9FC43BFD-8FF7-A343-A8A6-E2338FCE8046}" type="slidenum">
              <a:rPr lang="en-US" smtClean="0">
                <a:latin typeface="+mj-lt"/>
              </a:rPr>
              <a:pPr rtl="0"/>
              <a:t>116</a:t>
            </a:fld>
            <a:endParaRPr lang="en-US" dirty="0">
              <a:latin typeface="+mj-lt"/>
            </a:endParaRPr>
          </a:p>
        </p:txBody>
      </p:sp>
      <p:grpSp>
        <p:nvGrpSpPr>
          <p:cNvPr id="3" name="Group 2"/>
          <p:cNvGrpSpPr/>
          <p:nvPr/>
        </p:nvGrpSpPr>
        <p:grpSpPr>
          <a:xfrm>
            <a:off x="1347735" y="2467497"/>
            <a:ext cx="4605603" cy="2621029"/>
            <a:chOff x="1010801" y="1534093"/>
            <a:chExt cx="3454202" cy="1965772"/>
          </a:xfrm>
        </p:grpSpPr>
        <p:sp>
          <p:nvSpPr>
            <p:cNvPr id="4" name="Rounded Rectangle 3"/>
            <p:cNvSpPr/>
            <p:nvPr/>
          </p:nvSpPr>
          <p:spPr>
            <a:xfrm>
              <a:off x="2396018" y="1534093"/>
              <a:ext cx="697303" cy="270254"/>
            </a:xfrm>
            <a:prstGeom prst="roundRect">
              <a:avLst/>
            </a:prstGeom>
            <a:solidFill>
              <a:schemeClr val="accent5">
                <a:lumMod val="75000"/>
              </a:schemeClr>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8" name="Rounded Rectangle 7"/>
            <p:cNvSpPr/>
            <p:nvPr/>
          </p:nvSpPr>
          <p:spPr>
            <a:xfrm>
              <a:off x="2394778" y="1868394"/>
              <a:ext cx="685259" cy="271475"/>
            </a:xfrm>
            <a:prstGeom prst="roundRect">
              <a:avLst/>
            </a:prstGeom>
            <a:solidFill>
              <a:schemeClr val="accent5">
                <a:lumMod val="75000"/>
              </a:schemeClr>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1" name="Rounded Rectangle 10"/>
            <p:cNvSpPr/>
            <p:nvPr/>
          </p:nvSpPr>
          <p:spPr>
            <a:xfrm>
              <a:off x="2394781" y="2202527"/>
              <a:ext cx="686248" cy="266264"/>
            </a:xfrm>
            <a:prstGeom prst="roundRect">
              <a:avLst/>
            </a:prstGeom>
            <a:solidFill>
              <a:schemeClr val="accent5">
                <a:lumMod val="75000"/>
              </a:schemeClr>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6" name="Rounded Rectangle 15"/>
            <p:cNvSpPr/>
            <p:nvPr/>
          </p:nvSpPr>
          <p:spPr>
            <a:xfrm>
              <a:off x="2394778" y="2523987"/>
              <a:ext cx="692859" cy="276677"/>
            </a:xfrm>
            <a:prstGeom prst="roundRect">
              <a:avLst/>
            </a:prstGeom>
            <a:solidFill>
              <a:schemeClr val="accent5">
                <a:lumMod val="75000"/>
              </a:schemeClr>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20" name="TextBox 19"/>
            <p:cNvSpPr txBox="1"/>
            <p:nvPr/>
          </p:nvSpPr>
          <p:spPr>
            <a:xfrm>
              <a:off x="1010801" y="3184442"/>
              <a:ext cx="3454202" cy="315423"/>
            </a:xfrm>
            <a:prstGeom prst="rect">
              <a:avLst/>
            </a:prstGeom>
            <a:noFill/>
          </p:spPr>
          <p:txBody>
            <a:bodyPr wrap="square" rtlCol="0">
              <a:spAutoFit/>
            </a:bodyPr>
            <a:lstStyle/>
            <a:p>
              <a:pPr algn="ctr" rtl="0"/>
              <a:r>
                <a:rPr lang="ko-kr" sz="2133" b="1">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파티션 키</a:t>
              </a:r>
              <a:endParaRPr lang="en-US" sz="2133" b="1"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21" name="Right Brace 20"/>
            <p:cNvSpPr/>
            <p:nvPr/>
          </p:nvSpPr>
          <p:spPr>
            <a:xfrm rot="5400000">
              <a:off x="2661778" y="2686262"/>
              <a:ext cx="195714" cy="642780"/>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grpSp>
      <p:grpSp>
        <p:nvGrpSpPr>
          <p:cNvPr id="43" name="Group 42"/>
          <p:cNvGrpSpPr/>
          <p:nvPr/>
        </p:nvGrpSpPr>
        <p:grpSpPr>
          <a:xfrm>
            <a:off x="2330340" y="2467496"/>
            <a:ext cx="4605603" cy="3384396"/>
            <a:chOff x="1747755" y="1534092"/>
            <a:chExt cx="3454202" cy="2538297"/>
          </a:xfrm>
        </p:grpSpPr>
        <p:sp>
          <p:nvSpPr>
            <p:cNvPr id="5" name="Rounded Rectangle 4"/>
            <p:cNvSpPr/>
            <p:nvPr/>
          </p:nvSpPr>
          <p:spPr>
            <a:xfrm>
              <a:off x="3128579" y="1534092"/>
              <a:ext cx="686248" cy="279281"/>
            </a:xfrm>
            <a:prstGeom prst="roundRect">
              <a:avLst/>
            </a:prstGeom>
            <a:ln>
              <a:solidFill>
                <a:srgbClr val="0070C0"/>
              </a:solidFill>
            </a:ln>
          </p:spPr>
          <p:style>
            <a:lnRef idx="1">
              <a:schemeClr val="accent3"/>
            </a:lnRef>
            <a:fillRef idx="3">
              <a:schemeClr val="accent3"/>
            </a:fillRef>
            <a:effectRef idx="2">
              <a:schemeClr val="accent3"/>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9" name="Rounded Rectangle 8"/>
            <p:cNvSpPr/>
            <p:nvPr/>
          </p:nvSpPr>
          <p:spPr>
            <a:xfrm>
              <a:off x="3128579" y="1870829"/>
              <a:ext cx="691368" cy="277145"/>
            </a:xfrm>
            <a:prstGeom prst="roundRect">
              <a:avLst/>
            </a:prstGeom>
            <a:ln>
              <a:solidFill>
                <a:srgbClr val="0070C0"/>
              </a:solidFill>
            </a:ln>
          </p:spPr>
          <p:style>
            <a:lnRef idx="1">
              <a:schemeClr val="accent3"/>
            </a:lnRef>
            <a:fillRef idx="3">
              <a:schemeClr val="accent3"/>
            </a:fillRef>
            <a:effectRef idx="2">
              <a:schemeClr val="accent3"/>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2" name="Rounded Rectangle 11"/>
            <p:cNvSpPr/>
            <p:nvPr/>
          </p:nvSpPr>
          <p:spPr>
            <a:xfrm>
              <a:off x="3116288" y="2198538"/>
              <a:ext cx="698539" cy="270253"/>
            </a:xfrm>
            <a:prstGeom prst="roundRect">
              <a:avLst/>
            </a:prstGeom>
            <a:ln>
              <a:solidFill>
                <a:srgbClr val="0070C0"/>
              </a:solidFill>
            </a:ln>
          </p:spPr>
          <p:style>
            <a:lnRef idx="1">
              <a:schemeClr val="accent3"/>
            </a:lnRef>
            <a:fillRef idx="3">
              <a:schemeClr val="accent3"/>
            </a:fillRef>
            <a:effectRef idx="2">
              <a:schemeClr val="accent3"/>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7" name="Rounded Rectangle 16"/>
            <p:cNvSpPr/>
            <p:nvPr/>
          </p:nvSpPr>
          <p:spPr>
            <a:xfrm>
              <a:off x="3111278" y="2526247"/>
              <a:ext cx="703549" cy="273285"/>
            </a:xfrm>
            <a:prstGeom prst="roundRect">
              <a:avLst/>
            </a:prstGeom>
            <a:ln>
              <a:solidFill>
                <a:srgbClr val="0070C0"/>
              </a:solidFill>
            </a:ln>
          </p:spPr>
          <p:style>
            <a:lnRef idx="1">
              <a:schemeClr val="accent3"/>
            </a:lnRef>
            <a:fillRef idx="3">
              <a:schemeClr val="accent3"/>
            </a:fillRef>
            <a:effectRef idx="2">
              <a:schemeClr val="accent3"/>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22" name="Right Brace 21"/>
            <p:cNvSpPr/>
            <p:nvPr/>
          </p:nvSpPr>
          <p:spPr>
            <a:xfrm rot="5400000">
              <a:off x="3376888" y="2684551"/>
              <a:ext cx="198430" cy="660946"/>
            </a:xfrm>
            <a:prstGeom prst="rightBrace">
              <a:avLst/>
            </a:prstGeom>
            <a:ln>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23" name="TextBox 22"/>
            <p:cNvSpPr txBox="1"/>
            <p:nvPr/>
          </p:nvSpPr>
          <p:spPr>
            <a:xfrm>
              <a:off x="1747755" y="3510793"/>
              <a:ext cx="3454202" cy="561596"/>
            </a:xfrm>
            <a:prstGeom prst="rect">
              <a:avLst/>
            </a:prstGeom>
            <a:noFill/>
            <a:ln>
              <a:noFill/>
            </a:ln>
          </p:spPr>
          <p:txBody>
            <a:bodyPr wrap="square" rtlCol="0">
              <a:spAutoFit/>
            </a:bodyPr>
            <a:lstStyle/>
            <a:p>
              <a:pPr algn="ctr" rtl="0"/>
              <a:r>
                <a:rPr lang="ko-KR" altLang="en-US" sz="2133" b="1"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정렬 키</a:t>
              </a:r>
              <a:r>
                <a:rPr lang="ko-kr" sz="2133" b="1" dirty="0">
                  <a:latin typeface="Amazon Ember Light" panose="020B0403020204020204" pitchFamily="34" charset="0"/>
                  <a:ea typeface="Malgun Gothic" panose="020B0503020000020004" pitchFamily="34" charset="-127"/>
                  <a:cs typeface="Amazon Ember" panose="020B0603020204020204" pitchFamily="34" charset="0"/>
                </a:rPr>
                <a:t> </a:t>
              </a:r>
              <a:br>
                <a:rPr lang="en-US" sz="2133" b="1" dirty="0">
                  <a:latin typeface="Amazon Ember Light" panose="020B0403020204020204" pitchFamily="34" charset="0"/>
                  <a:ea typeface="Malgun Gothic" panose="020B0503020000020004" pitchFamily="34" charset="-127"/>
                  <a:cs typeface="Amazon Ember" panose="020B0603020204020204" pitchFamily="34" charset="0"/>
                </a:rPr>
              </a:br>
              <a:endParaRPr lang="en-US" sz="2133" b="1" dirty="0">
                <a:latin typeface="Amazon Ember Light" panose="020B0403020204020204" pitchFamily="34" charset="0"/>
                <a:ea typeface="Malgun Gothic" panose="020B0503020000020004" pitchFamily="34" charset="-127"/>
                <a:cs typeface="Amazon Ember" panose="020B0603020204020204" pitchFamily="34" charset="0"/>
              </a:endParaRPr>
            </a:p>
          </p:txBody>
        </p:sp>
      </p:grpSp>
      <p:sp>
        <p:nvSpPr>
          <p:cNvPr id="6" name="TextBox 5"/>
          <p:cNvSpPr txBox="1"/>
          <p:nvPr/>
        </p:nvSpPr>
        <p:spPr>
          <a:xfrm>
            <a:off x="8687207" y="3014127"/>
            <a:ext cx="2653290" cy="1077026"/>
          </a:xfrm>
          <a:prstGeom prst="rect">
            <a:avLst/>
          </a:prstGeom>
          <a:noFill/>
        </p:spPr>
        <p:txBody>
          <a:bodyPr wrap="none" rtlCol="0">
            <a:spAutoFit/>
          </a:bodyPr>
          <a:lstStyle/>
          <a:p>
            <a:pPr rtl="0"/>
            <a:r>
              <a:rPr lang="ko-kr" sz="2133" b="1" dirty="0">
                <a:latin typeface="Amazon Ember Light" panose="020B0403020204020204" pitchFamily="34" charset="0"/>
                <a:ea typeface="Malgun Gothic" panose="020B0503020000020004" pitchFamily="34" charset="-127"/>
                <a:cs typeface="Amazon Ember" panose="020B0603020204020204" pitchFamily="34" charset="0"/>
              </a:rPr>
              <a:t>테이블:</a:t>
            </a:r>
            <a:r>
              <a:rPr lang="ko-kr" sz="2133" dirty="0">
                <a:solidFill>
                  <a:schemeClr val="accent1"/>
                </a:solidFill>
                <a:latin typeface="Amazon Ember Light" panose="020B0403020204020204" pitchFamily="34" charset="0"/>
                <a:ea typeface="Malgun Gothic" panose="020B0503020000020004" pitchFamily="34" charset="-127"/>
                <a:cs typeface="Amazon Ember" panose="020B0603020204020204" pitchFamily="34" charset="0"/>
              </a:rPr>
              <a:t> 음악</a:t>
            </a:r>
          </a:p>
          <a:p>
            <a:pPr rtl="0"/>
            <a:r>
              <a:rPr lang="ko-kr" sz="2133" b="1"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파티션 키</a:t>
            </a:r>
            <a:r>
              <a:rPr lang="ko-kr" sz="2133" b="1" dirty="0">
                <a:latin typeface="Amazon Ember Light" panose="020B0403020204020204" pitchFamily="34" charset="0"/>
                <a:ea typeface="Malgun Gothic" panose="020B0503020000020004" pitchFamily="34" charset="-127"/>
                <a:cs typeface="Amazon Ember" panose="020B0603020204020204" pitchFamily="34" charset="0"/>
              </a:rPr>
              <a:t>:</a:t>
            </a:r>
            <a:r>
              <a:rPr lang="ko-kr" sz="2133" b="1" dirty="0">
                <a:solidFill>
                  <a:schemeClr val="accent1"/>
                </a:solidFill>
                <a:latin typeface="Amazon Ember Light" panose="020B0403020204020204" pitchFamily="34" charset="0"/>
                <a:ea typeface="Malgun Gothic" panose="020B0503020000020004" pitchFamily="34" charset="-127"/>
                <a:cs typeface="Amazon Ember" panose="020B0603020204020204" pitchFamily="34" charset="0"/>
              </a:rPr>
              <a:t> </a:t>
            </a:r>
            <a:r>
              <a:rPr lang="ko-kr" sz="2133" dirty="0">
                <a:solidFill>
                  <a:schemeClr val="accent1"/>
                </a:solidFill>
                <a:latin typeface="Amazon Ember Light" panose="020B0403020204020204" pitchFamily="34" charset="0"/>
                <a:ea typeface="Malgun Gothic" panose="020B0503020000020004" pitchFamily="34" charset="-127"/>
                <a:cs typeface="Amazon Ember" panose="020B0603020204020204" pitchFamily="34" charset="0"/>
              </a:rPr>
              <a:t>아티스트</a:t>
            </a:r>
          </a:p>
          <a:p>
            <a:pPr rtl="0"/>
            <a:r>
              <a:rPr lang="ko-kr" sz="2133" b="1"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정렬 키</a:t>
            </a:r>
            <a:r>
              <a:rPr lang="ko-kr" sz="2133" b="1" dirty="0">
                <a:latin typeface="Amazon Ember Light" panose="020B0403020204020204" pitchFamily="34" charset="0"/>
                <a:ea typeface="Malgun Gothic" panose="020B0503020000020004" pitchFamily="34" charset="-127"/>
                <a:cs typeface="Amazon Ember" panose="020B0603020204020204" pitchFamily="34" charset="0"/>
              </a:rPr>
              <a:t>:</a:t>
            </a:r>
            <a:r>
              <a:rPr lang="ko-kr" sz="2133" b="1" dirty="0">
                <a:solidFill>
                  <a:schemeClr val="accent1"/>
                </a:solidFill>
                <a:latin typeface="Amazon Ember Light" panose="020B0403020204020204" pitchFamily="34" charset="0"/>
                <a:ea typeface="Malgun Gothic" panose="020B0503020000020004" pitchFamily="34" charset="-127"/>
                <a:cs typeface="Amazon Ember" panose="020B0603020204020204" pitchFamily="34" charset="0"/>
              </a:rPr>
              <a:t> </a:t>
            </a:r>
            <a:r>
              <a:rPr lang="ko-kr" sz="2133" dirty="0">
                <a:solidFill>
                  <a:schemeClr val="accent1"/>
                </a:solidFill>
                <a:latin typeface="Amazon Ember Light" panose="020B0403020204020204" pitchFamily="34" charset="0"/>
                <a:ea typeface="Malgun Gothic" panose="020B0503020000020004" pitchFamily="34" charset="-127"/>
                <a:cs typeface="Amazon Ember" panose="020B0603020204020204" pitchFamily="34" charset="0"/>
              </a:rPr>
              <a:t> 노래 제목 </a:t>
            </a:r>
          </a:p>
        </p:txBody>
      </p:sp>
      <p:sp>
        <p:nvSpPr>
          <p:cNvPr id="7" name="Rectangle 6"/>
          <p:cNvSpPr/>
          <p:nvPr/>
        </p:nvSpPr>
        <p:spPr>
          <a:xfrm>
            <a:off x="794904" y="5850937"/>
            <a:ext cx="9607237" cy="420564"/>
          </a:xfrm>
          <a:prstGeom prst="rect">
            <a:avLst/>
          </a:prstGeom>
        </p:spPr>
        <p:txBody>
          <a:bodyPr wrap="square" rtlCol="0">
            <a:spAutoFit/>
          </a:bodyPr>
          <a:lstStyle/>
          <a:p>
            <a:pPr algn="ctr" rtl="0"/>
            <a:r>
              <a:rPr lang="ko-kr" sz="2133" b="1" dirty="0">
                <a:solidFill>
                  <a:schemeClr val="bg2">
                    <a:lumMod val="50000"/>
                  </a:schemeClr>
                </a:solidFill>
                <a:latin typeface="Amazon Ember Light" panose="020B0403020204020204" pitchFamily="34" charset="0"/>
                <a:ea typeface="Malgun Gothic" panose="020B0503020000020004" pitchFamily="34" charset="-127"/>
                <a:cs typeface="Amazon Ember Light" panose="020B0403020204020204" pitchFamily="34" charset="0"/>
              </a:rPr>
              <a:t>(</a:t>
            </a:r>
            <a:r>
              <a:rPr lang="ko-kr" sz="2133" b="1" dirty="0">
                <a:solidFill>
                  <a:srgbClr val="767171"/>
                </a:solidFill>
                <a:latin typeface="Amazon Ember Light" panose="020B0403020204020204" pitchFamily="34" charset="0"/>
                <a:ea typeface="Malgun Gothic" panose="020B0503020000020004" pitchFamily="34" charset="-127"/>
                <a:cs typeface="Amazon Ember Light" panose="020B0403020204020204" pitchFamily="34" charset="0"/>
              </a:rPr>
              <a:t>DynamoDB</a:t>
            </a:r>
            <a:r>
              <a:rPr lang="ko-KR" altLang="en-US" sz="2133" b="1" dirty="0">
                <a:solidFill>
                  <a:schemeClr val="bg2">
                    <a:lumMod val="50000"/>
                  </a:schemeClr>
                </a:solidFill>
                <a:latin typeface="Amazon Ember Light" panose="020B0403020204020204" pitchFamily="34" charset="0"/>
                <a:ea typeface="Malgun Gothic" panose="020B0503020000020004" pitchFamily="34" charset="-127"/>
                <a:cs typeface="Amazon Ember Light" panose="020B0403020204020204" pitchFamily="34" charset="0"/>
              </a:rPr>
              <a:t>에서는 두 키에 대한 정렬된 인덱스를 유지합니다</a:t>
            </a:r>
            <a:r>
              <a:rPr lang="en-US" altLang="ko-KR" sz="2133" b="1" dirty="0">
                <a:solidFill>
                  <a:schemeClr val="bg2">
                    <a:lumMod val="50000"/>
                  </a:schemeClr>
                </a:solidFill>
                <a:latin typeface="Amazon Ember Light" panose="020B0403020204020204" pitchFamily="34" charset="0"/>
                <a:ea typeface="Malgun Gothic" panose="020B0503020000020004" pitchFamily="34" charset="-127"/>
                <a:cs typeface="Amazon Ember Light" panose="020B0403020204020204" pitchFamily="34" charset="0"/>
              </a:rPr>
              <a:t>)</a:t>
            </a:r>
            <a:endParaRPr lang="ko-kr" sz="2133" b="1" dirty="0">
              <a:solidFill>
                <a:schemeClr val="bg2">
                  <a:lumMod val="50000"/>
                </a:schemeClr>
              </a:solidFill>
              <a:latin typeface="Amazon Ember Light" panose="020B0403020204020204" pitchFamily="34" charset="0"/>
              <a:ea typeface="Malgun Gothic" panose="020B0503020000020004" pitchFamily="34" charset="-127"/>
              <a:cs typeface="Amazon Ember Light" panose="020B0403020204020204" pitchFamily="34" charset="0"/>
            </a:endParaRPr>
          </a:p>
        </p:txBody>
      </p:sp>
      <p:sp>
        <p:nvSpPr>
          <p:cNvPr id="42" name="TextBox 41"/>
          <p:cNvSpPr txBox="1"/>
          <p:nvPr/>
        </p:nvSpPr>
        <p:spPr>
          <a:xfrm>
            <a:off x="1651613" y="2930554"/>
            <a:ext cx="1543209" cy="748795"/>
          </a:xfrm>
          <a:prstGeom prst="rect">
            <a:avLst/>
          </a:prstGeom>
          <a:noFill/>
        </p:spPr>
        <p:txBody>
          <a:bodyPr wrap="square" rtlCol="0">
            <a:spAutoFit/>
          </a:bodyPr>
          <a:lstStyle/>
          <a:p>
            <a:pPr rtl="0"/>
            <a:r>
              <a:rPr lang="ko-kr" sz="2133" b="1" dirty="0">
                <a:latin typeface="Amazon Ember Light" panose="020B0403020204020204" pitchFamily="34" charset="0"/>
                <a:ea typeface="Malgun Gothic" panose="020B0503020000020004" pitchFamily="34" charset="-127"/>
                <a:cs typeface="Amazon Ember" panose="020B0603020204020204" pitchFamily="34" charset="0"/>
              </a:rPr>
              <a:t>테이블</a:t>
            </a:r>
            <a:r>
              <a:rPr lang="ko-kr" sz="2133" dirty="0">
                <a:latin typeface="Amazon Ember Light" panose="020B0403020204020204" pitchFamily="34" charset="0"/>
                <a:ea typeface="Malgun Gothic" panose="020B0503020000020004" pitchFamily="34" charset="-127"/>
                <a:cs typeface="Amazon Ember" panose="020B0603020204020204" pitchFamily="34" charset="0"/>
              </a:rPr>
              <a:t> </a:t>
            </a:r>
            <a:r>
              <a:rPr lang="ko-kr" sz="2133" b="1" dirty="0">
                <a:latin typeface="Amazon Ember Light" panose="020B0403020204020204" pitchFamily="34" charset="0"/>
                <a:ea typeface="Malgun Gothic" panose="020B0503020000020004" pitchFamily="34" charset="-127"/>
                <a:cs typeface="Amazon Ember" panose="020B0603020204020204" pitchFamily="34" charset="0"/>
              </a:rPr>
              <a:t>: </a:t>
            </a:r>
            <a:r>
              <a:rPr lang="ko-kr" sz="2133" dirty="0">
                <a:solidFill>
                  <a:schemeClr val="accent1"/>
                </a:solidFill>
                <a:latin typeface="Amazon Ember Light" panose="020B0403020204020204" pitchFamily="34" charset="0"/>
                <a:ea typeface="Malgun Gothic" panose="020B0503020000020004" pitchFamily="34" charset="-127"/>
                <a:cs typeface="Amazon Ember" panose="020B0603020204020204" pitchFamily="34" charset="0"/>
              </a:rPr>
              <a:t>음악</a:t>
            </a:r>
          </a:p>
        </p:txBody>
      </p:sp>
      <p:sp>
        <p:nvSpPr>
          <p:cNvPr id="47" name="Left Brace 46"/>
          <p:cNvSpPr/>
          <p:nvPr/>
        </p:nvSpPr>
        <p:spPr>
          <a:xfrm>
            <a:off x="2855218" y="2446585"/>
            <a:ext cx="218508" cy="182971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48" name="TextBox 47"/>
          <p:cNvSpPr txBox="1"/>
          <p:nvPr/>
        </p:nvSpPr>
        <p:spPr>
          <a:xfrm>
            <a:off x="3192389" y="2032759"/>
            <a:ext cx="969636" cy="707886"/>
          </a:xfrm>
          <a:prstGeom prst="rect">
            <a:avLst/>
          </a:prstGeom>
          <a:noFill/>
        </p:spPr>
        <p:txBody>
          <a:bodyPr wrap="square" rtlCol="0">
            <a:spAutoFit/>
          </a:bodyPr>
          <a:lstStyle/>
          <a:p>
            <a:pPr rtl="0"/>
            <a:r>
              <a:rPr lang="ko-kr" sz="2000" dirty="0">
                <a:solidFill>
                  <a:schemeClr val="accent1"/>
                </a:solidFill>
                <a:latin typeface="Amazon Ember Light" panose="020B0403020204020204" pitchFamily="34" charset="0"/>
                <a:ea typeface="Malgun Gothic" panose="020B0503020000020004" pitchFamily="34" charset="-127"/>
                <a:cs typeface="Amazon Ember" panose="020B0603020204020204" pitchFamily="34" charset="0"/>
              </a:rPr>
              <a:t>아티스트</a:t>
            </a:r>
          </a:p>
        </p:txBody>
      </p:sp>
      <p:sp>
        <p:nvSpPr>
          <p:cNvPr id="49" name="TextBox 48"/>
          <p:cNvSpPr txBox="1"/>
          <p:nvPr/>
        </p:nvSpPr>
        <p:spPr>
          <a:xfrm>
            <a:off x="4257782" y="1704464"/>
            <a:ext cx="969636" cy="707886"/>
          </a:xfrm>
          <a:prstGeom prst="rect">
            <a:avLst/>
          </a:prstGeom>
          <a:noFill/>
        </p:spPr>
        <p:txBody>
          <a:bodyPr wrap="square" rtlCol="0">
            <a:spAutoFit/>
          </a:bodyPr>
          <a:lstStyle/>
          <a:p>
            <a:pPr rtl="0"/>
            <a:r>
              <a:rPr lang="ko-kr" sz="2000" dirty="0">
                <a:solidFill>
                  <a:schemeClr val="accent1"/>
                </a:solidFill>
                <a:latin typeface="Amazon Ember Light" panose="020B0403020204020204" pitchFamily="34" charset="0"/>
                <a:ea typeface="Malgun Gothic" panose="020B0503020000020004" pitchFamily="34" charset="-127"/>
                <a:cs typeface="Amazon Ember" panose="020B0603020204020204" pitchFamily="34" charset="0"/>
              </a:rPr>
              <a:t>노래 제목</a:t>
            </a:r>
          </a:p>
        </p:txBody>
      </p:sp>
      <p:sp>
        <p:nvSpPr>
          <p:cNvPr id="50" name="TextBox 49"/>
          <p:cNvSpPr txBox="1"/>
          <p:nvPr/>
        </p:nvSpPr>
        <p:spPr>
          <a:xfrm>
            <a:off x="5264587" y="1704464"/>
            <a:ext cx="1152036" cy="707886"/>
          </a:xfrm>
          <a:prstGeom prst="rect">
            <a:avLst/>
          </a:prstGeom>
          <a:noFill/>
        </p:spPr>
        <p:txBody>
          <a:bodyPr wrap="square" rtlCol="0">
            <a:spAutoFit/>
          </a:bodyPr>
          <a:lstStyle/>
          <a:p>
            <a:pPr rtl="0"/>
            <a:r>
              <a:rPr lang="ko-kr" sz="2000" dirty="0">
                <a:solidFill>
                  <a:schemeClr val="accent1"/>
                </a:solidFill>
                <a:latin typeface="Amazon Ember Light" panose="020B0403020204020204" pitchFamily="34" charset="0"/>
                <a:ea typeface="Malgun Gothic" panose="020B0503020000020004" pitchFamily="34" charset="-127"/>
                <a:cs typeface="Amazon Ember" panose="020B0603020204020204" pitchFamily="34" charset="0"/>
              </a:rPr>
              <a:t>앨범 제목</a:t>
            </a:r>
          </a:p>
        </p:txBody>
      </p:sp>
      <p:sp>
        <p:nvSpPr>
          <p:cNvPr id="51" name="TextBox 50"/>
          <p:cNvSpPr txBox="1"/>
          <p:nvPr/>
        </p:nvSpPr>
        <p:spPr>
          <a:xfrm>
            <a:off x="6171935" y="2032759"/>
            <a:ext cx="969636" cy="400110"/>
          </a:xfrm>
          <a:prstGeom prst="rect">
            <a:avLst/>
          </a:prstGeom>
          <a:noFill/>
        </p:spPr>
        <p:txBody>
          <a:bodyPr wrap="square" rtlCol="0">
            <a:spAutoFit/>
          </a:bodyPr>
          <a:lstStyle/>
          <a:p>
            <a:pPr rtl="0"/>
            <a:r>
              <a:rPr lang="ko-kr" sz="2000" dirty="0">
                <a:solidFill>
                  <a:schemeClr val="accent1"/>
                </a:solidFill>
                <a:latin typeface="Amazon Ember Light" panose="020B0403020204020204" pitchFamily="34" charset="0"/>
                <a:ea typeface="Malgun Gothic" panose="020B0503020000020004" pitchFamily="34" charset="-127"/>
                <a:cs typeface="Amazon Ember" panose="020B0603020204020204" pitchFamily="34" charset="0"/>
              </a:rPr>
              <a:t>연도</a:t>
            </a:r>
          </a:p>
        </p:txBody>
      </p:sp>
      <p:sp>
        <p:nvSpPr>
          <p:cNvPr id="52" name="TextBox 51"/>
          <p:cNvSpPr txBox="1"/>
          <p:nvPr/>
        </p:nvSpPr>
        <p:spPr>
          <a:xfrm>
            <a:off x="7165283" y="2032759"/>
            <a:ext cx="1239063" cy="400110"/>
          </a:xfrm>
          <a:prstGeom prst="rect">
            <a:avLst/>
          </a:prstGeom>
          <a:noFill/>
        </p:spPr>
        <p:txBody>
          <a:bodyPr wrap="square" rtlCol="0">
            <a:spAutoFit/>
          </a:bodyPr>
          <a:lstStyle/>
          <a:p>
            <a:pPr rtl="0"/>
            <a:r>
              <a:rPr lang="ko-kr" sz="2000" dirty="0">
                <a:solidFill>
                  <a:schemeClr val="accent1"/>
                </a:solidFill>
                <a:latin typeface="Amazon Ember Light" panose="020B0403020204020204" pitchFamily="34" charset="0"/>
                <a:ea typeface="Malgun Gothic" panose="020B0503020000020004" pitchFamily="34" charset="-127"/>
                <a:cs typeface="Amazon Ember" panose="020B0603020204020204" pitchFamily="34" charset="0"/>
              </a:rPr>
              <a:t>장르</a:t>
            </a:r>
          </a:p>
        </p:txBody>
      </p:sp>
      <p:cxnSp>
        <p:nvCxnSpPr>
          <p:cNvPr id="14" name="Straight Connector 13"/>
          <p:cNvCxnSpPr>
            <a:stCxn id="22" idx="1"/>
            <a:endCxn id="23" idx="0"/>
          </p:cNvCxnSpPr>
          <p:nvPr/>
        </p:nvCxnSpPr>
        <p:spPr>
          <a:xfrm flipH="1">
            <a:off x="4633142" y="4574358"/>
            <a:ext cx="1662" cy="528739"/>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98463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프로비저닝된 처리량</a:t>
            </a:r>
          </a:p>
        </p:txBody>
      </p:sp>
      <p:sp>
        <p:nvSpPr>
          <p:cNvPr id="24" name="Content Placeholder 23"/>
          <p:cNvSpPr>
            <a:spLocks noGrp="1"/>
          </p:cNvSpPr>
          <p:nvPr>
            <p:ph idx="1"/>
          </p:nvPr>
        </p:nvSpPr>
        <p:spPr/>
        <p:txBody>
          <a:bodyPr rtlCol="0"/>
          <a:lstStyle/>
          <a:p>
            <a:pPr rtl="0"/>
            <a:r>
              <a:rPr lang="ko-kr">
                <a:latin typeface="Amazon Ember Light" panose="020B0403020204020204" pitchFamily="34" charset="0"/>
                <a:ea typeface="Malgun Gothic" panose="020B0503020000020004" pitchFamily="34" charset="-127"/>
              </a:rPr>
              <a:t>사용자가 읽기 및 쓰기에 필요한 프로비저닝된 처리량 용량을 지정합니다.</a:t>
            </a:r>
          </a:p>
          <a:p>
            <a:pPr rtl="0"/>
            <a:endParaRPr lang="en-US" dirty="0">
              <a:latin typeface="Amazon Ember Light" panose="020B0403020204020204" pitchFamily="34" charset="0"/>
              <a:ea typeface="Malgun Gothic" panose="020B0503020000020004" pitchFamily="34" charset="-127"/>
            </a:endParaRPr>
          </a:p>
          <a:p>
            <a:pPr rtl="0"/>
            <a:r>
              <a:rPr lang="ko-kr">
                <a:latin typeface="Amazon Ember Light" panose="020B0403020204020204" pitchFamily="34" charset="0"/>
                <a:ea typeface="Malgun Gothic" panose="020B0503020000020004" pitchFamily="34" charset="-127"/>
              </a:rPr>
              <a:t>Amazon DynamoDB는 필요한 머신 리소스를 할당하여 요건을 충족합니다.</a:t>
            </a:r>
          </a:p>
        </p:txBody>
      </p:sp>
      <p:sp>
        <p:nvSpPr>
          <p:cNvPr id="5" name="Slide Number Placeholder 3">
            <a:extLst>
              <a:ext uri="{FF2B5EF4-FFF2-40B4-BE49-F238E27FC236}">
                <a16:creationId xmlns:a16="http://schemas.microsoft.com/office/drawing/2014/main" id="{C3177753-2ED8-48F2-938C-06186498B7B0}"/>
              </a:ext>
            </a:extLst>
          </p:cNvPr>
          <p:cNvSpPr>
            <a:spLocks noGrp="1"/>
          </p:cNvSpPr>
          <p:nvPr>
            <p:ph type="sldNum" sz="quarter" idx="12"/>
          </p:nvPr>
        </p:nvSpPr>
        <p:spPr/>
        <p:txBody>
          <a:bodyPr rtlCol="0"/>
          <a:lstStyle/>
          <a:p>
            <a:pPr rtl="0"/>
            <a:fld id="{9FC43BFD-8FF7-A343-A8A6-E2338FCE8046}" type="slidenum">
              <a:rPr lang="en-US" smtClean="0">
                <a:latin typeface="+mj-lt"/>
              </a:rPr>
              <a:pPr rtl="0"/>
              <a:t>117</a:t>
            </a:fld>
            <a:endParaRPr lang="en-US" dirty="0">
              <a:latin typeface="+mj-lt"/>
            </a:endParaRPr>
          </a:p>
        </p:txBody>
      </p:sp>
    </p:spTree>
    <p:custDataLst>
      <p:tags r:id="rId1"/>
    </p:custDataLst>
    <p:extLst>
      <p:ext uri="{BB962C8B-B14F-4D97-AF65-F5344CB8AC3E}">
        <p14:creationId xmlns:p14="http://schemas.microsoft.com/office/powerpoint/2010/main" val="33438321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tLang="en-US" dirty="0">
                <a:latin typeface="Amazon Ember Light" panose="020B0403020204020204" pitchFamily="34" charset="0"/>
                <a:ea typeface="Malgun Gothic" panose="020B0503020000020004" pitchFamily="34" charset="-127"/>
              </a:rPr>
              <a:t>지원되는</a:t>
            </a:r>
            <a:r>
              <a:rPr lang="ko-kr" dirty="0">
                <a:latin typeface="Amazon Ember Light" panose="020B0403020204020204" pitchFamily="34" charset="0"/>
                <a:ea typeface="Malgun Gothic" panose="020B0503020000020004" pitchFamily="34" charset="-127"/>
              </a:rPr>
              <a:t> 작업</a:t>
            </a:r>
            <a:endParaRPr lang="en-US" dirty="0">
              <a:latin typeface="Amazon Ember Light" panose="020B0403020204020204" pitchFamily="34" charset="0"/>
              <a:ea typeface="Malgun Gothic" panose="020B0503020000020004" pitchFamily="34" charset="-127"/>
            </a:endParaRPr>
          </a:p>
        </p:txBody>
      </p:sp>
      <p:sp>
        <p:nvSpPr>
          <p:cNvPr id="3" name="Content Placeholder 2"/>
          <p:cNvSpPr>
            <a:spLocks noGrp="1"/>
          </p:cNvSpPr>
          <p:nvPr>
            <p:ph idx="1"/>
          </p:nvPr>
        </p:nvSpPr>
        <p:spPr/>
        <p:txBody>
          <a:bodyPr rtlCol="0">
            <a:normAutofit/>
          </a:bodyPr>
          <a:lstStyle/>
          <a:p>
            <a:pPr rtl="0"/>
            <a:r>
              <a:rPr lang="ko-kr" sz="2400" b="1">
                <a:latin typeface="Amazon Ember Light" panose="020B0403020204020204" pitchFamily="34" charset="0"/>
                <a:ea typeface="Malgun Gothic" panose="020B0503020000020004" pitchFamily="34" charset="-127"/>
              </a:rPr>
              <a:t>쿼리</a:t>
            </a:r>
            <a:r>
              <a:rPr lang="ko-kr" sz="2400">
                <a:latin typeface="Amazon Ember Light" panose="020B0403020204020204" pitchFamily="34" charset="0"/>
                <a:ea typeface="Malgun Gothic" panose="020B0503020000020004" pitchFamily="34" charset="-127"/>
              </a:rPr>
              <a:t>:</a:t>
            </a:r>
          </a:p>
          <a:p>
            <a:pPr lvl="1" rtl="0"/>
            <a:r>
              <a:rPr lang="ko-kr" sz="2000">
                <a:latin typeface="Amazon Ember Light" panose="020B0403020204020204" pitchFamily="34" charset="0"/>
                <a:ea typeface="Malgun Gothic" panose="020B0503020000020004" pitchFamily="34" charset="-127"/>
              </a:rPr>
              <a:t>파티션 키와 정렬 키 필터(선택 사항)를 사용하여 테이블을 쿼리합니다.</a:t>
            </a:r>
          </a:p>
          <a:p>
            <a:pPr lvl="1" rtl="0"/>
            <a:r>
              <a:rPr lang="ko-kr" sz="2000">
                <a:latin typeface="Amazon Ember Light" panose="020B0403020204020204" pitchFamily="34" charset="0"/>
                <a:ea typeface="Malgun Gothic" panose="020B0503020000020004" pitchFamily="34" charset="-127"/>
              </a:rPr>
              <a:t>테이블에 보조 인덱스가 있는 경우, 보조 인덱스의 키를 사용하여 쿼리합니다.</a:t>
            </a:r>
            <a:endParaRPr lang="en-US" sz="2000" dirty="0">
              <a:solidFill>
                <a:srgbClr val="000000"/>
              </a:solidFill>
              <a:latin typeface="Amazon Ember Light" panose="020B0403020204020204" pitchFamily="34" charset="0"/>
              <a:ea typeface="Malgun Gothic" panose="020B0503020000020004" pitchFamily="34" charset="-127"/>
            </a:endParaRPr>
          </a:p>
          <a:p>
            <a:pPr lvl="1" rtl="0"/>
            <a:r>
              <a:rPr lang="ko-kr" sz="2000">
                <a:latin typeface="Amazon Ember Light" panose="020B0403020204020204" pitchFamily="34" charset="0"/>
                <a:ea typeface="Malgun Gothic" panose="020B0503020000020004" pitchFamily="34" charset="-127"/>
              </a:rPr>
              <a:t>쿼리는 테이블 또는 보조 인덱스에서 항목을 검색하는 가장 효율적인 방법입니다.</a:t>
            </a:r>
          </a:p>
          <a:p>
            <a:pPr lvl="1" rtl="0"/>
            <a:endParaRPr lang="en-US" sz="2000" dirty="0">
              <a:latin typeface="Amazon Ember Light" panose="020B0403020204020204" pitchFamily="34" charset="0"/>
              <a:ea typeface="Malgun Gothic" panose="020B0503020000020004" pitchFamily="34" charset="-127"/>
            </a:endParaRPr>
          </a:p>
          <a:p>
            <a:pPr rtl="0"/>
            <a:r>
              <a:rPr lang="ko-kr" sz="2400" b="1">
                <a:latin typeface="Amazon Ember Light" panose="020B0403020204020204" pitchFamily="34" charset="0"/>
                <a:ea typeface="Malgun Gothic" panose="020B0503020000020004" pitchFamily="34" charset="-127"/>
              </a:rPr>
              <a:t>스캔</a:t>
            </a:r>
            <a:r>
              <a:rPr lang="ko-kr" sz="2400">
                <a:latin typeface="Amazon Ember Light" panose="020B0403020204020204" pitchFamily="34" charset="0"/>
                <a:ea typeface="Malgun Gothic" panose="020B0503020000020004" pitchFamily="34" charset="-127"/>
              </a:rPr>
              <a:t>:</a:t>
            </a:r>
          </a:p>
          <a:p>
            <a:pPr lvl="1" rtl="0"/>
            <a:r>
              <a:rPr lang="ko-kr" sz="2000">
                <a:latin typeface="Amazon Ember Light" panose="020B0403020204020204" pitchFamily="34" charset="0"/>
                <a:ea typeface="Malgun Gothic" panose="020B0503020000020004" pitchFamily="34" charset="-127"/>
              </a:rPr>
              <a:t>테이블이나 보조 인덱스를 스캔할 수 있습니다.</a:t>
            </a:r>
          </a:p>
          <a:p>
            <a:pPr lvl="1" rtl="0"/>
            <a:r>
              <a:rPr lang="ko-kr" sz="2000">
                <a:latin typeface="Amazon Ember Light" panose="020B0403020204020204" pitchFamily="34" charset="0"/>
                <a:ea typeface="Malgun Gothic" panose="020B0503020000020004" pitchFamily="34" charset="-127"/>
              </a:rPr>
              <a:t>스캔은 각 항목을 읽으므로 쿼리보다 속도가 느립니다.</a:t>
            </a:r>
          </a:p>
          <a:p>
            <a:pPr lvl="1" rtl="0"/>
            <a:endParaRPr lang="en-US" sz="2000" dirty="0">
              <a:latin typeface="Amazon Ember Light" panose="020B0403020204020204" pitchFamily="34" charset="0"/>
              <a:ea typeface="Malgun Gothic" panose="020B0503020000020004" pitchFamily="34" charset="-127"/>
            </a:endParaRPr>
          </a:p>
          <a:p>
            <a:pPr rtl="0"/>
            <a:r>
              <a:rPr lang="ko-kr" sz="2400">
                <a:latin typeface="Amazon Ember Light" panose="020B0403020204020204" pitchFamily="34" charset="0"/>
                <a:ea typeface="Malgun Gothic" panose="020B0503020000020004" pitchFamily="34" charset="-127"/>
              </a:rPr>
              <a:t>쿼리와 스캔 작업 모두에 조건식을 사용할 수 있습니다.</a:t>
            </a:r>
          </a:p>
        </p:txBody>
      </p:sp>
      <p:sp>
        <p:nvSpPr>
          <p:cNvPr id="5" name="Slide Number Placeholder 3">
            <a:extLst>
              <a:ext uri="{FF2B5EF4-FFF2-40B4-BE49-F238E27FC236}">
                <a16:creationId xmlns:a16="http://schemas.microsoft.com/office/drawing/2014/main" id="{448590D6-177B-419D-BEE5-7E434D1BDC0A}"/>
              </a:ext>
            </a:extLst>
          </p:cNvPr>
          <p:cNvSpPr>
            <a:spLocks noGrp="1"/>
          </p:cNvSpPr>
          <p:nvPr>
            <p:ph type="sldNum" sz="quarter" idx="12"/>
          </p:nvPr>
        </p:nvSpPr>
        <p:spPr/>
        <p:txBody>
          <a:bodyPr rtlCol="0"/>
          <a:lstStyle/>
          <a:p>
            <a:pPr rtl="0"/>
            <a:fld id="{9FC43BFD-8FF7-A343-A8A6-E2338FCE8046}" type="slidenum">
              <a:rPr lang="en-US" smtClean="0">
                <a:latin typeface="+mj-lt"/>
              </a:rPr>
              <a:pPr rtl="0"/>
              <a:t>118</a:t>
            </a:fld>
            <a:endParaRPr lang="en-US" dirty="0">
              <a:latin typeface="+mj-lt"/>
            </a:endParaRPr>
          </a:p>
        </p:txBody>
      </p:sp>
    </p:spTree>
    <p:custDataLst>
      <p:tags r:id="rId1"/>
    </p:custDataLst>
    <p:extLst>
      <p:ext uri="{BB962C8B-B14F-4D97-AF65-F5344CB8AC3E}">
        <p14:creationId xmlns:p14="http://schemas.microsoft.com/office/powerpoint/2010/main" val="26049699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panose="020B0603020204020204" pitchFamily="34" charset="0"/>
                <a:ea typeface="Malgun Gothic" panose="020B0503020000020004" pitchFamily="34" charset="-127"/>
              </a:rPr>
              <a:t>간단한 애플리케이션 아키텍처</a:t>
            </a:r>
          </a:p>
        </p:txBody>
      </p:sp>
      <p:sp>
        <p:nvSpPr>
          <p:cNvPr id="26" name="Slide Number Placeholder 3">
            <a:extLst>
              <a:ext uri="{FF2B5EF4-FFF2-40B4-BE49-F238E27FC236}">
                <a16:creationId xmlns:a16="http://schemas.microsoft.com/office/drawing/2014/main" id="{1C549046-8E9D-4E13-95C9-180E13BB1AF7}"/>
              </a:ext>
            </a:extLst>
          </p:cNvPr>
          <p:cNvSpPr>
            <a:spLocks noGrp="1"/>
          </p:cNvSpPr>
          <p:nvPr>
            <p:ph type="sldNum" sz="quarter" idx="12"/>
          </p:nvPr>
        </p:nvSpPr>
        <p:spPr/>
        <p:txBody>
          <a:bodyPr rtlCol="0"/>
          <a:lstStyle/>
          <a:p>
            <a:pPr rtl="0"/>
            <a:fld id="{9FC43BFD-8FF7-A343-A8A6-E2338FCE8046}" type="slidenum">
              <a:rPr lang="en-US" smtClean="0">
                <a:latin typeface="+mj-lt"/>
              </a:rPr>
              <a:pPr rtl="0"/>
              <a:t>119</a:t>
            </a:fld>
            <a:endParaRPr lang="en-US" dirty="0">
              <a:latin typeface="+mj-lt"/>
            </a:endParaRPr>
          </a:p>
        </p:txBody>
      </p:sp>
      <p:sp>
        <p:nvSpPr>
          <p:cNvPr id="5" name="TextBox 4"/>
          <p:cNvSpPr txBox="1">
            <a:spLocks noChangeArrowheads="1"/>
          </p:cNvSpPr>
          <p:nvPr/>
        </p:nvSpPr>
        <p:spPr bwMode="auto">
          <a:xfrm>
            <a:off x="4492617" y="3890527"/>
            <a:ext cx="1263651" cy="410241"/>
          </a:xfrm>
          <a:prstGeom prst="rect">
            <a:avLst/>
          </a:prstGeom>
          <a:noFill/>
          <a:ln w="9525">
            <a:noFill/>
            <a:miter lim="800000"/>
            <a:headEnd/>
            <a:tailEnd/>
          </a:ln>
        </p:spPr>
        <p:txBody>
          <a:bodyPr lIns="0" tIns="0" rIns="0" bIns="0" rtlCol="0">
            <a:spAutoFit/>
          </a:bodyPr>
          <a:lstStyle/>
          <a:p>
            <a:pPr algn="ctr" rtl="0"/>
            <a:r>
              <a:rPr lang="ko-kr" sz="1333">
                <a:latin typeface="Amazon Ember" panose="020B0603020204020204" pitchFamily="34" charset="0"/>
                <a:ea typeface="Malgun Gothic" panose="020B0503020000020004" pitchFamily="34" charset="-127"/>
                <a:cs typeface="Amazon Ember" panose="020B0603020204020204" pitchFamily="34" charset="0"/>
              </a:rPr>
              <a:t>Elastic Load</a:t>
            </a:r>
          </a:p>
          <a:p>
            <a:pPr algn="ctr" rtl="0"/>
            <a:r>
              <a:rPr lang="ko-kr" sz="1333">
                <a:latin typeface="Amazon Ember" panose="020B0603020204020204" pitchFamily="34" charset="0"/>
                <a:ea typeface="Malgun Gothic" panose="020B0503020000020004" pitchFamily="34" charset="-127"/>
                <a:cs typeface="Amazon Ember" panose="020B0603020204020204" pitchFamily="34" charset="0"/>
              </a:rPr>
              <a:t>밸런싱</a:t>
            </a:r>
          </a:p>
        </p:txBody>
      </p:sp>
      <p:pic>
        <p:nvPicPr>
          <p:cNvPr id="6" name="Picture 5" descr="EC2-Instanc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7040" y="2847145"/>
            <a:ext cx="1289065" cy="1289065"/>
          </a:xfrm>
          <a:prstGeom prst="rect">
            <a:avLst/>
          </a:prstGeom>
        </p:spPr>
      </p:pic>
      <p:sp>
        <p:nvSpPr>
          <p:cNvPr id="7" name="TextBox 6"/>
          <p:cNvSpPr txBox="1"/>
          <p:nvPr/>
        </p:nvSpPr>
        <p:spPr>
          <a:xfrm>
            <a:off x="6602261" y="4083490"/>
            <a:ext cx="1093843" cy="615361"/>
          </a:xfrm>
          <a:prstGeom prst="rect">
            <a:avLst/>
          </a:prstGeom>
          <a:noFill/>
        </p:spPr>
        <p:txBody>
          <a:bodyPr wrap="square" lIns="0" tIns="0" rIns="0" bIns="0" rtlCol="0">
            <a:spAutoFit/>
          </a:bodyPr>
          <a:lstStyle/>
          <a:p>
            <a:pPr algn="ctr" rtl="0"/>
            <a:r>
              <a:rPr lang="ko-kr" sz="1333">
                <a:latin typeface="Amazon Ember" panose="020B0603020204020204" pitchFamily="34" charset="0"/>
                <a:ea typeface="Malgun Gothic" panose="020B0503020000020004" pitchFamily="34" charset="-127"/>
                <a:cs typeface="Amazon Ember" panose="020B0603020204020204" pitchFamily="34" charset="0"/>
              </a:rPr>
              <a:t>Amazon EC2 </a:t>
            </a:r>
            <a:r>
              <a:rPr lang="ko-kr" sz="1333">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애플리케이션</a:t>
            </a:r>
            <a:r>
              <a:rPr lang="ko-kr" sz="1333">
                <a:latin typeface="Amazon Ember" panose="020B0603020204020204" pitchFamily="34" charset="0"/>
                <a:ea typeface="Malgun Gothic" panose="020B0503020000020004" pitchFamily="34" charset="-127"/>
                <a:cs typeface="Amazon Ember" panose="020B0603020204020204" pitchFamily="34" charset="0"/>
              </a:rPr>
              <a:t> 인스턴스</a:t>
            </a:r>
          </a:p>
        </p:txBody>
      </p:sp>
      <p:pic>
        <p:nvPicPr>
          <p:cNvPr id="8" name="Picture 7" descr="Clien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7295" y="4472831"/>
            <a:ext cx="975360" cy="975360"/>
          </a:xfrm>
          <a:prstGeom prst="rect">
            <a:avLst/>
          </a:prstGeom>
        </p:spPr>
      </p:pic>
      <p:pic>
        <p:nvPicPr>
          <p:cNvPr id="9" name="Picture 8" descr="Mobile-Clien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4160" y="3327704"/>
            <a:ext cx="975360" cy="975360"/>
          </a:xfrm>
          <a:prstGeom prst="rect">
            <a:avLst/>
          </a:prstGeom>
        </p:spPr>
      </p:pic>
      <p:cxnSp>
        <p:nvCxnSpPr>
          <p:cNvPr id="10" name="Straight Arrow Connector 9"/>
          <p:cNvCxnSpPr/>
          <p:nvPr/>
        </p:nvCxnSpPr>
        <p:spPr>
          <a:xfrm>
            <a:off x="5423296" y="3447892"/>
            <a:ext cx="1178965"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a:spLocks noChangeArrowheads="1"/>
          </p:cNvSpPr>
          <p:nvPr/>
        </p:nvSpPr>
        <p:spPr bwMode="auto">
          <a:xfrm>
            <a:off x="1773149" y="5461431"/>
            <a:ext cx="1263651" cy="205121"/>
          </a:xfrm>
          <a:prstGeom prst="rect">
            <a:avLst/>
          </a:prstGeom>
          <a:noFill/>
          <a:ln w="9525">
            <a:noFill/>
            <a:miter lim="800000"/>
            <a:headEnd/>
            <a:tailEnd/>
          </a:ln>
        </p:spPr>
        <p:txBody>
          <a:bodyPr lIns="0" tIns="0" rIns="0" bIns="0" rtlCol="0">
            <a:spAutoFit/>
          </a:bodyPr>
          <a:lstStyle/>
          <a:p>
            <a:pPr algn="ctr" rtl="0"/>
            <a:r>
              <a:rPr lang="ko-kr" sz="1333">
                <a:latin typeface="Amazon Ember" panose="020B0603020204020204" pitchFamily="34" charset="0"/>
                <a:ea typeface="Malgun Gothic" panose="020B0503020000020004" pitchFamily="34" charset="-127"/>
                <a:cs typeface="Amazon Ember" panose="020B0603020204020204" pitchFamily="34" charset="0"/>
              </a:rPr>
              <a:t>클라이언트</a:t>
            </a:r>
          </a:p>
        </p:txBody>
      </p:sp>
      <p:cxnSp>
        <p:nvCxnSpPr>
          <p:cNvPr id="12" name="Straight Arrow Connector 11"/>
          <p:cNvCxnSpPr/>
          <p:nvPr/>
        </p:nvCxnSpPr>
        <p:spPr>
          <a:xfrm flipH="1">
            <a:off x="7497448" y="3502383"/>
            <a:ext cx="819429"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3" name="Picture 12" descr="Mobile-Clien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0867" y="2167168"/>
            <a:ext cx="975360" cy="975360"/>
          </a:xfrm>
          <a:prstGeom prst="rect">
            <a:avLst/>
          </a:prstGeom>
        </p:spPr>
      </p:pic>
      <p:pic>
        <p:nvPicPr>
          <p:cNvPr id="14" name="Picture 13" descr="Tabl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89181" y="3101859"/>
            <a:ext cx="925960" cy="925960"/>
          </a:xfrm>
          <a:prstGeom prst="rect">
            <a:avLst/>
          </a:prstGeom>
        </p:spPr>
      </p:pic>
      <p:sp>
        <p:nvSpPr>
          <p:cNvPr id="16" name="Rounded Rectangle 15"/>
          <p:cNvSpPr/>
          <p:nvPr/>
        </p:nvSpPr>
        <p:spPr>
          <a:xfrm>
            <a:off x="8297850" y="2251166"/>
            <a:ext cx="1326629" cy="2930420"/>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rtl="0">
              <a:defRPr/>
            </a:pPr>
            <a:endParaRPr lang="en-US" sz="2400" dirty="0">
              <a:solidFill>
                <a:schemeClr val="tx1"/>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7" name="TextBox 33"/>
          <p:cNvSpPr txBox="1">
            <a:spLocks noChangeArrowheads="1"/>
          </p:cNvSpPr>
          <p:nvPr/>
        </p:nvSpPr>
        <p:spPr bwMode="auto">
          <a:xfrm>
            <a:off x="8426359" y="4159830"/>
            <a:ext cx="1075791" cy="410241"/>
          </a:xfrm>
          <a:prstGeom prst="rect">
            <a:avLst/>
          </a:prstGeom>
          <a:noFill/>
        </p:spPr>
        <p:txBody>
          <a:bodyPr wrap="square" lIns="0" tIns="0" rIns="0" bIns="0" rtlCol="0">
            <a:spAutoFit/>
          </a:bodyPr>
          <a:lstStyle>
            <a:defPPr>
              <a:defRPr lang="en-US"/>
            </a:defPPr>
            <a:lvl1pPr algn="ctr">
              <a:defRPr sz="1000"/>
            </a:lvl1pPr>
          </a:lstStyle>
          <a:p>
            <a:pPr rtl="0"/>
            <a:r>
              <a:rPr lang="ko-kr" sz="1333">
                <a:latin typeface="Amazon Ember" panose="020B0603020204020204" pitchFamily="34" charset="0"/>
                <a:ea typeface="Malgun Gothic" panose="020B0503020000020004" pitchFamily="34" charset="-127"/>
                <a:cs typeface="Amazon Ember" panose="020B0603020204020204" pitchFamily="34" charset="0"/>
              </a:rPr>
              <a:t>Amazon DynamoDB</a:t>
            </a:r>
          </a:p>
        </p:txBody>
      </p:sp>
      <p:sp>
        <p:nvSpPr>
          <p:cNvPr id="18" name="Rounded Rectangle 17"/>
          <p:cNvSpPr/>
          <p:nvPr/>
        </p:nvSpPr>
        <p:spPr>
          <a:xfrm>
            <a:off x="4491073" y="1709794"/>
            <a:ext cx="5803448" cy="397584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rtl="0">
              <a:defRPr/>
            </a:pPr>
            <a:endParaRPr lang="en-US" sz="2400" dirty="0">
              <a:solidFill>
                <a:schemeClr val="tx1"/>
              </a:solidFill>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19" name="Picture 18" descr="AWS-Clou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2519" y="1194940"/>
            <a:ext cx="804672" cy="804672"/>
          </a:xfrm>
          <a:prstGeom prst="rect">
            <a:avLst/>
          </a:prstGeom>
        </p:spPr>
      </p:pic>
      <p:cxnSp>
        <p:nvCxnSpPr>
          <p:cNvPr id="20" name="Straight Arrow Connector 19"/>
          <p:cNvCxnSpPr>
            <a:endCxn id="8" idx="3"/>
          </p:cNvCxnSpPr>
          <p:nvPr/>
        </p:nvCxnSpPr>
        <p:spPr>
          <a:xfrm flipH="1">
            <a:off x="2892655" y="3371796"/>
            <a:ext cx="1824991" cy="158871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709204" y="3371796"/>
            <a:ext cx="2008443" cy="38556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709205" y="2575705"/>
            <a:ext cx="2008441" cy="7960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975234" y="2251165"/>
            <a:ext cx="1959852" cy="328231"/>
          </a:xfrm>
          <a:prstGeom prst="rect">
            <a:avLst/>
          </a:prstGeom>
          <a:noFill/>
        </p:spPr>
        <p:txBody>
          <a:bodyPr wrap="square" lIns="0" tIns="0" rIns="0" bIns="0" rtlCol="0">
            <a:spAutoFit/>
          </a:bodyPr>
          <a:lstStyle/>
          <a:p>
            <a:pPr algn="ctr" rtl="0"/>
            <a:r>
              <a:rPr lang="ko-kr" sz="2133">
                <a:latin typeface="Amazon Ember" panose="020B0603020204020204" pitchFamily="34" charset="0"/>
                <a:ea typeface="Malgun Gothic" panose="020B0503020000020004" pitchFamily="34" charset="-127"/>
                <a:cs typeface="Amazon Ember" panose="020B0603020204020204" pitchFamily="34" charset="0"/>
              </a:rPr>
              <a:t>비즈니스 로직</a:t>
            </a:r>
          </a:p>
        </p:txBody>
      </p:sp>
      <p:pic>
        <p:nvPicPr>
          <p:cNvPr id="15" name="Picture 14" descr="DynamoDB.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17395" y="1975687"/>
            <a:ext cx="589715" cy="589715"/>
          </a:xfrm>
          <a:prstGeom prst="rect">
            <a:avLst/>
          </a:prstGeom>
        </p:spPr>
      </p:pic>
      <p:pic>
        <p:nvPicPr>
          <p:cNvPr id="24" name="Picture 23">
            <a:extLst>
              <a:ext uri="{FF2B5EF4-FFF2-40B4-BE49-F238E27FC236}">
                <a16:creationId xmlns:a16="http://schemas.microsoft.com/office/drawing/2014/main" id="{89201258-AD81-694F-8ED7-F383FA9C5F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46224" y="3046485"/>
            <a:ext cx="640748" cy="768899"/>
          </a:xfrm>
          <a:prstGeom prst="rect">
            <a:avLst/>
          </a:prstGeom>
        </p:spPr>
      </p:pic>
    </p:spTree>
    <p:custDataLst>
      <p:tags r:id="rId1"/>
    </p:custDataLst>
    <p:extLst>
      <p:ext uri="{BB962C8B-B14F-4D97-AF65-F5344CB8AC3E}">
        <p14:creationId xmlns:p14="http://schemas.microsoft.com/office/powerpoint/2010/main" val="534519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srcRect l="-186" t="13713" r="186" b="11287"/>
          <a:stretch/>
        </p:blipFill>
        <p:spPr>
          <a:xfrm>
            <a:off x="-22860" y="1127760"/>
            <a:ext cx="12257473" cy="5212080"/>
          </a:xfrm>
          <a:prstGeom prst="rect">
            <a:avLst/>
          </a:prstGeom>
        </p:spPr>
      </p:pic>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cs typeface="Amazon Ember Light" panose="020B0403020204020204" pitchFamily="34" charset="0"/>
              </a:rPr>
              <a:t>AWS</a:t>
            </a:r>
            <a:r>
              <a:rPr lang="ko-kr" dirty="0">
                <a:latin typeface="Amazon Ember" panose="020B0603020204020204" pitchFamily="34" charset="0"/>
                <a:ea typeface="Malgun Gothic" panose="020B0503020000020004" pitchFamily="34" charset="-127"/>
              </a:rPr>
              <a:t> 글로벌 인프라 맵</a:t>
            </a:r>
          </a:p>
        </p:txBody>
      </p:sp>
      <p:grpSp>
        <p:nvGrpSpPr>
          <p:cNvPr id="130" name="Group 129"/>
          <p:cNvGrpSpPr/>
          <p:nvPr/>
        </p:nvGrpSpPr>
        <p:grpSpPr>
          <a:xfrm>
            <a:off x="238540" y="4371258"/>
            <a:ext cx="2892456" cy="1593850"/>
            <a:chOff x="393785" y="5010150"/>
            <a:chExt cx="2892456" cy="1593850"/>
          </a:xfrm>
        </p:grpSpPr>
        <p:sp>
          <p:nvSpPr>
            <p:cNvPr id="131" name="Rounded Rectangle 130"/>
            <p:cNvSpPr/>
            <p:nvPr/>
          </p:nvSpPr>
          <p:spPr>
            <a:xfrm>
              <a:off x="393785" y="5010150"/>
              <a:ext cx="2892456" cy="1593850"/>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rtl="0"/>
              <a:endParaRPr lang="en-US" dirty="0">
                <a:latin typeface="Amazon Ember" panose="020B0603020204020204" pitchFamily="34" charset="0"/>
                <a:ea typeface="Malgun Gothic" panose="020B0503020000020004" pitchFamily="34" charset="-127"/>
              </a:endParaRPr>
            </a:p>
          </p:txBody>
        </p:sp>
        <p:sp>
          <p:nvSpPr>
            <p:cNvPr id="132" name="Oval 131"/>
            <p:cNvSpPr/>
            <p:nvPr/>
          </p:nvSpPr>
          <p:spPr>
            <a:xfrm>
              <a:off x="514350" y="5124450"/>
              <a:ext cx="400050" cy="400050"/>
            </a:xfrm>
            <a:prstGeom prst="ellipse">
              <a:avLst/>
            </a:prstGeom>
            <a:solidFill>
              <a:srgbClr val="FFE9CF"/>
            </a:solidFill>
            <a:ln w="38100">
              <a:solidFill>
                <a:srgbClr val="FBA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ko-kr" b="1">
                  <a:solidFill>
                    <a:srgbClr val="FAAD30"/>
                  </a:solidFill>
                  <a:latin typeface="Amazon Ember" panose="020B0603020204020204" pitchFamily="34" charset="0"/>
                  <a:ea typeface="Malgun Gothic" panose="020B0503020000020004" pitchFamily="34" charset="-127"/>
                </a:rPr>
                <a:t>#</a:t>
              </a:r>
              <a:endParaRPr lang="en-US" b="1" dirty="0">
                <a:solidFill>
                  <a:srgbClr val="FAAD30"/>
                </a:solidFill>
                <a:latin typeface="Amazon Ember" panose="020B0603020204020204" pitchFamily="34" charset="0"/>
                <a:ea typeface="Malgun Gothic" panose="020B0503020000020004" pitchFamily="34" charset="-127"/>
              </a:endParaRPr>
            </a:p>
          </p:txBody>
        </p:sp>
        <p:sp>
          <p:nvSpPr>
            <p:cNvPr id="133" name="Oval 132"/>
            <p:cNvSpPr/>
            <p:nvPr/>
          </p:nvSpPr>
          <p:spPr>
            <a:xfrm>
              <a:off x="514350" y="6013116"/>
              <a:ext cx="400050" cy="400050"/>
            </a:xfrm>
            <a:prstGeom prst="ellipse">
              <a:avLst/>
            </a:prstGeom>
            <a:solidFill>
              <a:srgbClr val="F8FFFA"/>
            </a:solidFill>
            <a:ln w="38100">
              <a:solidFill>
                <a:srgbClr val="33D3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b="1" dirty="0">
                <a:solidFill>
                  <a:srgbClr val="FAAD30"/>
                </a:solidFill>
                <a:latin typeface="Amazon Ember" panose="020B0603020204020204" pitchFamily="34" charset="0"/>
                <a:ea typeface="Malgun Gothic" panose="020B0503020000020004" pitchFamily="34" charset="-127"/>
              </a:endParaRPr>
            </a:p>
          </p:txBody>
        </p:sp>
        <p:sp>
          <p:nvSpPr>
            <p:cNvPr id="134" name="TextBox 133"/>
            <p:cNvSpPr txBox="1"/>
            <p:nvPr/>
          </p:nvSpPr>
          <p:spPr>
            <a:xfrm>
              <a:off x="1034965" y="5143500"/>
              <a:ext cx="1215397" cy="369332"/>
            </a:xfrm>
            <a:prstGeom prst="rect">
              <a:avLst/>
            </a:prstGeom>
            <a:noFill/>
          </p:spPr>
          <p:txBody>
            <a:bodyPr wrap="none" rtlCol="0">
              <a:spAutoFit/>
            </a:bodyPr>
            <a:lstStyle/>
            <a:p>
              <a:pPr rtl="0"/>
              <a:r>
                <a:rPr lang="ko-kr" sz="1800" b="1" dirty="0">
                  <a:latin typeface="Amazon Ember" panose="020B0603020204020204" pitchFamily="34" charset="0"/>
                  <a:ea typeface="Malgun Gothic" panose="020B0503020000020004" pitchFamily="34" charset="-127"/>
                </a:rPr>
                <a:t>AWS 리전</a:t>
              </a:r>
              <a:endParaRPr lang="en-US" sz="1800" b="1" dirty="0">
                <a:latin typeface="Amazon Ember" panose="020B0603020204020204" pitchFamily="34" charset="0"/>
                <a:ea typeface="Malgun Gothic" panose="020B0503020000020004" pitchFamily="34" charset="-127"/>
              </a:endParaRPr>
            </a:p>
          </p:txBody>
        </p:sp>
        <p:sp>
          <p:nvSpPr>
            <p:cNvPr id="135" name="TextBox 134"/>
            <p:cNvSpPr txBox="1"/>
            <p:nvPr/>
          </p:nvSpPr>
          <p:spPr>
            <a:xfrm>
              <a:off x="1034965" y="5606645"/>
              <a:ext cx="1168910" cy="369332"/>
            </a:xfrm>
            <a:prstGeom prst="rect">
              <a:avLst/>
            </a:prstGeom>
            <a:noFill/>
          </p:spPr>
          <p:txBody>
            <a:bodyPr wrap="none" rtlCol="0">
              <a:spAutoFit/>
            </a:bodyPr>
            <a:lstStyle/>
            <a:p>
              <a:pPr rtl="0"/>
              <a:r>
                <a:rPr lang="ko-kr" sz="1800" b="1" dirty="0">
                  <a:latin typeface="Amazon Ember" panose="020B0603020204020204" pitchFamily="34" charset="0"/>
                  <a:ea typeface="Malgun Gothic" panose="020B0503020000020004" pitchFamily="34" charset="-127"/>
                </a:rPr>
                <a:t>가용 영역</a:t>
              </a:r>
              <a:endParaRPr lang="en-US" sz="1800" b="1" dirty="0">
                <a:latin typeface="Amazon Ember" panose="020B0603020204020204" pitchFamily="34" charset="0"/>
                <a:ea typeface="Malgun Gothic" panose="020B0503020000020004" pitchFamily="34" charset="-127"/>
              </a:endParaRPr>
            </a:p>
          </p:txBody>
        </p:sp>
        <p:sp>
          <p:nvSpPr>
            <p:cNvPr id="136" name="TextBox 135"/>
            <p:cNvSpPr txBox="1"/>
            <p:nvPr/>
          </p:nvSpPr>
          <p:spPr>
            <a:xfrm>
              <a:off x="1034965" y="6069790"/>
              <a:ext cx="1399742" cy="369332"/>
            </a:xfrm>
            <a:prstGeom prst="rect">
              <a:avLst/>
            </a:prstGeom>
            <a:noFill/>
          </p:spPr>
          <p:txBody>
            <a:bodyPr wrap="none" rtlCol="0">
              <a:spAutoFit/>
            </a:bodyPr>
            <a:lstStyle/>
            <a:p>
              <a:pPr rtl="0"/>
              <a:r>
                <a:rPr lang="ko-kr" sz="1800" b="1">
                  <a:latin typeface="Amazon Ember" panose="020B0603020204020204" pitchFamily="34" charset="0"/>
                  <a:ea typeface="Malgun Gothic" panose="020B0503020000020004" pitchFamily="34" charset="-127"/>
                </a:rPr>
                <a:t>계획된 리전</a:t>
              </a:r>
              <a:endParaRPr lang="en-US" sz="1800" b="1" dirty="0">
                <a:latin typeface="Amazon Ember" panose="020B0603020204020204" pitchFamily="34" charset="0"/>
                <a:ea typeface="Malgun Gothic" panose="020B0503020000020004" pitchFamily="34" charset="-127"/>
              </a:endParaRPr>
            </a:p>
          </p:txBody>
        </p:sp>
        <p:sp>
          <p:nvSpPr>
            <p:cNvPr id="137" name="Oval 136"/>
            <p:cNvSpPr/>
            <p:nvPr/>
          </p:nvSpPr>
          <p:spPr>
            <a:xfrm>
              <a:off x="514350" y="5573378"/>
              <a:ext cx="400050" cy="400050"/>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ko-kr" b="1">
                  <a:solidFill>
                    <a:srgbClr val="FAAD30"/>
                  </a:solidFill>
                  <a:latin typeface="Amazon Ember" panose="020B0603020204020204" pitchFamily="34" charset="0"/>
                  <a:ea typeface="Malgun Gothic" panose="020B0503020000020004" pitchFamily="34" charset="-127"/>
                </a:rPr>
                <a:t>#</a:t>
              </a:r>
              <a:endParaRPr lang="en-US" b="1" dirty="0">
                <a:solidFill>
                  <a:srgbClr val="FAAD30"/>
                </a:solidFill>
                <a:latin typeface="Amazon Ember" panose="020B0603020204020204" pitchFamily="34" charset="0"/>
                <a:ea typeface="Malgun Gothic" panose="020B0503020000020004" pitchFamily="34" charset="-127"/>
              </a:endParaRPr>
            </a:p>
          </p:txBody>
        </p:sp>
      </p:grpSp>
      <p:sp>
        <p:nvSpPr>
          <p:cNvPr id="138" name="Rectangle 137">
            <a:extLst>
              <a:ext uri="{FF2B5EF4-FFF2-40B4-BE49-F238E27FC236}">
                <a16:creationId xmlns:a16="http://schemas.microsoft.com/office/drawing/2014/main" id="{96387C53-21CC-4861-A773-CA9C4A46D5DF}"/>
              </a:ext>
            </a:extLst>
          </p:cNvPr>
          <p:cNvSpPr/>
          <p:nvPr/>
        </p:nvSpPr>
        <p:spPr>
          <a:xfrm>
            <a:off x="12099313" y="7078543"/>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bg1"/>
              </a:solidFill>
              <a:latin typeface="Amazon Ember" panose="020B0603020204020204" pitchFamily="34" charset="0"/>
              <a:ea typeface="Malgun Gothic" panose="020B0503020000020004" pitchFamily="34" charset="-127"/>
            </a:endParaRPr>
          </a:p>
        </p:txBody>
      </p:sp>
      <p:pic>
        <p:nvPicPr>
          <p:cNvPr id="139" name="Picture 138">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79069" y="6443801"/>
            <a:ext cx="414199" cy="414199"/>
          </a:xfrm>
          <a:prstGeom prst="rect">
            <a:avLst/>
          </a:prstGeom>
        </p:spPr>
      </p:pic>
    </p:spTree>
    <p:custDataLst>
      <p:tags r:id="rId1"/>
    </p:custDataLst>
    <p:extLst>
      <p:ext uri="{BB962C8B-B14F-4D97-AF65-F5344CB8AC3E}">
        <p14:creationId xmlns:p14="http://schemas.microsoft.com/office/powerpoint/2010/main" val="29532123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rtl="0"/>
            <a:r>
              <a:rPr lang="ko-kr" sz="4000" dirty="0">
                <a:latin typeface="Amazon Ember Light" panose="020B0403020204020204" pitchFamily="34" charset="0"/>
                <a:ea typeface="Malgun Gothic" panose="020B0503020000020004" pitchFamily="34" charset="-127"/>
              </a:rPr>
              <a:t>Amazon RDS 및 Amazon DynamoDB</a:t>
            </a:r>
          </a:p>
        </p:txBody>
      </p:sp>
      <p:graphicFrame>
        <p:nvGraphicFramePr>
          <p:cNvPr id="16" name="Content Placeholder 5"/>
          <p:cNvGraphicFramePr>
            <a:graphicFrameLocks noGrp="1"/>
          </p:cNvGraphicFramePr>
          <p:nvPr>
            <p:ph idx="1"/>
            <p:custDataLst>
              <p:tags r:id="rId2"/>
            </p:custDataLst>
          </p:nvPr>
        </p:nvGraphicFramePr>
        <p:xfrm>
          <a:off x="332521" y="1346200"/>
          <a:ext cx="11262575" cy="5049236"/>
        </p:xfrm>
        <a:graphic>
          <a:graphicData uri="http://schemas.openxmlformats.org/drawingml/2006/table">
            <a:tbl>
              <a:tblPr/>
              <a:tblGrid>
                <a:gridCol w="2234216">
                  <a:extLst>
                    <a:ext uri="{9D8B030D-6E8A-4147-A177-3AD203B41FA5}">
                      <a16:colId xmlns:a16="http://schemas.microsoft.com/office/drawing/2014/main" val="20000"/>
                    </a:ext>
                  </a:extLst>
                </a:gridCol>
                <a:gridCol w="4128079">
                  <a:extLst>
                    <a:ext uri="{9D8B030D-6E8A-4147-A177-3AD203B41FA5}">
                      <a16:colId xmlns:a16="http://schemas.microsoft.com/office/drawing/2014/main" val="20001"/>
                    </a:ext>
                  </a:extLst>
                </a:gridCol>
                <a:gridCol w="4900280">
                  <a:extLst>
                    <a:ext uri="{9D8B030D-6E8A-4147-A177-3AD203B41FA5}">
                      <a16:colId xmlns:a16="http://schemas.microsoft.com/office/drawing/2014/main" val="20002"/>
                    </a:ext>
                  </a:extLst>
                </a:gridCol>
              </a:tblGrid>
              <a:tr h="28320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lang="ko-kr" sz="1800" b="1" i="0" u="none" strike="noStrike" kern="1200" cap="none" normalizeH="0" baseline="0" dirty="0">
                          <a:ln>
                            <a:noFill/>
                          </a:ln>
                          <a:solidFill>
                            <a:srgbClr val="FFFFFF"/>
                          </a:solidFill>
                          <a:effectLst/>
                          <a:latin typeface="Amazon Ember" panose="020B0603020204020204" pitchFamily="34" charset="0"/>
                          <a:ea typeface="Malgun Gothic" panose="020B0503020000020004" pitchFamily="34" charset="-127"/>
                          <a:cs typeface="Amazon Ember" panose="020B0603020204020204" pitchFamily="34" charset="0"/>
                        </a:rPr>
                        <a:t>요소</a:t>
                      </a:r>
                    </a:p>
                  </a:txBody>
                  <a:tcPr marL="76127" marR="76127" marT="46675" marB="46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6DAEE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lang="ko-kr" sz="2000" b="1" i="0" u="none" strike="noStrike" cap="none" normalizeH="0" baseline="0" dirty="0">
                          <a:ln>
                            <a:noFill/>
                          </a:ln>
                          <a:solidFill>
                            <a:srgbClr val="FFFFFF"/>
                          </a:solidFill>
                          <a:effectLst/>
                          <a:latin typeface="Amazon Ember" panose="020B0603020204020204" pitchFamily="34" charset="0"/>
                          <a:ea typeface="Malgun Gothic" panose="020B0503020000020004" pitchFamily="34" charset="-127"/>
                          <a:cs typeface="Amazon Ember" panose="020B0603020204020204" pitchFamily="34" charset="0"/>
                        </a:rPr>
                        <a:t>관계형(Amazon RDS)</a:t>
                      </a:r>
                    </a:p>
                  </a:txBody>
                  <a:tcPr marL="76127" marR="76127" marT="46675" marB="46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6DAEE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lang="ko-kr" sz="2000" b="1" i="0" u="none" strike="noStrike" cap="none" normalizeH="0" baseline="0" dirty="0">
                          <a:ln>
                            <a:noFill/>
                          </a:ln>
                          <a:solidFill>
                            <a:srgbClr val="FFFFFF"/>
                          </a:solidFill>
                          <a:effectLst/>
                          <a:latin typeface="Amazon Ember" panose="020B0603020204020204" pitchFamily="34" charset="0"/>
                          <a:ea typeface="Malgun Gothic" panose="020B0503020000020004" pitchFamily="34" charset="-127"/>
                          <a:cs typeface="Amazon Ember" panose="020B0603020204020204" pitchFamily="34" charset="0"/>
                        </a:rPr>
                        <a:t>NoSQL(Amazon DynamoDB)</a:t>
                      </a:r>
                    </a:p>
                  </a:txBody>
                  <a:tcPr marL="76127" marR="76127" marT="46675" marB="46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6DAEE1"/>
                    </a:solidFill>
                  </a:tcPr>
                </a:tc>
                <a:extLst>
                  <a:ext uri="{0D108BD9-81ED-4DB2-BD59-A6C34878D82A}">
                    <a16:rowId xmlns:a16="http://schemas.microsoft.com/office/drawing/2014/main" val="10000"/>
                  </a:ext>
                </a:extLst>
              </a:tr>
              <a:tr h="86003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lang="ko-kr" sz="1800" b="1" i="0" u="none" strike="noStrike" kern="1200" cap="none" normalizeH="0" baseline="0" dirty="0">
                          <a:ln>
                            <a:noFill/>
                          </a:ln>
                          <a:solidFill>
                            <a:srgbClr val="FFFFFF"/>
                          </a:solidFill>
                          <a:effectLst/>
                          <a:latin typeface="Malgun Gothic" panose="020B0503020000020004" pitchFamily="34" charset="-127"/>
                          <a:ea typeface="Malgun Gothic" panose="020B0503020000020004" pitchFamily="34" charset="-127"/>
                          <a:cs typeface="Amazon Ember" panose="020B0603020204020204" pitchFamily="34" charset="0"/>
                        </a:rPr>
                        <a:t>애플리케이션 유형</a:t>
                      </a:r>
                      <a:endParaRPr kumimoji="0" lang="en-US" sz="1800" b="1" i="0" u="none" strike="noStrike" kern="1200" cap="none" normalizeH="0" baseline="0" dirty="0">
                        <a:ln>
                          <a:noFill/>
                        </a:ln>
                        <a:solidFill>
                          <a:srgbClr val="FFFFFF"/>
                        </a:solidFill>
                        <a:effectLst/>
                        <a:latin typeface="Malgun Gothic" panose="020B0503020000020004" pitchFamily="34" charset="-127"/>
                        <a:ea typeface="Malgun Gothic" panose="020B0503020000020004" pitchFamily="34" charset="-127"/>
                        <a:cs typeface="Amazon Ember" panose="020B0603020204020204" pitchFamily="34" charset="0"/>
                      </a:endParaRP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DAEE2"/>
                    </a:solidFill>
                  </a:tcPr>
                </a:tc>
                <a:tc>
                  <a:txBody>
                    <a:bodyPr/>
                    <a:lstStyle/>
                    <a:p>
                      <a:pPr marL="117475" marR="0" lvl="0" indent="-117475" algn="l" defTabSz="457200" rtl="0" eaLnBrk="1" fontAlgn="base" latinLnBrk="0" hangingPunct="1">
                        <a:lnSpc>
                          <a:spcPct val="100000"/>
                        </a:lnSpc>
                        <a:spcBef>
                          <a:spcPct val="0"/>
                        </a:spcBef>
                        <a:spcAft>
                          <a:spcPct val="0"/>
                        </a:spcAft>
                        <a:buClrTx/>
                        <a:buSzTx/>
                        <a:buFont typeface="Arial" charset="0"/>
                        <a:buChar char="•"/>
                        <a:tabLst/>
                      </a:pPr>
                      <a:r>
                        <a:rPr lang="ko-kr" sz="2000" b="0" i="0" u="none" strike="noStrike" cap="none" normalizeH="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기존 데이터베이스 앱</a:t>
                      </a:r>
                      <a:endParaRPr kumimoji="0" lang="en-US" sz="2000" b="0" i="0" u="none" strike="noStrike" cap="none" normalizeH="0" baseline="0" dirty="0">
                        <a:ln>
                          <a:noFill/>
                        </a:ln>
                        <a:solidFill>
                          <a:srgbClr val="000000"/>
                        </a:solidFill>
                        <a:effectLst/>
                        <a:latin typeface="Amazon Ember Light" panose="020B0403020204020204"/>
                        <a:ea typeface="Amazon Ember Light" panose="020B0403020204020204" pitchFamily="34" charset="0"/>
                        <a:cs typeface="Amazon Ember Light" panose="020B0403020204020204" pitchFamily="34" charset="0"/>
                      </a:endParaRPr>
                    </a:p>
                    <a:p>
                      <a:pPr marL="117475" marR="0" lvl="0" indent="-117475" algn="l" defTabSz="457200" rtl="0" eaLnBrk="1" fontAlgn="base" latinLnBrk="0" hangingPunct="1">
                        <a:lnSpc>
                          <a:spcPct val="100000"/>
                        </a:lnSpc>
                        <a:spcBef>
                          <a:spcPct val="0"/>
                        </a:spcBef>
                        <a:spcAft>
                          <a:spcPct val="0"/>
                        </a:spcAft>
                        <a:buClrTx/>
                        <a:buSzTx/>
                        <a:buFont typeface="Arial" charset="0"/>
                        <a:buChar char="•"/>
                        <a:tabLst/>
                      </a:pPr>
                      <a:r>
                        <a:rPr lang="ko-kr" sz="2000" b="0" i="0" u="none" strike="noStrike" cap="none" normalizeH="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비즈니스 프로세스 중심의 앱</a:t>
                      </a:r>
                      <a:endParaRPr kumimoji="0" lang="en-US" sz="2000" b="0" i="0" u="none" strike="noStrike" cap="none" normalizeH="0" baseline="0" dirty="0">
                        <a:ln>
                          <a:noFill/>
                        </a:ln>
                        <a:solidFill>
                          <a:srgbClr val="000000"/>
                        </a:solidFill>
                        <a:effectLst/>
                        <a:latin typeface="Amazon Ember Light" panose="020B0403020204020204"/>
                        <a:ea typeface="Amazon Ember Light" panose="020B0403020204020204" pitchFamily="34" charset="0"/>
                        <a:cs typeface="Amazon Ember Light" panose="020B0403020204020204" pitchFamily="34" charset="0"/>
                      </a:endParaRP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7F6"/>
                    </a:solidFill>
                  </a:tcPr>
                </a:tc>
                <a:tc>
                  <a:txBody>
                    <a:bodyPr/>
                    <a:lstStyle/>
                    <a:p>
                      <a:pPr marL="171450" marR="0" lvl="0" indent="-171450" algn="l" defTabSz="457200" rtl="0" eaLnBrk="1" fontAlgn="base" latinLnBrk="0" hangingPunct="1">
                        <a:lnSpc>
                          <a:spcPct val="100000"/>
                        </a:lnSpc>
                        <a:spcBef>
                          <a:spcPct val="0"/>
                        </a:spcBef>
                        <a:spcAft>
                          <a:spcPct val="0"/>
                        </a:spcAft>
                        <a:buClrTx/>
                        <a:buSzTx/>
                        <a:buFont typeface="Arial" charset="0"/>
                        <a:buChar char="•"/>
                        <a:tabLst/>
                      </a:pPr>
                      <a:r>
                        <a:rPr lang="ko-kr" sz="2000" b="0" i="0" u="none" strike="noStrike" cap="none" normalizeH="0" dirty="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새로운 웹 규모 애플리케이션</a:t>
                      </a:r>
                      <a:endParaRPr kumimoji="0" lang="en-US" sz="2000" b="0" i="0" u="none" strike="noStrike" cap="none" normalizeH="0" baseline="0" dirty="0">
                        <a:ln>
                          <a:noFill/>
                        </a:ln>
                        <a:solidFill>
                          <a:srgbClr val="000000"/>
                        </a:solidFill>
                        <a:effectLst/>
                        <a:latin typeface="Amazon Ember Light" panose="020B0403020204020204"/>
                        <a:ea typeface="Amazon Ember Light" panose="020B0403020204020204" pitchFamily="34" charset="0"/>
                        <a:cs typeface="Amazon Ember Light" panose="020B0403020204020204" pitchFamily="34" charset="0"/>
                      </a:endParaRPr>
                    </a:p>
                    <a:p>
                      <a:pPr marL="171450" marR="0" lvl="0" indent="-171450" algn="l" defTabSz="457200" rtl="0" eaLnBrk="1" fontAlgn="base" latinLnBrk="0" hangingPunct="1">
                        <a:lnSpc>
                          <a:spcPct val="100000"/>
                        </a:lnSpc>
                        <a:spcBef>
                          <a:spcPct val="0"/>
                        </a:spcBef>
                        <a:spcAft>
                          <a:spcPct val="0"/>
                        </a:spcAft>
                        <a:buClrTx/>
                        <a:buSzTx/>
                        <a:buFont typeface="Arial" charset="0"/>
                        <a:buChar char="•"/>
                        <a:tabLst/>
                      </a:pPr>
                      <a:r>
                        <a:rPr lang="ko-KR" altLang="en-US" sz="2000" b="0" i="0" u="none" strike="noStrike" cap="none" normalizeH="0" dirty="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많은 수의 작은 쓰기 및 읽기</a:t>
                      </a:r>
                      <a:endParaRPr kumimoji="0" lang="en-US" sz="2000" b="0" i="0" u="none" strike="noStrike" cap="none" normalizeH="0" baseline="0" dirty="0">
                        <a:ln>
                          <a:noFill/>
                        </a:ln>
                        <a:solidFill>
                          <a:srgbClr val="000000"/>
                        </a:solidFill>
                        <a:effectLst/>
                        <a:latin typeface="Amazon Ember Light" panose="020B0403020204020204"/>
                        <a:ea typeface="Amazon Ember Light" panose="020B0403020204020204" pitchFamily="34" charset="0"/>
                        <a:cs typeface="Amazon Ember Light" panose="020B0403020204020204" pitchFamily="34" charset="0"/>
                      </a:endParaRP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7F6"/>
                    </a:solidFill>
                  </a:tcPr>
                </a:tc>
                <a:extLst>
                  <a:ext uri="{0D108BD9-81ED-4DB2-BD59-A6C34878D82A}">
                    <a16:rowId xmlns:a16="http://schemas.microsoft.com/office/drawing/2014/main" val="10001"/>
                  </a:ext>
                </a:extLst>
              </a:tr>
              <a:tr h="129259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lang="ko-kr" sz="1800" b="1" i="0" u="none" strike="noStrike" kern="1200" cap="none" normalizeH="0" baseline="0" dirty="0">
                          <a:ln>
                            <a:noFill/>
                          </a:ln>
                          <a:solidFill>
                            <a:srgbClr val="FFFFFF"/>
                          </a:solidFill>
                          <a:effectLst/>
                          <a:latin typeface="Malgun Gothic" panose="020B0503020000020004" pitchFamily="34" charset="-127"/>
                          <a:ea typeface="Malgun Gothic" panose="020B0503020000020004" pitchFamily="34" charset="-127"/>
                          <a:cs typeface="Amazon Ember" panose="020B0603020204020204" pitchFamily="34" charset="0"/>
                        </a:rPr>
                        <a:t>애플리케이션 특징</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DAEE2"/>
                    </a:solidFill>
                  </a:tcPr>
                </a:tc>
                <a:tc>
                  <a:txBody>
                    <a:bodyPr/>
                    <a:lstStyle/>
                    <a:p>
                      <a:pPr marL="117475" marR="0" lvl="0" indent="-117475" algn="l" defTabSz="457200" rtl="0" eaLnBrk="1" fontAlgn="base" latinLnBrk="0" hangingPunct="1">
                        <a:lnSpc>
                          <a:spcPct val="100000"/>
                        </a:lnSpc>
                        <a:spcBef>
                          <a:spcPct val="0"/>
                        </a:spcBef>
                        <a:spcAft>
                          <a:spcPct val="0"/>
                        </a:spcAft>
                        <a:buClrTx/>
                        <a:buSzTx/>
                        <a:buFont typeface="Arial" charset="0"/>
                        <a:buChar char="•"/>
                        <a:tabLst/>
                      </a:pPr>
                      <a:r>
                        <a:rPr lang="ko-kr" sz="2000" b="1" i="0" u="none" strike="noStrike" cap="none" normalizeH="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관계형</a:t>
                      </a:r>
                      <a:r>
                        <a:rPr lang="ko-kr" sz="2000" b="0" i="0" u="none" strike="noStrike" cap="none" normalizeH="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 데이터 모델, 트랜잭션</a:t>
                      </a:r>
                    </a:p>
                    <a:p>
                      <a:pPr marL="117475" marR="0" lvl="0" indent="-117475" algn="l" defTabSz="457200" rtl="0" eaLnBrk="1" fontAlgn="base" latinLnBrk="0" hangingPunct="1">
                        <a:lnSpc>
                          <a:spcPct val="100000"/>
                        </a:lnSpc>
                        <a:spcBef>
                          <a:spcPct val="0"/>
                        </a:spcBef>
                        <a:spcAft>
                          <a:spcPct val="0"/>
                        </a:spcAft>
                        <a:buClrTx/>
                        <a:buSzTx/>
                        <a:buFont typeface="Arial" charset="0"/>
                        <a:buChar char="•"/>
                        <a:tabLst/>
                      </a:pPr>
                      <a:r>
                        <a:rPr lang="ko-kr" sz="2000" b="1" i="0" u="none" strike="noStrike" cap="none" normalizeH="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복잡한</a:t>
                      </a:r>
                      <a:r>
                        <a:rPr lang="ko-kr" sz="2000" b="0" i="0" u="none" strike="noStrike" cap="none" normalizeH="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 쿼리, 조인 및 업데이트</a:t>
                      </a:r>
                      <a:endParaRPr kumimoji="0" lang="en-US" sz="2000" b="0" i="0" u="none" strike="noStrike" cap="none" normalizeH="0" baseline="0" dirty="0">
                        <a:ln>
                          <a:noFill/>
                        </a:ln>
                        <a:solidFill>
                          <a:srgbClr val="000000"/>
                        </a:solidFill>
                        <a:effectLst/>
                        <a:latin typeface="Amazon Ember Light" panose="020B0403020204020204"/>
                        <a:ea typeface="Amazon Ember Light" panose="020B0403020204020204" pitchFamily="34" charset="0"/>
                        <a:cs typeface="Amazon Ember Light" panose="020B0403020204020204" pitchFamily="34" charset="0"/>
                      </a:endParaRP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p>
                      <a:pPr marL="117475" marR="0" lvl="0" indent="-117475" algn="l" defTabSz="457200" rtl="0" eaLnBrk="1" fontAlgn="base" latinLnBrk="0" hangingPunct="1">
                        <a:lnSpc>
                          <a:spcPct val="100000"/>
                        </a:lnSpc>
                        <a:spcBef>
                          <a:spcPct val="0"/>
                        </a:spcBef>
                        <a:spcAft>
                          <a:spcPct val="0"/>
                        </a:spcAft>
                        <a:buClrTx/>
                        <a:buSzTx/>
                        <a:buFont typeface="Arial" charset="0"/>
                        <a:buChar char="•"/>
                        <a:tabLst/>
                      </a:pPr>
                      <a:r>
                        <a:rPr lang="ko-kr" sz="2000" b="1" i="0" u="none" strike="noStrike" cap="none" normalizeH="0" dirty="0">
                          <a:ln>
                            <a:noFill/>
                          </a:ln>
                          <a:solidFill>
                            <a:srgbClr val="000000"/>
                          </a:solidFill>
                          <a:effectLst/>
                          <a:latin typeface="Amazon Ember Light" panose="020B0403020204020204" pitchFamily="34" charset="0"/>
                          <a:ea typeface="Amazon Ember Light" panose="020B0403020204020204" pitchFamily="34" charset="0"/>
                          <a:cs typeface="Amazon Ember Light" panose="020B0403020204020204" pitchFamily="34" charset="0"/>
                        </a:rPr>
                        <a:t>단순한</a:t>
                      </a:r>
                      <a:r>
                        <a:rPr lang="ko-kr" sz="2000" b="0" i="0" u="none" strike="noStrike" cap="none" normalizeH="0" dirty="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 데이터 모델, 트랜잭션</a:t>
                      </a:r>
                    </a:p>
                    <a:p>
                      <a:pPr marL="117475" marR="0" lvl="0" indent="-117475" algn="l" defTabSz="457200" rtl="0" eaLnBrk="1" fontAlgn="base" latinLnBrk="0" hangingPunct="1">
                        <a:lnSpc>
                          <a:spcPct val="100000"/>
                        </a:lnSpc>
                        <a:spcBef>
                          <a:spcPct val="0"/>
                        </a:spcBef>
                        <a:spcAft>
                          <a:spcPct val="0"/>
                        </a:spcAft>
                        <a:buClrTx/>
                        <a:buSzTx/>
                        <a:buFont typeface="Arial" charset="0"/>
                        <a:buChar char="•"/>
                        <a:tabLst/>
                      </a:pPr>
                      <a:r>
                        <a:rPr lang="ko-KR" altLang="en-US" sz="2000" b="1" i="0" u="none" strike="noStrike" cap="none" normalizeH="0" dirty="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범위 위주의 쿼리</a:t>
                      </a:r>
                      <a:r>
                        <a:rPr lang="ko-kr" sz="2000" b="0" i="0" u="none" strike="noStrike" cap="none" normalizeH="0" dirty="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 </a:t>
                      </a:r>
                      <a:r>
                        <a:rPr lang="ko-KR" altLang="en-US" sz="2000" b="0" i="0" u="none" strike="noStrike" cap="none" normalizeH="0" dirty="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단순 업데이트</a:t>
                      </a:r>
                      <a:endParaRPr lang="ko-kr" sz="2000" b="0" i="0" u="none" strike="noStrike" cap="none" normalizeH="0" dirty="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84776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lang="ko-kr" sz="1800" b="1" i="0" u="none" strike="noStrike" kern="1200" cap="none" normalizeH="0" baseline="0" dirty="0">
                          <a:ln>
                            <a:noFill/>
                          </a:ln>
                          <a:solidFill>
                            <a:srgbClr val="FFFFFF"/>
                          </a:solidFill>
                          <a:effectLst/>
                          <a:latin typeface="Malgun Gothic" panose="020B0503020000020004" pitchFamily="34" charset="-127"/>
                          <a:ea typeface="Malgun Gothic" panose="020B0503020000020004" pitchFamily="34" charset="-127"/>
                          <a:cs typeface="Amazon Ember" panose="020B0603020204020204" pitchFamily="34" charset="0"/>
                        </a:rPr>
                        <a:t>규모 조정</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DAEE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lang="ko-kr" sz="2000" b="0" i="0" u="none" strike="noStrike" cap="none" normalizeH="0" dirty="0">
                          <a:ln>
                            <a:noFill/>
                          </a:ln>
                          <a:solidFill>
                            <a:srgbClr val="000000"/>
                          </a:solidFill>
                          <a:effectLst/>
                          <a:latin typeface="Amazon Ember Light" panose="020B0403020204020204" pitchFamily="34" charset="0"/>
                          <a:ea typeface="Amazon Ember Light" panose="020B0403020204020204" pitchFamily="34" charset="0"/>
                          <a:cs typeface="Amazon Ember Light" panose="020B0403020204020204" pitchFamily="34" charset="0"/>
                        </a:rPr>
                        <a:t>애플리케이션 또는 </a:t>
                      </a:r>
                      <a:r>
                        <a:rPr lang="ko-kr" sz="2000" b="1" i="0" u="none" strike="noStrike" cap="none" normalizeH="0" dirty="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DBA-</a:t>
                      </a:r>
                      <a:r>
                        <a:rPr lang="ko-kr" sz="2000" b="1" i="0" u="none" strike="noStrike" cap="none" normalizeH="0" dirty="0">
                          <a:ln>
                            <a:noFill/>
                          </a:ln>
                          <a:solidFill>
                            <a:srgbClr val="232323"/>
                          </a:solidFill>
                          <a:effectLst/>
                          <a:latin typeface="Amazon Ember Light" panose="020B0403020204020204" pitchFamily="34" charset="0"/>
                          <a:ea typeface="Amazon Ember Light" panose="020B0403020204020204" pitchFamily="34" charset="0"/>
                          <a:cs typeface="Amazon Ember Light" panose="020B0403020204020204" pitchFamily="34" charset="0"/>
                        </a:rPr>
                        <a:t>설계</a:t>
                      </a:r>
                      <a:r>
                        <a:rPr lang="ko-kr" sz="2000" b="0" i="0" u="none" strike="noStrike" cap="none" normalizeH="0" dirty="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(클러스터링, 파티션, </a:t>
                      </a:r>
                      <a:r>
                        <a:rPr lang="ko-kr" sz="2000" b="0" i="0" u="none" strike="noStrike" cap="none" normalizeH="0" dirty="0" err="1">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샤딩</a:t>
                      </a:r>
                      <a:r>
                        <a:rPr lang="ko-kr" sz="2000" b="0" i="0" u="none" strike="noStrike" cap="none" normalizeH="0" dirty="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7F6"/>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lang="ko-kr" sz="2000" b="0" i="0" u="none" strike="noStrike" cap="none" normalizeH="0">
                          <a:ln>
                            <a:noFill/>
                          </a:ln>
                          <a:solidFill>
                            <a:srgbClr val="000000"/>
                          </a:solidFill>
                          <a:effectLst/>
                          <a:latin typeface="Amazon Ember Light" panose="020B0403020204020204" pitchFamily="34" charset="0"/>
                          <a:ea typeface="Amazon Ember Light" panose="020B0403020204020204" pitchFamily="34" charset="0"/>
                          <a:cs typeface="Amazon Ember Light" panose="020B0403020204020204" pitchFamily="34" charset="0"/>
                        </a:rPr>
                        <a:t>애플리케이션 요구 사항에 따라 원활한 </a:t>
                      </a:r>
                      <a:r>
                        <a:rPr lang="ko-kr" sz="2000" b="0" i="0" u="none" strike="noStrike" cap="none" normalizeH="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온디맨드 </a:t>
                      </a:r>
                      <a:r>
                        <a:rPr lang="ko-kr" sz="2000" b="1" i="0" u="none" strike="noStrike" cap="none" normalizeH="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확장</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7F6"/>
                    </a:solidFill>
                  </a:tcPr>
                </a:tc>
                <a:extLst>
                  <a:ext uri="{0D108BD9-81ED-4DB2-BD59-A6C34878D82A}">
                    <a16:rowId xmlns:a16="http://schemas.microsoft.com/office/drawing/2014/main" val="10003"/>
                  </a:ext>
                </a:extLst>
              </a:tr>
              <a:tr h="165069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lang="ko-kr" sz="1800" b="1" i="0" u="none" strike="noStrike" kern="1200" cap="none" normalizeH="0" baseline="0" dirty="0">
                          <a:ln>
                            <a:noFill/>
                          </a:ln>
                          <a:solidFill>
                            <a:srgbClr val="FFFFFF"/>
                          </a:solidFill>
                          <a:effectLst/>
                          <a:latin typeface="Malgun Gothic" panose="020B0503020000020004" pitchFamily="34" charset="-127"/>
                          <a:ea typeface="Malgun Gothic" panose="020B0503020000020004" pitchFamily="34" charset="-127"/>
                          <a:cs typeface="Amazon Ember" panose="020B0603020204020204" pitchFamily="34" charset="0"/>
                        </a:rPr>
                        <a:t>QoS</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DAEE2"/>
                    </a:solidFill>
                  </a:tcPr>
                </a:tc>
                <a:tc>
                  <a:txBody>
                    <a:bodyPr/>
                    <a:lstStyle/>
                    <a:p>
                      <a:pPr marL="171450" marR="0" lvl="0" indent="-171450" algn="l" defTabSz="457200" rtl="0" eaLnBrk="1" fontAlgn="base" latinLnBrk="0" hangingPunct="1">
                        <a:lnSpc>
                          <a:spcPct val="100000"/>
                        </a:lnSpc>
                        <a:spcBef>
                          <a:spcPct val="0"/>
                        </a:spcBef>
                        <a:spcAft>
                          <a:spcPct val="0"/>
                        </a:spcAft>
                        <a:buClrTx/>
                        <a:buSzTx/>
                        <a:buFont typeface="Arial" charset="0"/>
                        <a:buChar char="•"/>
                        <a:tabLst/>
                      </a:pPr>
                      <a:r>
                        <a:rPr lang="ko-kr" sz="2000" b="0" i="0" u="none" strike="noStrike" cap="none" normalizeH="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성능–데이터 모델, 인덱싱, 쿼리, 스토리지 최적화에 따라 다름</a:t>
                      </a:r>
                    </a:p>
                    <a:p>
                      <a:pPr marL="171450" marR="0" lvl="0" indent="-171450" algn="l" defTabSz="457200" rtl="0" eaLnBrk="1" fontAlgn="base" latinLnBrk="0" hangingPunct="1">
                        <a:lnSpc>
                          <a:spcPct val="100000"/>
                        </a:lnSpc>
                        <a:spcBef>
                          <a:spcPct val="0"/>
                        </a:spcBef>
                        <a:spcAft>
                          <a:spcPct val="0"/>
                        </a:spcAft>
                        <a:buClrTx/>
                        <a:buSzTx/>
                        <a:buFont typeface="Arial" charset="0"/>
                        <a:buChar char="•"/>
                        <a:tabLst/>
                      </a:pPr>
                      <a:r>
                        <a:rPr lang="ko-kr" sz="2000" b="0" i="0" u="none" strike="noStrike" cap="none" normalizeH="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안정성 및 가용성</a:t>
                      </a:r>
                    </a:p>
                    <a:p>
                      <a:pPr marL="171450" marR="0" lvl="0" indent="-171450" algn="l" defTabSz="457200" rtl="0" eaLnBrk="1" fontAlgn="base" latinLnBrk="0" hangingPunct="1">
                        <a:lnSpc>
                          <a:spcPct val="100000"/>
                        </a:lnSpc>
                        <a:spcBef>
                          <a:spcPct val="0"/>
                        </a:spcBef>
                        <a:spcAft>
                          <a:spcPct val="0"/>
                        </a:spcAft>
                        <a:buClrTx/>
                        <a:buSzTx/>
                        <a:buFont typeface="Arial" charset="0"/>
                        <a:buChar char="•"/>
                        <a:tabLst/>
                      </a:pPr>
                      <a:r>
                        <a:rPr lang="ko-kr" sz="2000" b="0" i="0" u="none" strike="noStrike" cap="none" normalizeH="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내구성</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p>
                      <a:pPr marL="171450" marR="0" lvl="0" indent="-171450" algn="l" defTabSz="457200" rtl="0" eaLnBrk="1" fontAlgn="base" latinLnBrk="0" hangingPunct="1">
                        <a:lnSpc>
                          <a:spcPct val="100000"/>
                        </a:lnSpc>
                        <a:spcBef>
                          <a:spcPct val="0"/>
                        </a:spcBef>
                        <a:spcAft>
                          <a:spcPct val="0"/>
                        </a:spcAft>
                        <a:buClrTx/>
                        <a:buSzTx/>
                        <a:buFont typeface="Arial" charset="0"/>
                        <a:buChar char="•"/>
                        <a:tabLst/>
                      </a:pPr>
                      <a:r>
                        <a:rPr lang="ko-kr" sz="2000" b="0" i="0" u="none" strike="noStrike" cap="none" normalizeH="0" dirty="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성능–</a:t>
                      </a:r>
                      <a:r>
                        <a:rPr lang="ko-kr" sz="2000" b="1" i="0" u="none" strike="noStrike" cap="none" normalizeH="0" dirty="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시스템에 따라 </a:t>
                      </a:r>
                      <a:r>
                        <a:rPr lang="ko-kr" sz="2000" b="1" i="0" u="none" strike="noStrike" cap="none" normalizeH="0" dirty="0">
                          <a:ln>
                            <a:noFill/>
                          </a:ln>
                          <a:solidFill>
                            <a:srgbClr val="232323"/>
                          </a:solidFill>
                          <a:effectLst/>
                          <a:latin typeface="Amazon Ember Light" panose="020B0403020204020204" pitchFamily="34" charset="0"/>
                          <a:ea typeface="Amazon Ember Light" panose="020B0403020204020204" pitchFamily="34" charset="0"/>
                          <a:cs typeface="Amazon Ember Light" panose="020B0403020204020204" pitchFamily="34" charset="0"/>
                        </a:rPr>
                        <a:t>자동으로 최적화</a:t>
                      </a:r>
                    </a:p>
                    <a:p>
                      <a:pPr marL="171450" marR="0" lvl="0" indent="-171450" algn="l" defTabSz="457200" rtl="0" eaLnBrk="1" fontAlgn="base" latinLnBrk="0" hangingPunct="1">
                        <a:lnSpc>
                          <a:spcPct val="100000"/>
                        </a:lnSpc>
                        <a:spcBef>
                          <a:spcPct val="0"/>
                        </a:spcBef>
                        <a:spcAft>
                          <a:spcPct val="0"/>
                        </a:spcAft>
                        <a:buClrTx/>
                        <a:buSzTx/>
                        <a:buFont typeface="Arial" charset="0"/>
                        <a:buChar char="•"/>
                        <a:tabLst/>
                      </a:pPr>
                      <a:r>
                        <a:rPr lang="ko-kr" sz="2000" b="0" i="0" u="none" strike="noStrike" cap="none" normalizeH="0" dirty="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안정성 및 가용성</a:t>
                      </a:r>
                    </a:p>
                    <a:p>
                      <a:pPr marL="171450" marR="0" lvl="0" indent="-171450" algn="l" defTabSz="457200" rtl="0" eaLnBrk="1" fontAlgn="base" latinLnBrk="0" hangingPunct="1">
                        <a:lnSpc>
                          <a:spcPct val="100000"/>
                        </a:lnSpc>
                        <a:spcBef>
                          <a:spcPct val="0"/>
                        </a:spcBef>
                        <a:spcAft>
                          <a:spcPct val="0"/>
                        </a:spcAft>
                        <a:buClrTx/>
                        <a:buSzTx/>
                        <a:buFont typeface="Arial" charset="0"/>
                        <a:buChar char="•"/>
                        <a:tabLst/>
                      </a:pPr>
                      <a:r>
                        <a:rPr lang="ko-kr" sz="2000" b="0" i="0" u="none" strike="noStrike" cap="none" normalizeH="0" dirty="0">
                          <a:ln>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내구성</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bl>
          </a:graphicData>
        </a:graphic>
      </p:graphicFrame>
      <p:sp>
        <p:nvSpPr>
          <p:cNvPr id="7" name="Slide Number Placeholder 3">
            <a:extLst>
              <a:ext uri="{FF2B5EF4-FFF2-40B4-BE49-F238E27FC236}">
                <a16:creationId xmlns:a16="http://schemas.microsoft.com/office/drawing/2014/main" id="{C7FC05FB-8FF7-44CE-B7F9-1F572F6EDA82}"/>
              </a:ext>
            </a:extLst>
          </p:cNvPr>
          <p:cNvSpPr>
            <a:spLocks noGrp="1"/>
          </p:cNvSpPr>
          <p:nvPr>
            <p:ph type="sldNum" sz="quarter" idx="12"/>
          </p:nvPr>
        </p:nvSpPr>
        <p:spPr/>
        <p:txBody>
          <a:bodyPr rtlCol="0"/>
          <a:lstStyle/>
          <a:p>
            <a:pPr rtl="0"/>
            <a:fld id="{9FC43BFD-8FF7-A343-A8A6-E2338FCE8046}" type="slidenum">
              <a:rPr lang="en-US" smtClean="0">
                <a:latin typeface="+mj-lt"/>
              </a:rPr>
              <a:pPr rtl="0"/>
              <a:t>120</a:t>
            </a:fld>
            <a:endParaRPr lang="en-US" dirty="0">
              <a:latin typeface="+mj-lt"/>
            </a:endParaRPr>
          </a:p>
        </p:txBody>
      </p:sp>
      <p:pic>
        <p:nvPicPr>
          <p:cNvPr id="17" name="Picture 14"/>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0866120" y="1204598"/>
            <a:ext cx="487680" cy="5472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5"/>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796169" y="1204137"/>
            <a:ext cx="487680" cy="544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7334562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t>데이터베이스 고려사항</a:t>
            </a:r>
          </a:p>
        </p:txBody>
      </p:sp>
      <p:sp>
        <p:nvSpPr>
          <p:cNvPr id="14" name="Content Placeholder 13">
            <a:extLst>
              <a:ext uri="{FF2B5EF4-FFF2-40B4-BE49-F238E27FC236}">
                <a16:creationId xmlns:a16="http://schemas.microsoft.com/office/drawing/2014/main" id="{9B38AFC3-C429-43F6-9F22-74DFD95778ED}"/>
              </a:ext>
            </a:extLst>
          </p:cNvPr>
          <p:cNvSpPr>
            <a:spLocks noGrp="1"/>
          </p:cNvSpPr>
          <p:nvPr>
            <p:ph idx="1"/>
          </p:nvPr>
        </p:nvSpPr>
        <p:spPr/>
        <p:txBody>
          <a:bodyPr rtlCol="0"/>
          <a:lstStyle/>
          <a:p>
            <a:pPr rtl="0"/>
            <a:endParaRPr lang="en-US" dirty="0"/>
          </a:p>
        </p:txBody>
      </p:sp>
      <p:sp>
        <p:nvSpPr>
          <p:cNvPr id="9" name="Slide Number Placeholder 3">
            <a:extLst>
              <a:ext uri="{FF2B5EF4-FFF2-40B4-BE49-F238E27FC236}">
                <a16:creationId xmlns:a16="http://schemas.microsoft.com/office/drawing/2014/main" id="{E8441582-7DB6-4333-A4B2-54D99E9B9C77}"/>
              </a:ext>
            </a:extLst>
          </p:cNvPr>
          <p:cNvSpPr>
            <a:spLocks noGrp="1"/>
          </p:cNvSpPr>
          <p:nvPr>
            <p:ph type="sldNum" sz="quarter" idx="12"/>
          </p:nvPr>
        </p:nvSpPr>
        <p:spPr/>
        <p:txBody>
          <a:bodyPr rtlCol="0"/>
          <a:lstStyle/>
          <a:p>
            <a:pPr rtl="0"/>
            <a:fld id="{9FC43BFD-8FF7-A343-A8A6-E2338FCE8046}" type="slidenum">
              <a:rPr lang="en-US" smtClean="0">
                <a:latin typeface="+mj-lt"/>
              </a:rPr>
              <a:pPr rtl="0"/>
              <a:t>121</a:t>
            </a:fld>
            <a:endParaRPr lang="en-US" dirty="0">
              <a:latin typeface="+mj-lt"/>
            </a:endParaRPr>
          </a:p>
        </p:txBody>
      </p:sp>
      <p:graphicFrame>
        <p:nvGraphicFramePr>
          <p:cNvPr id="5" name="Table 4"/>
          <p:cNvGraphicFramePr>
            <a:graphicFrameLocks noGrp="1"/>
          </p:cNvGraphicFramePr>
          <p:nvPr>
            <p:custDataLst>
              <p:tags r:id="rId2"/>
            </p:custDataLst>
          </p:nvPr>
        </p:nvGraphicFramePr>
        <p:xfrm>
          <a:off x="350579" y="1429646"/>
          <a:ext cx="11302355" cy="4952625"/>
        </p:xfrm>
        <a:graphic>
          <a:graphicData uri="http://schemas.openxmlformats.org/drawingml/2006/table">
            <a:tbl>
              <a:tblPr firstRow="1" bandRow="1">
                <a:tableStyleId>{5C22544A-7EE6-4342-B048-85BDC9FD1C3A}</a:tableStyleId>
              </a:tblPr>
              <a:tblGrid>
                <a:gridCol w="2886411">
                  <a:extLst>
                    <a:ext uri="{9D8B030D-6E8A-4147-A177-3AD203B41FA5}">
                      <a16:colId xmlns:a16="http://schemas.microsoft.com/office/drawing/2014/main" val="20000"/>
                    </a:ext>
                  </a:extLst>
                </a:gridCol>
                <a:gridCol w="8415944">
                  <a:extLst>
                    <a:ext uri="{9D8B030D-6E8A-4147-A177-3AD203B41FA5}">
                      <a16:colId xmlns:a16="http://schemas.microsoft.com/office/drawing/2014/main" val="20001"/>
                    </a:ext>
                  </a:extLst>
                </a:gridCol>
              </a:tblGrid>
              <a:tr h="559888">
                <a:tc>
                  <a:txBody>
                    <a:bodyPr/>
                    <a:lstStyle/>
                    <a:p>
                      <a:pPr rtl="0"/>
                      <a:r>
                        <a:rPr lang="ko-kr" sz="2000" baseline="0">
                          <a:latin typeface="Amazon Ember" panose="020B0603020204020204" pitchFamily="34" charset="0"/>
                          <a:ea typeface="Malgun Gothic" panose="020B0503020000020004" pitchFamily="34" charset="-127"/>
                          <a:cs typeface="Amazon Ember" panose="020B0603020204020204" pitchFamily="34" charset="0"/>
                        </a:rPr>
                        <a:t>요구 사항</a:t>
                      </a:r>
                      <a:endParaRPr lang="en-US" sz="2000" baseline="0" dirty="0">
                        <a:latin typeface="Amazon Ember" panose="020B0603020204020204" pitchFamily="34" charset="0"/>
                        <a:ea typeface="Malgun Gothic" panose="020B0503020000020004" pitchFamily="34" charset="-127"/>
                        <a:cs typeface="Amazon Ember" panose="020B0603020204020204" pitchFamily="34" charset="0"/>
                      </a:endParaRPr>
                    </a:p>
                  </a:txBody>
                  <a:tcPr marL="121920" marR="121920" marT="60960" marB="60960">
                    <a:solidFill>
                      <a:srgbClr val="6DAEE1"/>
                    </a:solidFill>
                  </a:tcPr>
                </a:tc>
                <a:tc>
                  <a:txBody>
                    <a:bodyPr/>
                    <a:lstStyle/>
                    <a:p>
                      <a:pPr rtl="0"/>
                      <a:r>
                        <a:rPr lang="ko-kr" sz="2000" baseline="0" dirty="0">
                          <a:latin typeface="Amazon Ember" panose="020B0603020204020204" pitchFamily="34" charset="0"/>
                          <a:ea typeface="Malgun Gothic" panose="020B0503020000020004" pitchFamily="34" charset="-127"/>
                          <a:cs typeface="Amazon Ember" panose="020B0603020204020204" pitchFamily="34" charset="0"/>
                        </a:rPr>
                        <a:t>다음 서비스 사용을 고려</a:t>
                      </a:r>
                      <a:endParaRPr lang="en-US" sz="2000" u="none" baseline="0"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endParaRPr>
                    </a:p>
                  </a:txBody>
                  <a:tcPr marL="121920" marR="121920" marT="60960" marB="60960">
                    <a:solidFill>
                      <a:srgbClr val="6DAEE1"/>
                    </a:solidFill>
                  </a:tcPr>
                </a:tc>
                <a:extLst>
                  <a:ext uri="{0D108BD9-81ED-4DB2-BD59-A6C34878D82A}">
                    <a16:rowId xmlns:a16="http://schemas.microsoft.com/office/drawing/2014/main" val="10000"/>
                  </a:ext>
                </a:extLst>
              </a:tr>
              <a:tr h="1837605">
                <a:tc>
                  <a:txBody>
                    <a:bodyPr/>
                    <a:lstStyle/>
                    <a:p>
                      <a:pPr algn="l" rtl="0"/>
                      <a:r>
                        <a:rPr lang="ko-kr" sz="2000" b="0" i="0" kern="1200" baseline="0" dirty="0">
                          <a:solidFill>
                            <a:schemeClr val="dk1"/>
                          </a:solidFill>
                          <a:effectLst/>
                          <a:latin typeface="Amazon Ember Light" panose="020B0403020204020204" pitchFamily="34" charset="0"/>
                          <a:ea typeface="Malgun Gothic" panose="020B0503020000020004" pitchFamily="34" charset="-127"/>
                          <a:cs typeface="Amazon Ember Light" panose="020B0403020204020204" pitchFamily="34" charset="0"/>
                        </a:rPr>
                        <a:t>관리 부담을 최소화한 관계형 데이터베이스 서비스</a:t>
                      </a:r>
                      <a:endParaRPr lang="en-US" sz="2000" b="0" i="0" u="none" baseline="0" dirty="0">
                        <a:solidFill>
                          <a:srgbClr val="000000"/>
                        </a:solidFill>
                        <a:latin typeface="Amazon Ember Light" panose="020B0403020204020204" pitchFamily="34" charset="0"/>
                        <a:ea typeface="Malgun Gothic" panose="020B0503020000020004" pitchFamily="34" charset="-127"/>
                        <a:cs typeface="Amazon Ember Light" panose="020B0403020204020204" pitchFamily="34" charset="0"/>
                      </a:endParaRPr>
                    </a:p>
                  </a:txBody>
                  <a:tcPr marL="121920" marR="121920" marT="60960" marB="60960" anchor="ctr">
                    <a:solidFill>
                      <a:srgbClr val="D2E7F6"/>
                    </a:solidFill>
                  </a:tcPr>
                </a:tc>
                <a:tc>
                  <a:txBody>
                    <a:bodyPr/>
                    <a:lstStyle/>
                    <a:p>
                      <a:pPr marL="114300" marR="0" lvl="0" indent="0" algn="l" rtl="0">
                        <a:lnSpc>
                          <a:spcPct val="115000"/>
                        </a:lnSpc>
                      </a:pPr>
                      <a:r>
                        <a:rPr lang="ko-kr" sz="2000" b="1" baseline="0" dirty="0">
                          <a:effectLst/>
                          <a:latin typeface="Amazon Ember" panose="020B0603020204020204" pitchFamily="34" charset="0"/>
                          <a:ea typeface="Malgun Gothic" panose="020B0503020000020004" pitchFamily="34" charset="-127"/>
                          <a:cs typeface="Amazon Ember" panose="020B0603020204020204" pitchFamily="34" charset="0"/>
                        </a:rPr>
                        <a:t>Amazon RDS </a:t>
                      </a:r>
                    </a:p>
                    <a:p>
                      <a:pPr marL="400050" marR="0" lvl="0" indent="-285750" algn="l" rtl="0">
                        <a:lnSpc>
                          <a:spcPct val="115000"/>
                        </a:lnSpc>
                        <a:buFont typeface="Arial" panose="020B0604020202020204" pitchFamily="34" charset="0"/>
                        <a:buChar char="•"/>
                      </a:pPr>
                      <a:r>
                        <a:rPr lang="ko-kr" sz="2000" b="0" i="0" baseline="0" dirty="0">
                          <a:effectLst/>
                          <a:latin typeface="Amazon Ember Light" panose="020B0403020204020204" pitchFamily="34" charset="0"/>
                          <a:ea typeface="Malgun Gothic" panose="020B0503020000020004" pitchFamily="34" charset="-127"/>
                          <a:cs typeface="Amazon Ember Light" panose="020B0403020204020204" pitchFamily="34" charset="0"/>
                        </a:rPr>
                        <a:t>Amazon Aurora, MySQL, MariaDB, Microsoft 중에서 선택</a:t>
                      </a:r>
                    </a:p>
                    <a:p>
                      <a:pPr marL="114300" marR="0" lvl="0" indent="0" algn="l" rtl="0">
                        <a:lnSpc>
                          <a:spcPct val="115000"/>
                        </a:lnSpc>
                        <a:buFont typeface="Arial" panose="020B0604020202020204" pitchFamily="34" charset="0"/>
                        <a:buNone/>
                      </a:pPr>
                      <a:r>
                        <a:rPr lang="ko-kr" sz="2000" b="0" i="0" baseline="0" dirty="0">
                          <a:effectLst/>
                          <a:latin typeface="Amazon Ember Light" panose="020B0403020204020204" pitchFamily="34" charset="0"/>
                          <a:ea typeface="Malgun Gothic" panose="020B0503020000020004" pitchFamily="34" charset="-127"/>
                          <a:cs typeface="Amazon Ember Light" panose="020B0403020204020204" pitchFamily="34" charset="0"/>
                        </a:rPr>
                        <a:t>     SQL Server, Oracle 또는 PostgreSQL 데이터베이스 엔진</a:t>
                      </a:r>
                    </a:p>
                    <a:p>
                      <a:pPr marL="400050" marR="0" lvl="0" indent="-285750" algn="l" rtl="0">
                        <a:lnSpc>
                          <a:spcPct val="115000"/>
                        </a:lnSpc>
                        <a:buFont typeface="Arial" panose="020B0604020202020204" pitchFamily="34" charset="0"/>
                        <a:buChar char="•"/>
                      </a:pPr>
                      <a:r>
                        <a:rPr lang="ko-kr" sz="2000" b="0" i="0" u="none" baseline="0" dirty="0">
                          <a:solidFill>
                            <a:srgbClr val="000000"/>
                          </a:solidFill>
                          <a:effectLst/>
                          <a:latin typeface="Amazon Ember Light" panose="020B0403020204020204" pitchFamily="34" charset="0"/>
                          <a:ea typeface="Malgun Gothic" panose="020B0503020000020004" pitchFamily="34" charset="-127"/>
                          <a:cs typeface="Amazon Ember Light" panose="020B0403020204020204" pitchFamily="34" charset="0"/>
                        </a:rPr>
                        <a:t>컴퓨팅 및 스토리지 확장</a:t>
                      </a:r>
                      <a:endParaRPr lang="en-US" sz="2000" b="0" i="0" u="none" baseline="0" dirty="0">
                        <a:solidFill>
                          <a:srgbClr val="000000"/>
                        </a:solidFill>
                        <a:effectLst/>
                        <a:latin typeface="Amazon Ember Light" panose="020B0403020204020204" pitchFamily="34" charset="0"/>
                        <a:ea typeface="Malgun Gothic" panose="020B0503020000020004" pitchFamily="34" charset="-127"/>
                        <a:cs typeface="Amazon Ember Light" panose="020B0403020204020204" pitchFamily="34" charset="0"/>
                      </a:endParaRPr>
                    </a:p>
                    <a:p>
                      <a:pPr marL="400050" marR="0" lvl="0" indent="-285750" algn="l" rtl="0">
                        <a:lnSpc>
                          <a:spcPct val="115000"/>
                        </a:lnSpc>
                        <a:buFont typeface="Arial" panose="020B0604020202020204" pitchFamily="34" charset="0"/>
                        <a:buChar char="•"/>
                      </a:pPr>
                      <a:r>
                        <a:rPr lang="ko-kr" sz="2000" b="0" i="0" baseline="0" dirty="0">
                          <a:effectLst/>
                          <a:latin typeface="Amazon Ember Light" panose="020B0403020204020204" pitchFamily="34" charset="0"/>
                          <a:ea typeface="Malgun Gothic" panose="020B0503020000020004" pitchFamily="34" charset="-127"/>
                          <a:cs typeface="Amazon Ember Light" panose="020B0403020204020204" pitchFamily="34" charset="0"/>
                        </a:rPr>
                        <a:t>다중 AZ 가용성</a:t>
                      </a:r>
                    </a:p>
                  </a:txBody>
                  <a:tcPr marL="0" marR="0" marT="0" marB="0" anchor="ctr">
                    <a:solidFill>
                      <a:srgbClr val="D2E7F6"/>
                    </a:solidFill>
                  </a:tcPr>
                </a:tc>
                <a:extLst>
                  <a:ext uri="{0D108BD9-81ED-4DB2-BD59-A6C34878D82A}">
                    <a16:rowId xmlns:a16="http://schemas.microsoft.com/office/drawing/2014/main" val="10001"/>
                  </a:ext>
                </a:extLst>
              </a:tr>
              <a:tr h="1422400">
                <a:tc>
                  <a:txBody>
                    <a:bodyPr/>
                    <a:lstStyle/>
                    <a:p>
                      <a:pPr algn="l" rtl="0"/>
                      <a:r>
                        <a:rPr lang="ko-kr" sz="2000" b="0" i="0" baseline="0">
                          <a:latin typeface="Amazon Ember Light" panose="020B0403020204020204" pitchFamily="34" charset="0"/>
                          <a:ea typeface="Malgun Gothic" panose="020B0503020000020004" pitchFamily="34" charset="-127"/>
                          <a:cs typeface="Amazon Ember Light" panose="020B0403020204020204" pitchFamily="34" charset="0"/>
                        </a:rPr>
                        <a:t>빠르고 확장성이 뛰어난 NoSQL 데이터베이스 서비스</a:t>
                      </a:r>
                    </a:p>
                  </a:txBody>
                  <a:tcPr marL="121920" marR="121920" marT="60960" marB="60960" anchor="ctr">
                    <a:solidFill>
                      <a:srgbClr val="F2F2F2"/>
                    </a:solidFill>
                  </a:tcPr>
                </a:tc>
                <a:tc>
                  <a:txBody>
                    <a:bodyPr/>
                    <a:lstStyle/>
                    <a:p>
                      <a:pPr lvl="0" algn="l" rtl="0"/>
                      <a:r>
                        <a:rPr lang="ko-kr" sz="2000" b="1" baseline="0" dirty="0">
                          <a:latin typeface="Amazon Ember" panose="020B0603020204020204" pitchFamily="34" charset="0"/>
                          <a:ea typeface="Malgun Gothic" panose="020B0503020000020004" pitchFamily="34" charset="-127"/>
                          <a:cs typeface="Amazon Ember" panose="020B0603020204020204" pitchFamily="34" charset="0"/>
                        </a:rPr>
                        <a:t>Amazon DynamoDB</a:t>
                      </a:r>
                      <a:endParaRPr lang="en-US" sz="2000" baseline="0" dirty="0">
                        <a:latin typeface="Amazon Ember" panose="020B0603020204020204" pitchFamily="34" charset="0"/>
                        <a:ea typeface="Amazon Ember" panose="020B0603020204020204" pitchFamily="34" charset="0"/>
                        <a:cs typeface="Amazon Ember" panose="020B0603020204020204" pitchFamily="34" charset="0"/>
                      </a:endParaRPr>
                    </a:p>
                    <a:p>
                      <a:pPr marL="285750" lvl="0" indent="-285750" algn="l" rtl="0">
                        <a:buFont typeface="Arial" panose="020B0604020202020204" pitchFamily="34" charset="0"/>
                        <a:buChar char="•"/>
                      </a:pPr>
                      <a:r>
                        <a:rPr lang="ko-kr" sz="2000" b="0" i="0" u="none" baseline="0" dirty="0">
                          <a:solidFill>
                            <a:srgbClr val="000000"/>
                          </a:solidFill>
                          <a:latin typeface="Amazon Ember Light" panose="020B0403020204020204" pitchFamily="34" charset="0"/>
                          <a:ea typeface="Malgun Gothic" panose="020B0503020000020004" pitchFamily="34" charset="-127"/>
                          <a:cs typeface="Amazon Ember Light" panose="020B0403020204020204" pitchFamily="34" charset="0"/>
                        </a:rPr>
                        <a:t>획기적으로 빠른 성능</a:t>
                      </a:r>
                    </a:p>
                    <a:p>
                      <a:pPr marL="285750" lvl="0" indent="-285750" algn="l" rtl="0">
                        <a:buFont typeface="Arial" panose="020B0604020202020204" pitchFamily="34" charset="0"/>
                        <a:buChar char="•"/>
                      </a:pPr>
                      <a:r>
                        <a:rPr lang="ko-kr" sz="2000" b="0" i="0" baseline="0" dirty="0">
                          <a:latin typeface="Amazon Ember Light" panose="020B0403020204020204" pitchFamily="34" charset="0"/>
                          <a:ea typeface="Malgun Gothic" panose="020B0503020000020004" pitchFamily="34" charset="-127"/>
                          <a:cs typeface="Amazon Ember Light" panose="020B0403020204020204" pitchFamily="34" charset="0"/>
                        </a:rPr>
                        <a:t>원활한 확장성 및 안정성</a:t>
                      </a:r>
                    </a:p>
                    <a:p>
                      <a:pPr marL="285750" lvl="0" indent="-285750" algn="l" rtl="0">
                        <a:buFont typeface="Arial" panose="020B0604020202020204" pitchFamily="34" charset="0"/>
                        <a:buChar char="•"/>
                      </a:pPr>
                      <a:r>
                        <a:rPr lang="ko-kr" sz="2000" b="0" i="0" baseline="0" dirty="0">
                          <a:latin typeface="Amazon Ember Light" panose="020B0403020204020204" pitchFamily="34" charset="0"/>
                          <a:ea typeface="Malgun Gothic" panose="020B0503020000020004" pitchFamily="34" charset="-127"/>
                          <a:cs typeface="Amazon Ember Light" panose="020B0403020204020204" pitchFamily="34" charset="0"/>
                        </a:rPr>
                        <a:t>저렴한 비용</a:t>
                      </a:r>
                    </a:p>
                  </a:txBody>
                  <a:tcPr marL="121920" marR="121920" marT="60960" marB="60960" anchor="ctr">
                    <a:solidFill>
                      <a:srgbClr val="F2F2F2"/>
                    </a:solidFill>
                  </a:tcPr>
                </a:tc>
                <a:extLst>
                  <a:ext uri="{0D108BD9-81ED-4DB2-BD59-A6C34878D82A}">
                    <a16:rowId xmlns:a16="http://schemas.microsoft.com/office/drawing/2014/main" val="10002"/>
                  </a:ext>
                </a:extLst>
              </a:tr>
              <a:tr h="1132732">
                <a:tc>
                  <a:txBody>
                    <a:bodyPr/>
                    <a:lstStyle/>
                    <a:p>
                      <a:pPr algn="l" rtl="0"/>
                      <a:r>
                        <a:rPr lang="ko-kr" sz="2000" b="0" i="0" baseline="0">
                          <a:latin typeface="Amazon Ember Light" panose="020B0403020204020204" pitchFamily="34" charset="0"/>
                          <a:ea typeface="Malgun Gothic" panose="020B0503020000020004" pitchFamily="34" charset="-127"/>
                          <a:cs typeface="Amazon Ember Light" panose="020B0403020204020204" pitchFamily="34" charset="0"/>
                        </a:rPr>
                        <a:t>사용자가 자체적으로 관리할 수 있는 데이터베이스</a:t>
                      </a:r>
                      <a:endParaRPr lang="en-US" sz="2000" b="0" i="0" u="none" baseline="0" dirty="0">
                        <a:solidFill>
                          <a:srgbClr val="000000"/>
                        </a:solidFill>
                        <a:latin typeface="Amazon Ember Light" panose="020B0403020204020204" pitchFamily="34" charset="0"/>
                        <a:ea typeface="Malgun Gothic" panose="020B0503020000020004" pitchFamily="34" charset="-127"/>
                        <a:cs typeface="Amazon Ember Light" panose="020B0403020204020204" pitchFamily="34" charset="0"/>
                      </a:endParaRPr>
                    </a:p>
                  </a:txBody>
                  <a:tcPr marL="121920" marR="121920" marT="60960" marB="60960" anchor="ctr">
                    <a:solidFill>
                      <a:srgbClr val="D2E7F6"/>
                    </a:solidFill>
                  </a:tcPr>
                </a:tc>
                <a:tc>
                  <a:txBody>
                    <a:bodyPr/>
                    <a:lstStyle/>
                    <a:p>
                      <a:pPr marL="114300" marR="0" indent="0" algn="l" rtl="0">
                        <a:lnSpc>
                          <a:spcPct val="115000"/>
                        </a:lnSpc>
                      </a:pPr>
                      <a:r>
                        <a:rPr lang="ko-kr" sz="2000" b="0" i="0" baseline="0" dirty="0">
                          <a:effectLst/>
                          <a:latin typeface="Amazon Ember Light" panose="020B0403020204020204" pitchFamily="34" charset="0"/>
                          <a:ea typeface="Malgun Gothic" panose="020B0503020000020004" pitchFamily="34" charset="-127"/>
                          <a:cs typeface="Amazon Ember Light" panose="020B0403020204020204" pitchFamily="34" charset="0"/>
                        </a:rPr>
                        <a:t>원하는 </a:t>
                      </a:r>
                      <a:r>
                        <a:rPr lang="ko-kr" sz="2000" b="1" i="0" baseline="0" dirty="0">
                          <a:effectLst/>
                          <a:latin typeface="Amazon Ember Light" panose="020B0403020204020204" pitchFamily="34" charset="0"/>
                          <a:ea typeface="Malgun Gothic" panose="020B0503020000020004" pitchFamily="34" charset="-127"/>
                          <a:cs typeface="Amazon Ember Light" panose="020B0403020204020204" pitchFamily="34" charset="0"/>
                        </a:rPr>
                        <a:t>AMI</a:t>
                      </a:r>
                      <a:r>
                        <a:rPr lang="ko-kr" sz="2000" b="0" i="0" baseline="0" dirty="0">
                          <a:effectLst/>
                          <a:latin typeface="Amazon Ember Light" panose="020B0403020204020204" pitchFamily="34" charset="0"/>
                          <a:ea typeface="Malgun Gothic" panose="020B0503020000020004" pitchFamily="34" charset="-127"/>
                          <a:cs typeface="Amazon Ember Light" panose="020B0403020204020204" pitchFamily="34" charset="0"/>
                        </a:rPr>
                        <a:t> 적용(확장 가능한 컴퓨팅 및 </a:t>
                      </a:r>
                    </a:p>
                    <a:p>
                      <a:pPr marL="114300" marR="0" indent="0" algn="l" rtl="0">
                        <a:lnSpc>
                          <a:spcPct val="115000"/>
                        </a:lnSpc>
                      </a:pPr>
                      <a:r>
                        <a:rPr lang="ko-kr" sz="2000" b="0" i="0" u="none" baseline="0" dirty="0">
                          <a:solidFill>
                            <a:srgbClr val="000000"/>
                          </a:solidFill>
                          <a:effectLst/>
                          <a:latin typeface="Amazon Ember Light" panose="020B0403020204020204" pitchFamily="34" charset="0"/>
                          <a:ea typeface="Malgun Gothic" panose="020B0503020000020004" pitchFamily="34" charset="-127"/>
                          <a:cs typeface="Amazon Ember Light" panose="020B0403020204020204" pitchFamily="34" charset="0"/>
                        </a:rPr>
                        <a:t>스토리지, 인스턴스에 대한 완전한 제어 등을 제공하는 </a:t>
                      </a:r>
                    </a:p>
                    <a:p>
                      <a:pPr marL="114300" marR="0" indent="0" algn="l" rtl="0">
                        <a:lnSpc>
                          <a:spcPct val="115000"/>
                        </a:lnSpc>
                      </a:pPr>
                      <a:r>
                        <a:rPr lang="ko-kr" sz="2000" b="0" i="0" baseline="0" dirty="0">
                          <a:effectLst/>
                          <a:latin typeface="Amazon Ember Light" panose="020B0403020204020204" pitchFamily="34" charset="0"/>
                          <a:ea typeface="Malgun Gothic" panose="020B0503020000020004" pitchFamily="34" charset="-127"/>
                          <a:cs typeface="Amazon Ember Light" panose="020B0403020204020204" pitchFamily="34" charset="0"/>
                        </a:rPr>
                        <a:t>Amazon EC2와 Amazon EBS 상에)</a:t>
                      </a:r>
                    </a:p>
                  </a:txBody>
                  <a:tcPr marL="0" marR="0" marT="0" marB="0" anchor="ctr">
                    <a:solidFill>
                      <a:srgbClr val="D2E7F6"/>
                    </a:solidFill>
                  </a:tcPr>
                </a:tc>
                <a:extLst>
                  <a:ext uri="{0D108BD9-81ED-4DB2-BD59-A6C34878D82A}">
                    <a16:rowId xmlns:a16="http://schemas.microsoft.com/office/drawing/2014/main" val="10003"/>
                  </a:ext>
                </a:extLst>
              </a:tr>
            </a:tbl>
          </a:graphicData>
        </a:graphic>
      </p:graphicFrame>
      <p:pic>
        <p:nvPicPr>
          <p:cNvPr id="6" name="Picture 5"/>
          <p:cNvPicPr>
            <a:picLocks noChangeAspect="1"/>
          </p:cNvPicPr>
          <p:nvPr/>
        </p:nvPicPr>
        <p:blipFill>
          <a:blip r:embed="rId5"/>
          <a:stretch>
            <a:fillRect/>
          </a:stretch>
        </p:blipFill>
        <p:spPr>
          <a:xfrm>
            <a:off x="10673223" y="4058530"/>
            <a:ext cx="729729" cy="815580"/>
          </a:xfrm>
          <a:prstGeom prst="rect">
            <a:avLst/>
          </a:prstGeom>
        </p:spPr>
      </p:pic>
      <p:pic>
        <p:nvPicPr>
          <p:cNvPr id="7" name="Picture 6"/>
          <p:cNvPicPr>
            <a:picLocks noChangeAspect="1"/>
          </p:cNvPicPr>
          <p:nvPr/>
        </p:nvPicPr>
        <p:blipFill>
          <a:blip r:embed="rId6"/>
          <a:stretch>
            <a:fillRect/>
          </a:stretch>
        </p:blipFill>
        <p:spPr>
          <a:xfrm>
            <a:off x="10666975" y="2386203"/>
            <a:ext cx="722483" cy="807480"/>
          </a:xfrm>
          <a:prstGeom prst="rect">
            <a:avLst/>
          </a:prstGeom>
        </p:spPr>
      </p:pic>
      <p:pic>
        <p:nvPicPr>
          <p:cNvPr id="8" name="Picture 7"/>
          <p:cNvPicPr>
            <a:picLocks noChangeAspect="1"/>
          </p:cNvPicPr>
          <p:nvPr/>
        </p:nvPicPr>
        <p:blipFill>
          <a:blip r:embed="rId7"/>
          <a:stretch>
            <a:fillRect/>
          </a:stretch>
        </p:blipFill>
        <p:spPr>
          <a:xfrm>
            <a:off x="10646233" y="5373265"/>
            <a:ext cx="756719" cy="898604"/>
          </a:xfrm>
          <a:prstGeom prst="rect">
            <a:avLst/>
          </a:prstGeom>
        </p:spPr>
      </p:pic>
    </p:spTree>
    <p:custDataLst>
      <p:tags r:id="rId1"/>
    </p:custDataLst>
    <p:extLst>
      <p:ext uri="{BB962C8B-B14F-4D97-AF65-F5344CB8AC3E}">
        <p14:creationId xmlns:p14="http://schemas.microsoft.com/office/powerpoint/2010/main" val="18129409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지식 확인</a:t>
            </a:r>
          </a:p>
        </p:txBody>
      </p:sp>
      <p:sp>
        <p:nvSpPr>
          <p:cNvPr id="12" name="Content Placeholder 2"/>
          <p:cNvSpPr>
            <a:spLocks noGrp="1"/>
          </p:cNvSpPr>
          <p:nvPr>
            <p:ph idx="1"/>
          </p:nvPr>
        </p:nvSpPr>
        <p:spPr/>
        <p:txBody>
          <a:bodyPr rtlCol="0">
            <a:normAutofit fontScale="92500"/>
          </a:bodyPr>
          <a:lstStyle/>
          <a:p>
            <a:pPr rtl="0"/>
            <a:r>
              <a:rPr lang="ko-kr" sz="2400" dirty="0">
                <a:latin typeface="Amazon Ember Light" panose="020B0403020204020204" pitchFamily="34" charset="0"/>
                <a:ea typeface="Malgun Gothic" panose="020B0503020000020004" pitchFamily="34" charset="-127"/>
              </a:rPr>
              <a:t>Q: Amazon Relational Database Service(</a:t>
            </a:r>
            <a:r>
              <a:rPr lang="ko-kr" sz="2400" dirty="0">
                <a:solidFill>
                  <a:srgbClr val="000000"/>
                </a:solidFill>
                <a:latin typeface="Amazon Ember Light" panose="020B0403020204020204" pitchFamily="34" charset="0"/>
                <a:ea typeface="Malgun Gothic" panose="020B0503020000020004" pitchFamily="34" charset="-127"/>
              </a:rPr>
              <a:t>Amazon RDS</a:t>
            </a:r>
            <a:r>
              <a:rPr lang="ko-kr" sz="2400" dirty="0">
                <a:latin typeface="Amazon Ember Light" panose="020B0403020204020204" pitchFamily="34" charset="0"/>
                <a:ea typeface="Malgun Gothic" panose="020B0503020000020004" pitchFamily="34" charset="-127"/>
              </a:rPr>
              <a:t>)의 기본 빌딩 블록은 무엇입니까?</a:t>
            </a:r>
            <a:endParaRPr lang="en-US" sz="2400" dirty="0">
              <a:latin typeface="Amazon Ember Light" panose="020B0403020204020204" pitchFamily="34" charset="0"/>
              <a:ea typeface="Malgun Gothic" panose="020B0503020000020004" pitchFamily="34" charset="-127"/>
            </a:endParaRPr>
          </a:p>
          <a:p>
            <a:pPr rtl="0"/>
            <a:endParaRPr lang="en-US" sz="2400" dirty="0">
              <a:latin typeface="Amazon Ember Light" panose="020B0403020204020204" pitchFamily="34" charset="0"/>
              <a:ea typeface="Malgun Gothic" panose="020B0503020000020004" pitchFamily="34" charset="-127"/>
            </a:endParaRPr>
          </a:p>
          <a:p>
            <a:pPr rtl="0"/>
            <a:r>
              <a:rPr lang="ko-kr" sz="2400" dirty="0">
                <a:latin typeface="Amazon Ember Light" panose="020B0403020204020204" pitchFamily="34" charset="0"/>
                <a:ea typeface="Malgun Gothic" panose="020B0503020000020004" pitchFamily="34" charset="-127"/>
              </a:rPr>
              <a:t>Q: Amazon RDS를 사용하여 복원력과 내구성을 갖춘 애플리케이션을 구축하고 있습니다.  백업이 안정적으로 보관되도록 하려면 Amazon RDS의 자동 백업 외에 어떤 기능을 사용해야 합니까?</a:t>
            </a:r>
          </a:p>
          <a:p>
            <a:pPr rtl="0"/>
            <a:endParaRPr lang="en-US" sz="2400" dirty="0">
              <a:latin typeface="Amazon Ember Light" panose="020B0403020204020204" pitchFamily="34" charset="0"/>
              <a:ea typeface="Malgun Gothic" panose="020B0503020000020004" pitchFamily="34" charset="-127"/>
            </a:endParaRPr>
          </a:p>
          <a:p>
            <a:pPr rtl="0"/>
            <a:r>
              <a:rPr lang="ko-kr" sz="2400" dirty="0">
                <a:latin typeface="Amazon Ember Light" panose="020B0403020204020204" pitchFamily="34" charset="0"/>
                <a:ea typeface="Malgun Gothic" panose="020B0503020000020004" pitchFamily="34" charset="-127"/>
              </a:rPr>
              <a:t>Amazon DynamoDB를 사용하면 어떤 양의 데이터든 제한 없이 저장할 수 있습니다.</a:t>
            </a:r>
          </a:p>
          <a:p>
            <a:pPr rtl="0"/>
            <a:endParaRPr lang="en-US" sz="2400" dirty="0">
              <a:latin typeface="Amazon Ember Light" panose="020B0403020204020204" pitchFamily="34" charset="0"/>
              <a:ea typeface="Malgun Gothic" panose="020B0503020000020004" pitchFamily="34" charset="-127"/>
            </a:endParaRPr>
          </a:p>
          <a:p>
            <a:pPr rtl="0"/>
            <a:r>
              <a:rPr lang="ko-kr" sz="2400" dirty="0">
                <a:latin typeface="Amazon Ember Light" panose="020B0403020204020204" pitchFamily="34" charset="0"/>
                <a:ea typeface="Malgun Gothic" panose="020B0503020000020004" pitchFamily="34" charset="-127"/>
              </a:rPr>
              <a:t>참 또는 거짓: 스캔은 DynamoDB 테이블에서 항목을 검색하는 가장 효율적인 방법입니다.</a:t>
            </a:r>
          </a:p>
          <a:p>
            <a:pPr rtl="0"/>
            <a:endParaRPr lang="en-US" sz="2400" dirty="0">
              <a:latin typeface="Amazon Ember Light" panose="020B0403020204020204" pitchFamily="34" charset="0"/>
              <a:ea typeface="Malgun Gothic" panose="020B0503020000020004" pitchFamily="34" charset="-127"/>
            </a:endParaRPr>
          </a:p>
        </p:txBody>
      </p:sp>
      <p:sp>
        <p:nvSpPr>
          <p:cNvPr id="13" name="TextBox 12"/>
          <p:cNvSpPr txBox="1"/>
          <p:nvPr/>
        </p:nvSpPr>
        <p:spPr>
          <a:xfrm>
            <a:off x="708212" y="4996809"/>
            <a:ext cx="441146" cy="400110"/>
          </a:xfrm>
          <a:prstGeom prst="rect">
            <a:avLst/>
          </a:prstGeom>
          <a:noFill/>
        </p:spPr>
        <p:txBody>
          <a:bodyPr wrap="none" rtlCol="0">
            <a:spAutoFit/>
          </a:bodyPr>
          <a:lstStyle>
            <a:defPPr>
              <a:defRPr lang="en-US"/>
            </a:defPPr>
            <a:lvl1pPr>
              <a:defRPr sz="2000" b="1">
                <a:solidFill>
                  <a:schemeClr val="accent1"/>
                </a:solidFill>
              </a:defRPr>
            </a:lvl1pPr>
          </a:lstStyle>
          <a:p>
            <a:pPr rtl="0"/>
            <a:r>
              <a:rPr lang="ko-kr" dirty="0">
                <a:latin typeface="Amazon Ember Light" panose="020B0403020204020204" pitchFamily="34" charset="0"/>
                <a:ea typeface="Malgun Gothic" panose="020B0503020000020004" pitchFamily="34" charset="-127"/>
                <a:cs typeface="Amazon Ember" panose="020B0603020204020204" pitchFamily="34" charset="0"/>
              </a:rPr>
              <a:t>참</a:t>
            </a:r>
          </a:p>
        </p:txBody>
      </p:sp>
      <p:sp>
        <p:nvSpPr>
          <p:cNvPr id="15" name="TextBox 14"/>
          <p:cNvSpPr txBox="1"/>
          <p:nvPr/>
        </p:nvSpPr>
        <p:spPr>
          <a:xfrm>
            <a:off x="708212" y="2211291"/>
            <a:ext cx="1622560" cy="400110"/>
          </a:xfrm>
          <a:prstGeom prst="rect">
            <a:avLst/>
          </a:prstGeom>
          <a:noFill/>
        </p:spPr>
        <p:txBody>
          <a:bodyPr wrap="none" rtlCol="0">
            <a:spAutoFit/>
          </a:bodyPr>
          <a:lstStyle/>
          <a:p>
            <a:pPr rtl="0"/>
            <a:r>
              <a:rPr lang="ko-kr" sz="2000" b="1" dirty="0">
                <a:solidFill>
                  <a:srgbClr val="4472C4"/>
                </a:solidFill>
                <a:latin typeface="Amazon Ember" panose="020B0603020204020204" pitchFamily="34" charset="0"/>
                <a:ea typeface="Malgun Gothic" panose="020B0503020000020004" pitchFamily="34" charset="-127"/>
                <a:cs typeface="Amazon Ember" panose="020B0603020204020204" pitchFamily="34" charset="0"/>
              </a:rPr>
              <a:t>DB</a:t>
            </a:r>
            <a:r>
              <a:rPr lang="ko-kr" sz="2000" b="1" dirty="0">
                <a:solidFill>
                  <a:srgbClr val="4472C4"/>
                </a:solidFill>
                <a:latin typeface="Amazon Ember Light" panose="020B0403020204020204" pitchFamily="34" charset="0"/>
                <a:ea typeface="Malgun Gothic" panose="020B0503020000020004" pitchFamily="34" charset="-127"/>
                <a:cs typeface="Amazon Ember" panose="020B0603020204020204" pitchFamily="34" charset="0"/>
              </a:rPr>
              <a:t> 인스턴스</a:t>
            </a:r>
            <a:endParaRPr lang="en-US" sz="2000" b="1" dirty="0">
              <a:solidFill>
                <a:srgbClr val="4472C4"/>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6" name="TextBox 15"/>
          <p:cNvSpPr txBox="1"/>
          <p:nvPr/>
        </p:nvSpPr>
        <p:spPr>
          <a:xfrm>
            <a:off x="708212" y="6194363"/>
            <a:ext cx="697627" cy="400110"/>
          </a:xfrm>
          <a:prstGeom prst="rect">
            <a:avLst/>
          </a:prstGeom>
          <a:noFill/>
        </p:spPr>
        <p:txBody>
          <a:bodyPr wrap="none" rtlCol="0">
            <a:spAutoFit/>
          </a:bodyPr>
          <a:lstStyle/>
          <a:p>
            <a:pPr rtl="0"/>
            <a:r>
              <a:rPr lang="ko-kr" sz="2000" b="1" dirty="0">
                <a:solidFill>
                  <a:schemeClr val="accent1"/>
                </a:solidFill>
                <a:latin typeface="Amazon Ember Light" panose="020B0403020204020204" pitchFamily="34" charset="0"/>
                <a:ea typeface="Malgun Gothic" panose="020B0503020000020004" pitchFamily="34" charset="-127"/>
                <a:cs typeface="Amazon Ember" panose="020B0603020204020204" pitchFamily="34" charset="0"/>
              </a:rPr>
              <a:t>거짓</a:t>
            </a:r>
          </a:p>
        </p:txBody>
      </p:sp>
      <p:sp>
        <p:nvSpPr>
          <p:cNvPr id="17" name="TextBox 16">
            <a:extLst>
              <a:ext uri="{FF2B5EF4-FFF2-40B4-BE49-F238E27FC236}">
                <a16:creationId xmlns:a16="http://schemas.microsoft.com/office/drawing/2014/main" id="{B36274FB-D488-4A4A-96F3-D6C30EE8DC39}"/>
              </a:ext>
            </a:extLst>
          </p:cNvPr>
          <p:cNvSpPr txBox="1"/>
          <p:nvPr/>
        </p:nvSpPr>
        <p:spPr>
          <a:xfrm>
            <a:off x="708212" y="3782497"/>
            <a:ext cx="1534394" cy="400110"/>
          </a:xfrm>
          <a:prstGeom prst="rect">
            <a:avLst/>
          </a:prstGeom>
          <a:noFill/>
        </p:spPr>
        <p:txBody>
          <a:bodyPr wrap="none" rtlCol="0">
            <a:spAutoFit/>
          </a:bodyPr>
          <a:lstStyle/>
          <a:p>
            <a:pPr rtl="0"/>
            <a:r>
              <a:rPr lang="ko-kr" sz="2000" b="1" dirty="0">
                <a:solidFill>
                  <a:srgbClr val="4472C4"/>
                </a:solidFill>
                <a:latin typeface="Amazon Ember Light" panose="020B0403020204020204" pitchFamily="34" charset="0"/>
                <a:ea typeface="Malgun Gothic" panose="020B0503020000020004" pitchFamily="34" charset="-127"/>
                <a:cs typeface="Amazon Ember" panose="020B0603020204020204" pitchFamily="34" charset="0"/>
              </a:rPr>
              <a:t>수동 스냅샷</a:t>
            </a:r>
            <a:endParaRPr lang="en-US" sz="2000" b="1" dirty="0">
              <a:solidFill>
                <a:srgbClr val="4472C4"/>
              </a:solidFill>
              <a:latin typeface="Amazon Ember Light" panose="020B0403020204020204" pitchFamily="34" charset="0"/>
              <a:ea typeface="Malgun Gothic" panose="020B0503020000020004" pitchFamily="34" charset="-127"/>
              <a:cs typeface="Amazon Ember" panose="020B0603020204020204" pitchFamily="34" charset="0"/>
            </a:endParaRPr>
          </a:p>
        </p:txBody>
      </p:sp>
    </p:spTree>
    <p:custDataLst>
      <p:tags r:id="rId1"/>
    </p:custDataLst>
    <p:extLst>
      <p:ext uri="{BB962C8B-B14F-4D97-AF65-F5344CB8AC3E}">
        <p14:creationId xmlns:p14="http://schemas.microsoft.com/office/powerpoint/2010/main" val="132708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36732" y="3068858"/>
            <a:ext cx="6609493" cy="834496"/>
          </a:xfrm>
        </p:spPr>
        <p:txBody>
          <a:bodyPr rtlCol="0">
            <a:normAutofit fontScale="90000"/>
          </a:bodyPr>
          <a:lstStyle/>
          <a:p>
            <a:pPr rtl="0"/>
            <a:r>
              <a:rPr lang="ko-kr">
                <a:latin typeface="Amazon Ember Light" panose="020B0403020204020204" pitchFamily="34" charset="0"/>
                <a:ea typeface="Malgun Gothic" panose="020B0503020000020004" pitchFamily="34" charset="-127"/>
              </a:rPr>
              <a:t>모듈 5: </a:t>
            </a:r>
            <a:br>
              <a:rPr lang="en-US" dirty="0">
                <a:latin typeface="Amazon Ember Light" panose="020B0403020204020204" pitchFamily="34" charset="0"/>
                <a:ea typeface="Malgun Gothic" panose="020B0503020000020004" pitchFamily="34" charset="-127"/>
              </a:rPr>
            </a:br>
            <a:r>
              <a:rPr lang="ko-kr">
                <a:latin typeface="Amazon Ember Light" panose="020B0403020204020204" pitchFamily="34" charset="0"/>
                <a:ea typeface="Malgun Gothic" panose="020B0503020000020004" pitchFamily="34" charset="-127"/>
              </a:rPr>
              <a:t>AWS 탄력성 및 관리 도구</a:t>
            </a:r>
          </a:p>
        </p:txBody>
      </p:sp>
      <p:sp>
        <p:nvSpPr>
          <p:cNvPr id="5" name="Subtitle 4">
            <a:extLst>
              <a:ext uri="{FF2B5EF4-FFF2-40B4-BE49-F238E27FC236}">
                <a16:creationId xmlns:a16="http://schemas.microsoft.com/office/drawing/2014/main" id="{33B10874-48C9-4439-87FE-011991585719}"/>
              </a:ext>
            </a:extLst>
          </p:cNvPr>
          <p:cNvSpPr>
            <a:spLocks noGrp="1"/>
          </p:cNvSpPr>
          <p:nvPr>
            <p:ph type="subTitle" idx="1"/>
          </p:nvPr>
        </p:nvSpPr>
        <p:spPr>
          <a:xfrm>
            <a:off x="5436733" y="4375969"/>
            <a:ext cx="6056582" cy="418570"/>
          </a:xfrm>
        </p:spPr>
        <p:txBody>
          <a:bodyPr rtlCol="0">
            <a:normAutofit lnSpcReduction="10000"/>
          </a:bodyPr>
          <a:lstStyle/>
          <a:p>
            <a:pPr rtl="0"/>
            <a:endParaRPr lang="en-US" dirty="0">
              <a:latin typeface="Amazon Ember Light" panose="020B04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41213842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panose="020B0603020204020204" pitchFamily="34" charset="0"/>
                <a:ea typeface="Malgun Gothic" panose="020B0503020000020004" pitchFamily="34" charset="-127"/>
              </a:rPr>
              <a:t>세 가지 서비스</a:t>
            </a:r>
            <a:endParaRPr lang="en-US" dirty="0">
              <a:latin typeface="Amazon Ember" panose="020B0603020204020204" pitchFamily="34" charset="0"/>
              <a:ea typeface="Malgun Gothic" panose="020B0503020000020004" pitchFamily="34" charset="-127"/>
            </a:endParaRPr>
          </a:p>
        </p:txBody>
      </p:sp>
      <p:cxnSp>
        <p:nvCxnSpPr>
          <p:cNvPr id="30" name="Straight Arrow Connector 29"/>
          <p:cNvCxnSpPr/>
          <p:nvPr/>
        </p:nvCxnSpPr>
        <p:spPr>
          <a:xfrm>
            <a:off x="6899937" y="2342430"/>
            <a:ext cx="2349500" cy="2728201"/>
          </a:xfrm>
          <a:prstGeom prst="straightConnector1">
            <a:avLst/>
          </a:prstGeom>
          <a:ln w="44450">
            <a:solidFill>
              <a:schemeClr val="accent1">
                <a:lumMod val="7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3750270" y="5666603"/>
            <a:ext cx="5143567" cy="1"/>
          </a:xfrm>
          <a:prstGeom prst="straightConnector1">
            <a:avLst/>
          </a:prstGeom>
          <a:ln w="44450">
            <a:solidFill>
              <a:schemeClr val="accent5">
                <a:lumMod val="7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p:cNvCxnSpPr>
          <p:nvPr/>
        </p:nvCxnSpPr>
        <p:spPr>
          <a:xfrm>
            <a:off x="6995933" y="4036139"/>
            <a:ext cx="2132435" cy="1257787"/>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cxnSpLocks/>
          </p:cNvCxnSpPr>
          <p:nvPr/>
        </p:nvCxnSpPr>
        <p:spPr>
          <a:xfrm>
            <a:off x="5613021" y="4048631"/>
            <a:ext cx="3515347" cy="1245295"/>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a:spLocks noChangeArrowheads="1"/>
          </p:cNvSpPr>
          <p:nvPr/>
        </p:nvSpPr>
        <p:spPr bwMode="auto">
          <a:xfrm>
            <a:off x="6736027" y="2019265"/>
            <a:ext cx="1059906" cy="338554"/>
          </a:xfrm>
          <a:prstGeom prst="rect">
            <a:avLst/>
          </a:prstGeom>
          <a:noFill/>
          <a:ln w="9525">
            <a:noFill/>
            <a:miter lim="800000"/>
            <a:headEnd/>
            <a:tailEnd/>
          </a:ln>
        </p:spPr>
        <p:txBody>
          <a:bodyPr wrap="none" rtlCol="0" anchor="ctr" anchorCtr="1">
            <a:spAutoFit/>
          </a:bodyPr>
          <a:lstStyle/>
          <a:p>
            <a:pPr rtl="0"/>
            <a:r>
              <a:rPr lang="ko-kr" sz="1600" b="1">
                <a:latin typeface="Amazon Ember" panose="020B0603020204020204" pitchFamily="34" charset="0"/>
                <a:ea typeface="Malgun Gothic" panose="020B0503020000020004" pitchFamily="34" charset="-127"/>
                <a:cs typeface="Amazon Ember" panose="020B0603020204020204" pitchFamily="34" charset="0"/>
              </a:rPr>
              <a:t>지연 시간</a:t>
            </a:r>
          </a:p>
        </p:txBody>
      </p:sp>
      <p:sp>
        <p:nvSpPr>
          <p:cNvPr id="37" name="TextBox 36"/>
          <p:cNvSpPr txBox="1">
            <a:spLocks noChangeArrowheads="1"/>
          </p:cNvSpPr>
          <p:nvPr/>
        </p:nvSpPr>
        <p:spPr bwMode="auto">
          <a:xfrm>
            <a:off x="6050238" y="4052080"/>
            <a:ext cx="800219" cy="338554"/>
          </a:xfrm>
          <a:prstGeom prst="rect">
            <a:avLst/>
          </a:prstGeom>
          <a:noFill/>
          <a:ln w="9525">
            <a:noFill/>
            <a:miter lim="800000"/>
            <a:headEnd/>
            <a:tailEnd/>
          </a:ln>
        </p:spPr>
        <p:txBody>
          <a:bodyPr wrap="none" rtlCol="0" anchor="ctr" anchorCtr="1">
            <a:spAutoFit/>
          </a:bodyPr>
          <a:lstStyle/>
          <a:p>
            <a:pPr rtl="0"/>
            <a:r>
              <a:rPr lang="ko-kr" sz="1600" b="1">
                <a:latin typeface="Amazon Ember" panose="020B0603020204020204" pitchFamily="34" charset="0"/>
                <a:ea typeface="Malgun Gothic" panose="020B0503020000020004" pitchFamily="34" charset="-127"/>
                <a:cs typeface="Amazon Ember" panose="020B0603020204020204" pitchFamily="34" charset="0"/>
              </a:rPr>
              <a:t>사용률</a:t>
            </a:r>
          </a:p>
        </p:txBody>
      </p:sp>
      <p:cxnSp>
        <p:nvCxnSpPr>
          <p:cNvPr id="38" name="Straight Arrow Connector 37"/>
          <p:cNvCxnSpPr/>
          <p:nvPr/>
        </p:nvCxnSpPr>
        <p:spPr>
          <a:xfrm flipV="1">
            <a:off x="3343936" y="2253399"/>
            <a:ext cx="2472832" cy="2817232"/>
          </a:xfrm>
          <a:prstGeom prst="straightConnector1">
            <a:avLst/>
          </a:prstGeom>
          <a:ln w="44450">
            <a:solidFill>
              <a:schemeClr val="accent2">
                <a:lumMod val="75000"/>
              </a:schemeClr>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41" name="Picture 40" descr="Auto-Scaling.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46896" y="5070630"/>
            <a:ext cx="1256013" cy="1256013"/>
          </a:xfrm>
          <a:prstGeom prst="rect">
            <a:avLst/>
          </a:prstGeom>
        </p:spPr>
      </p:pic>
      <p:pic>
        <p:nvPicPr>
          <p:cNvPr id="42" name="Picture 41" descr="CloudWatch.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368" y="5216338"/>
            <a:ext cx="964601" cy="964601"/>
          </a:xfrm>
          <a:prstGeom prst="rect">
            <a:avLst/>
          </a:prstGeom>
        </p:spPr>
      </p:pic>
      <p:sp>
        <p:nvSpPr>
          <p:cNvPr id="44" name="TextBox 43"/>
          <p:cNvSpPr txBox="1"/>
          <p:nvPr/>
        </p:nvSpPr>
        <p:spPr>
          <a:xfrm>
            <a:off x="8642083" y="6158781"/>
            <a:ext cx="1915592" cy="656655"/>
          </a:xfrm>
          <a:prstGeom prst="rect">
            <a:avLst/>
          </a:prstGeom>
          <a:noFill/>
        </p:spPr>
        <p:txBody>
          <a:bodyPr wrap="square" lIns="0" tIns="0" rIns="0" bIns="0" rtlCol="0">
            <a:spAutoFit/>
          </a:bodyPr>
          <a:lstStyle/>
          <a:p>
            <a:pPr algn="ctr" rtl="0"/>
            <a:r>
              <a:rPr lang="ko-kr" sz="1867" b="1">
                <a:latin typeface="Amazon Ember" panose="020B0603020204020204" pitchFamily="34" charset="0"/>
                <a:ea typeface="Malgun Gothic" panose="020B0503020000020004" pitchFamily="34" charset="-127"/>
                <a:cs typeface="Amazon Ember" panose="020B0603020204020204" pitchFamily="34" charset="0"/>
              </a:rPr>
              <a:t>Amazon</a:t>
            </a:r>
            <a:r>
              <a:rPr lang="ko-kr" sz="2400" b="1">
                <a:latin typeface="Amazon Ember" panose="020B0603020204020204" pitchFamily="34" charset="0"/>
                <a:ea typeface="Malgun Gothic" panose="020B0503020000020004" pitchFamily="34" charset="-127"/>
                <a:cs typeface="Amazon Ember" panose="020B0603020204020204" pitchFamily="34" charset="0"/>
              </a:rPr>
              <a:t> </a:t>
            </a:r>
            <a:r>
              <a:rPr lang="ko-kr" sz="1867" b="1">
                <a:latin typeface="Amazon Ember" panose="020B0603020204020204" pitchFamily="34" charset="0"/>
                <a:ea typeface="Malgun Gothic" panose="020B0503020000020004" pitchFamily="34" charset="-127"/>
                <a:cs typeface="Amazon Ember" panose="020B0603020204020204" pitchFamily="34" charset="0"/>
              </a:rPr>
              <a:t> CloudWatch</a:t>
            </a:r>
          </a:p>
        </p:txBody>
      </p:sp>
      <p:sp>
        <p:nvSpPr>
          <p:cNvPr id="45" name="TextBox 44"/>
          <p:cNvSpPr txBox="1"/>
          <p:nvPr/>
        </p:nvSpPr>
        <p:spPr>
          <a:xfrm>
            <a:off x="2017107" y="6158781"/>
            <a:ext cx="1915592" cy="369332"/>
          </a:xfrm>
          <a:prstGeom prst="rect">
            <a:avLst/>
          </a:prstGeom>
          <a:noFill/>
        </p:spPr>
        <p:txBody>
          <a:bodyPr wrap="square" lIns="0" tIns="0" rIns="0" bIns="0" rtlCol="0">
            <a:spAutoFit/>
          </a:bodyPr>
          <a:lstStyle/>
          <a:p>
            <a:pPr algn="ctr" rtl="0"/>
            <a:r>
              <a:rPr lang="ko-kr" sz="1867"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Auto</a:t>
            </a:r>
            <a:r>
              <a:rPr lang="ko-kr" sz="24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 </a:t>
            </a:r>
            <a:r>
              <a:rPr lang="ko-kr" sz="1867"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 Scaling</a:t>
            </a:r>
            <a:endParaRPr lang="en-US" sz="1867"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46" name="TextBox 45"/>
          <p:cNvSpPr txBox="1"/>
          <p:nvPr/>
        </p:nvSpPr>
        <p:spPr>
          <a:xfrm>
            <a:off x="4052668" y="1401555"/>
            <a:ext cx="1915592" cy="574644"/>
          </a:xfrm>
          <a:prstGeom prst="rect">
            <a:avLst/>
          </a:prstGeom>
          <a:noFill/>
        </p:spPr>
        <p:txBody>
          <a:bodyPr wrap="square" lIns="0" tIns="0" rIns="0" bIns="0" rtlCol="0">
            <a:spAutoFit/>
          </a:bodyPr>
          <a:lstStyle/>
          <a:p>
            <a:pPr algn="ctr" rtl="0"/>
            <a:r>
              <a:rPr lang="ko-kr" sz="1867" b="1">
                <a:latin typeface="Amazon Ember" panose="020B0603020204020204" pitchFamily="34" charset="0"/>
                <a:ea typeface="Malgun Gothic" panose="020B0503020000020004" pitchFamily="34" charset="-127"/>
                <a:cs typeface="Amazon Ember" panose="020B0603020204020204" pitchFamily="34" charset="0"/>
              </a:rPr>
              <a:t>Elastic Load Balancing</a:t>
            </a:r>
          </a:p>
        </p:txBody>
      </p:sp>
      <p:pic>
        <p:nvPicPr>
          <p:cNvPr id="48" name="Picture 47" descr="EC2-Instanc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61448" y="3262966"/>
            <a:ext cx="731520" cy="731520"/>
          </a:xfrm>
          <a:prstGeom prst="rect">
            <a:avLst/>
          </a:prstGeom>
        </p:spPr>
      </p:pic>
      <p:grpSp>
        <p:nvGrpSpPr>
          <p:cNvPr id="49" name="Group 48"/>
          <p:cNvGrpSpPr/>
          <p:nvPr/>
        </p:nvGrpSpPr>
        <p:grpSpPr>
          <a:xfrm>
            <a:off x="5085248" y="3167929"/>
            <a:ext cx="2424288" cy="2345030"/>
            <a:chOff x="3776668" y="3708375"/>
            <a:chExt cx="1709738" cy="1742182"/>
          </a:xfrm>
        </p:grpSpPr>
        <p:sp>
          <p:nvSpPr>
            <p:cNvPr id="50" name="Rounded Rectangle 49"/>
            <p:cNvSpPr/>
            <p:nvPr/>
          </p:nvSpPr>
          <p:spPr>
            <a:xfrm>
              <a:off x="3776668" y="3708375"/>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dirty="0">
                <a:solidFill>
                  <a:schemeClr val="tx1"/>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51" name="TextBox 31"/>
            <p:cNvSpPr txBox="1">
              <a:spLocks noChangeArrowheads="1"/>
            </p:cNvSpPr>
            <p:nvPr/>
          </p:nvSpPr>
          <p:spPr bwMode="auto">
            <a:xfrm>
              <a:off x="3859218" y="5199037"/>
              <a:ext cx="1555750" cy="251520"/>
            </a:xfrm>
            <a:prstGeom prst="rect">
              <a:avLst/>
            </a:prstGeom>
            <a:noFill/>
            <a:ln w="9525">
              <a:noFill/>
              <a:miter lim="800000"/>
              <a:headEnd/>
              <a:tailEnd/>
            </a:ln>
          </p:spPr>
          <p:txBody>
            <a:bodyPr rtlCol="0">
              <a:spAutoFit/>
            </a:bodyPr>
            <a:lstStyle/>
            <a:p>
              <a:pPr algn="ctr" rtl="0"/>
              <a:r>
                <a:rPr lang="ko-kr" sz="1600" b="1">
                  <a:latin typeface="Amazon Ember" panose="020B0603020204020204" pitchFamily="34" charset="0"/>
                  <a:ea typeface="Malgun Gothic" panose="020B0503020000020004" pitchFamily="34" charset="-127"/>
                  <a:cs typeface="Amazon Ember" panose="020B0603020204020204" pitchFamily="34" charset="0"/>
                </a:rPr>
                <a:t>Auto Scaling 그룹</a:t>
              </a:r>
            </a:p>
          </p:txBody>
        </p:sp>
      </p:grpSp>
      <p:pic>
        <p:nvPicPr>
          <p:cNvPr id="52" name="Picture 51" descr="EC2-Instanc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08051" y="5494030"/>
            <a:ext cx="731520" cy="731520"/>
          </a:xfrm>
          <a:prstGeom prst="rect">
            <a:avLst/>
          </a:prstGeom>
        </p:spPr>
      </p:pic>
      <p:pic>
        <p:nvPicPr>
          <p:cNvPr id="67" name="Picture 66" descr="EC2-Instanc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10376" y="3262966"/>
            <a:ext cx="731520" cy="731520"/>
          </a:xfrm>
          <a:prstGeom prst="rect">
            <a:avLst/>
          </a:prstGeom>
        </p:spPr>
      </p:pic>
      <p:sp>
        <p:nvSpPr>
          <p:cNvPr id="68" name="TextBox 67"/>
          <p:cNvSpPr txBox="1">
            <a:spLocks noChangeArrowheads="1"/>
          </p:cNvSpPr>
          <p:nvPr/>
        </p:nvSpPr>
        <p:spPr bwMode="auto">
          <a:xfrm>
            <a:off x="7148956" y="5711464"/>
            <a:ext cx="2100482" cy="584775"/>
          </a:xfrm>
          <a:prstGeom prst="rect">
            <a:avLst/>
          </a:prstGeom>
          <a:noFill/>
          <a:ln w="9525">
            <a:noFill/>
            <a:miter lim="800000"/>
            <a:headEnd/>
            <a:tailEnd/>
          </a:ln>
        </p:spPr>
        <p:txBody>
          <a:bodyPr wrap="square" rtlCol="0">
            <a:spAutoFit/>
          </a:bodyPr>
          <a:lstStyle/>
          <a:p>
            <a:pPr algn="ctr" rtl="0"/>
            <a:r>
              <a:rPr lang="es-AR" altLang="ko-KR" sz="1600" b="1" dirty="0" err="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Scaling</a:t>
            </a:r>
            <a:r>
              <a:rPr lang="es-AR" altLang="ko-KR" sz="16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 </a:t>
            </a:r>
            <a:br>
              <a:rPr lang="es-AR" altLang="ko-KR" sz="16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br>
            <a:r>
              <a:rPr lang="ko-KR" altLang="en-US" sz="16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정책을 실행</a:t>
            </a:r>
            <a:endParaRPr lang="en-US" sz="16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cxnSp>
        <p:nvCxnSpPr>
          <p:cNvPr id="69" name="Elbow Connector 68"/>
          <p:cNvCxnSpPr>
            <a:cxnSpLocks/>
            <a:endCxn id="48" idx="0"/>
          </p:cNvCxnSpPr>
          <p:nvPr/>
        </p:nvCxnSpPr>
        <p:spPr>
          <a:xfrm rot="5400000">
            <a:off x="5385670" y="2429615"/>
            <a:ext cx="974892" cy="691812"/>
          </a:xfrm>
          <a:prstGeom prst="bentConnector3">
            <a:avLst>
              <a:gd name="adj1"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Elbow Connector 69"/>
          <p:cNvCxnSpPr>
            <a:cxnSpLocks/>
          </p:cNvCxnSpPr>
          <p:nvPr/>
        </p:nvCxnSpPr>
        <p:spPr>
          <a:xfrm rot="16200000" flipH="1">
            <a:off x="6110133" y="2396961"/>
            <a:ext cx="974892" cy="757116"/>
          </a:xfrm>
          <a:prstGeom prst="bentConnector3">
            <a:avLst>
              <a:gd name="adj1"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Elbow Connector 70"/>
          <p:cNvCxnSpPr/>
          <p:nvPr/>
        </p:nvCxnSpPr>
        <p:spPr>
          <a:xfrm rot="5400000">
            <a:off x="5731576" y="2775518"/>
            <a:ext cx="974891" cy="3"/>
          </a:xfrm>
          <a:prstGeom prst="bentConnector3">
            <a:avLst>
              <a:gd name="adj1"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A8CD93D8-33DA-654E-96B8-33C7B77746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6972" y="1226382"/>
            <a:ext cx="850641" cy="1020771"/>
          </a:xfrm>
          <a:prstGeom prst="rect">
            <a:avLst/>
          </a:prstGeom>
        </p:spPr>
      </p:pic>
    </p:spTree>
    <p:custDataLst>
      <p:tags r:id="rId1"/>
    </p:custDataLst>
    <p:extLst>
      <p:ext uri="{BB962C8B-B14F-4D97-AF65-F5344CB8AC3E}">
        <p14:creationId xmlns:p14="http://schemas.microsoft.com/office/powerpoint/2010/main" val="225572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par>
                          <p:cTn id="11" fill="hold">
                            <p:stCondLst>
                              <p:cond delay="500"/>
                            </p:stCondLst>
                            <p:childTnLst>
                              <p:par>
                                <p:cTn id="12" presetID="49" presetClass="path" presetSubtype="0" accel="50000" decel="50000" fill="hold" grpId="1" nodeType="afterEffect">
                                  <p:stCondLst>
                                    <p:cond delay="0"/>
                                  </p:stCondLst>
                                  <p:childTnLst>
                                    <p:animMotion origin="layout" path="M 3.125E-6 -1.48148E-6 L 0.24622 0.43889 " pathEditMode="relative" rAng="0" ptsTypes="AA">
                                      <p:cBhvr>
                                        <p:cTn id="13" dur="2000" fill="hold"/>
                                        <p:tgtEl>
                                          <p:spTgt spid="36"/>
                                        </p:tgtEl>
                                        <p:attrNameLst>
                                          <p:attrName>ppt_x</p:attrName>
                                          <p:attrName>ppt_y</p:attrName>
                                        </p:attrNameLst>
                                      </p:cBhvr>
                                      <p:rCtr x="12305" y="21944"/>
                                    </p:animMotion>
                                  </p:childTnLst>
                                </p:cTn>
                              </p:par>
                            </p:childTnLst>
                          </p:cTn>
                        </p:par>
                        <p:par>
                          <p:cTn id="14" fill="hold">
                            <p:stCondLst>
                              <p:cond delay="2500"/>
                            </p:stCondLst>
                            <p:childTnLst>
                              <p:par>
                                <p:cTn id="15" presetID="22" presetClass="entr" presetSubtype="8"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par>
                                <p:cTn id="18" presetID="22" presetClass="entr" presetSubtype="8"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par>
                          <p:cTn id="21" fill="hold">
                            <p:stCondLst>
                              <p:cond delay="3000"/>
                            </p:stCondLst>
                            <p:childTnLst>
                              <p:par>
                                <p:cTn id="22" presetID="1" presetClass="entr" presetSubtype="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par>
                                <p:cTn id="24" presetID="49" presetClass="path" presetSubtype="0" accel="50000" decel="50000" fill="hold" grpId="1" nodeType="withEffect">
                                  <p:stCondLst>
                                    <p:cond delay="0"/>
                                  </p:stCondLst>
                                  <p:childTnLst>
                                    <p:animMotion origin="layout" path="M -2.91667E-6 7.40741E-7 L 0.31146 0.18079 " pathEditMode="relative" rAng="0" ptsTypes="AA">
                                      <p:cBhvr>
                                        <p:cTn id="25" dur="2000" fill="hold"/>
                                        <p:tgtEl>
                                          <p:spTgt spid="37"/>
                                        </p:tgtEl>
                                        <p:attrNameLst>
                                          <p:attrName>ppt_x</p:attrName>
                                          <p:attrName>ppt_y</p:attrName>
                                        </p:attrNameLst>
                                      </p:cBhvr>
                                      <p:rCtr x="15573" y="9028"/>
                                    </p:animMotion>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2" nodeType="clickEffect">
                                  <p:stCondLst>
                                    <p:cond delay="0"/>
                                  </p:stCondLst>
                                  <p:childTnLst>
                                    <p:set>
                                      <p:cBhvr>
                                        <p:cTn id="29" dur="1" fill="hold">
                                          <p:stCondLst>
                                            <p:cond delay="0"/>
                                          </p:stCondLst>
                                        </p:cTn>
                                        <p:tgtEl>
                                          <p:spTgt spid="36"/>
                                        </p:tgtEl>
                                        <p:attrNameLst>
                                          <p:attrName>style.visibility</p:attrName>
                                        </p:attrNameLst>
                                      </p:cBhvr>
                                      <p:to>
                                        <p:strVal val="hidden"/>
                                      </p:to>
                                    </p:set>
                                  </p:childTnLst>
                                </p:cTn>
                              </p:par>
                              <p:par>
                                <p:cTn id="30" presetID="1" presetClass="exit" presetSubtype="0" fill="hold" grpId="2" nodeType="withEffect">
                                  <p:stCondLst>
                                    <p:cond delay="0"/>
                                  </p:stCondLst>
                                  <p:childTnLst>
                                    <p:set>
                                      <p:cBhvr>
                                        <p:cTn id="31" dur="1" fill="hold">
                                          <p:stCondLst>
                                            <p:cond delay="0"/>
                                          </p:stCondLst>
                                        </p:cTn>
                                        <p:tgtEl>
                                          <p:spTgt spid="37"/>
                                        </p:tgtEl>
                                        <p:attrNameLst>
                                          <p:attrName>style.visibility</p:attrName>
                                        </p:attrNameLst>
                                      </p:cBhvr>
                                      <p:to>
                                        <p:strVal val="hidden"/>
                                      </p:to>
                                    </p:set>
                                  </p:childTnLst>
                                </p:cTn>
                              </p:par>
                            </p:childTnLst>
                          </p:cTn>
                        </p:par>
                        <p:par>
                          <p:cTn id="32" fill="hold">
                            <p:stCondLst>
                              <p:cond delay="0"/>
                            </p:stCondLst>
                            <p:childTnLst>
                              <p:par>
                                <p:cTn id="33" presetID="22" presetClass="entr" presetSubtype="2"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right)">
                                      <p:cBhvr>
                                        <p:cTn id="35" dur="500"/>
                                        <p:tgtEl>
                                          <p:spTgt spid="32"/>
                                        </p:tgtEl>
                                      </p:cBhvr>
                                    </p:animEffect>
                                  </p:childTnLst>
                                </p:cTn>
                              </p:par>
                            </p:childTnLst>
                          </p:cTn>
                        </p:par>
                        <p:par>
                          <p:cTn id="36" fill="hold">
                            <p:stCondLst>
                              <p:cond delay="500"/>
                            </p:stCondLst>
                            <p:childTnLst>
                              <p:par>
                                <p:cTn id="37" presetID="1" presetClass="entr" presetSubtype="0" fill="hold" grpId="1" nodeType="after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par>
                          <p:cTn id="39" fill="hold">
                            <p:stCondLst>
                              <p:cond delay="500"/>
                            </p:stCondLst>
                            <p:childTnLst>
                              <p:par>
                                <p:cTn id="40" presetID="35" presetClass="path" presetSubtype="0" accel="50000" decel="50000" fill="hold" grpId="0" nodeType="afterEffect">
                                  <p:stCondLst>
                                    <p:cond delay="0"/>
                                  </p:stCondLst>
                                  <p:childTnLst>
                                    <p:animMotion origin="layout" path="M 4.16667E-6 2.59259E-6 L -0.58972 0.0081 " pathEditMode="relative" rAng="0" ptsTypes="AA">
                                      <p:cBhvr>
                                        <p:cTn id="41" dur="2000" fill="hold"/>
                                        <p:tgtEl>
                                          <p:spTgt spid="68"/>
                                        </p:tgtEl>
                                        <p:attrNameLst>
                                          <p:attrName>ppt_x</p:attrName>
                                          <p:attrName>ppt_y</p:attrName>
                                        </p:attrNameLst>
                                      </p:cBhvr>
                                      <p:rCtr x="-29492" y="394"/>
                                    </p:animMotion>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2" nodeType="clickEffect">
                                  <p:stCondLst>
                                    <p:cond delay="0"/>
                                  </p:stCondLst>
                                  <p:childTnLst>
                                    <p:set>
                                      <p:cBhvr>
                                        <p:cTn id="45" dur="1" fill="hold">
                                          <p:stCondLst>
                                            <p:cond delay="0"/>
                                          </p:stCondLst>
                                        </p:cTn>
                                        <p:tgtEl>
                                          <p:spTgt spid="68"/>
                                        </p:tgtEl>
                                        <p:attrNameLst>
                                          <p:attrName>style.visibility</p:attrName>
                                        </p:attrNameLst>
                                      </p:cBhvr>
                                      <p:to>
                                        <p:strVal val="hidden"/>
                                      </p:to>
                                    </p:set>
                                  </p:childTnLst>
                                </p:cTn>
                              </p:par>
                            </p:childTnLst>
                          </p:cTn>
                        </p:par>
                        <p:par>
                          <p:cTn id="46" fill="hold">
                            <p:stCondLst>
                              <p:cond delay="0"/>
                            </p:stCondLst>
                            <p:childTnLst>
                              <p:par>
                                <p:cTn id="47" presetID="1" presetClass="entr" presetSubtype="0" fill="hold" nodeType="after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childTnLst>
                          </p:cTn>
                        </p:par>
                        <p:par>
                          <p:cTn id="49" fill="hold">
                            <p:stCondLst>
                              <p:cond delay="0"/>
                            </p:stCondLst>
                            <p:childTnLst>
                              <p:par>
                                <p:cTn id="50" presetID="0" presetClass="path" presetSubtype="0" accel="50000" decel="50000" fill="hold" nodeType="afterEffect">
                                  <p:stCondLst>
                                    <p:cond delay="0"/>
                                  </p:stCondLst>
                                  <p:childTnLst>
                                    <p:animMotion origin="layout" path="M -2.08333E-6 1.85185E-6 L 0.34219 -0.325 " pathEditMode="relative" rAng="0" ptsTypes="AA">
                                      <p:cBhvr>
                                        <p:cTn id="51" dur="2000" fill="hold"/>
                                        <p:tgtEl>
                                          <p:spTgt spid="52"/>
                                        </p:tgtEl>
                                        <p:attrNameLst>
                                          <p:attrName>ppt_x</p:attrName>
                                          <p:attrName>ppt_y</p:attrName>
                                        </p:attrNameLst>
                                      </p:cBhvr>
                                      <p:rCtr x="17109" y="-16250"/>
                                    </p:animMotion>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left)">
                                      <p:cBhvr>
                                        <p:cTn id="56" dur="500"/>
                                        <p:tgtEl>
                                          <p:spTgt spid="3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wipe(up)">
                                      <p:cBhvr>
                                        <p:cTn id="6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6" grpId="2"/>
      <p:bldP spid="37" grpId="0"/>
      <p:bldP spid="37" grpId="1"/>
      <p:bldP spid="37" grpId="2"/>
      <p:bldP spid="68" grpId="0"/>
      <p:bldP spid="68" grpId="1"/>
      <p:bldP spid="68" grpId="2"/>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Diagonal Corner Rectangle 132"/>
          <p:cNvSpPr/>
          <p:nvPr>
            <p:custDataLst>
              <p:tags r:id="rId2"/>
            </p:custDataLst>
          </p:nvPr>
        </p:nvSpPr>
        <p:spPr>
          <a:xfrm>
            <a:off x="350331" y="1831495"/>
            <a:ext cx="11493500" cy="4213705"/>
          </a:xfrm>
          <a:prstGeom prst="round2DiagRect">
            <a:avLst>
              <a:gd name="adj1" fmla="val 9334"/>
              <a:gd name="adj2" fmla="val 15248"/>
            </a:avLst>
          </a:prstGeom>
          <a:solidFill>
            <a:srgbClr val="FAA63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defRPr/>
            </a:pPr>
            <a:endParaRPr lang="en-US" sz="2133" dirty="0">
              <a:solidFill>
                <a:srgbClr val="414042"/>
              </a:solidFill>
              <a:latin typeface="+mj-lt"/>
              <a:cs typeface="Chalkduster"/>
            </a:endParaRPr>
          </a:p>
        </p:txBody>
      </p:sp>
      <p:sp>
        <p:nvSpPr>
          <p:cNvPr id="19" name="Rounded Rectangle 18"/>
          <p:cNvSpPr/>
          <p:nvPr/>
        </p:nvSpPr>
        <p:spPr bwMode="auto">
          <a:xfrm>
            <a:off x="2866960" y="2448695"/>
            <a:ext cx="8303779" cy="2898005"/>
          </a:xfrm>
          <a:prstGeom prst="roundRect">
            <a:avLst>
              <a:gd name="adj" fmla="val 9818"/>
            </a:avLst>
          </a:prstGeom>
          <a:solidFill>
            <a:schemeClr val="bg1"/>
          </a:solidFill>
          <a:ln w="1905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solidFill>
                <a:schemeClr val="tx1"/>
              </a:solidFill>
              <a:latin typeface="Amazon Ember Light" panose="020B0403020204020204" pitchFamily="34" charset="0"/>
              <a:ea typeface="Malgun Gothic" panose="020B0503020000020004" pitchFamily="34" charset="-127"/>
              <a:cs typeface="Arial"/>
            </a:endParaRPr>
          </a:p>
        </p:txBody>
      </p:sp>
      <p:sp>
        <p:nvSpPr>
          <p:cNvPr id="2" name="Title 1"/>
          <p:cNvSpPr>
            <a:spLocks noGrp="1"/>
          </p:cNvSpPr>
          <p:nvPr>
            <p:ph type="title"/>
          </p:nvPr>
        </p:nvSpPr>
        <p:spPr/>
        <p:txBody>
          <a:bodyPr rtlCol="0"/>
          <a:lstStyle/>
          <a:p>
            <a:pPr rtl="0"/>
            <a:r>
              <a:rPr lang="ko-kr"/>
              <a:t>Elastic Load Balancing</a:t>
            </a:r>
          </a:p>
        </p:txBody>
      </p:sp>
      <p:sp>
        <p:nvSpPr>
          <p:cNvPr id="18" name="Content Placeholder 2"/>
          <p:cNvSpPr>
            <a:spLocks noGrp="1"/>
          </p:cNvSpPr>
          <p:nvPr>
            <p:ph idx="1"/>
          </p:nvPr>
        </p:nvSpPr>
        <p:spPr>
          <a:xfrm>
            <a:off x="2876084" y="2656902"/>
            <a:ext cx="8294656" cy="2433195"/>
          </a:xfrm>
        </p:spPr>
        <p:txBody>
          <a:bodyPr rtlCol="0">
            <a:normAutofit lnSpcReduction="10000"/>
          </a:bodyPr>
          <a:lstStyle/>
          <a:p>
            <a:pPr rtl="0"/>
            <a:r>
              <a:rPr lang="ko-kr"/>
              <a:t>트래픽을 가용 영역에서 여러 EC2 인스턴스에 걸쳐 분산</a:t>
            </a:r>
            <a:endParaRPr lang="en-US" dirty="0">
              <a:solidFill>
                <a:srgbClr val="000000"/>
              </a:solidFill>
              <a:latin typeface="Amazon Ember Light" panose="020B0403020204020204"/>
            </a:endParaRPr>
          </a:p>
          <a:p>
            <a:pPr rtl="0"/>
            <a:r>
              <a:rPr lang="ko-kr">
                <a:sym typeface="Chalkduster" charset="0"/>
              </a:rPr>
              <a:t>비정상 Amazon EC2 인스턴스를 감지하기 위한 상태 확인 지원</a:t>
            </a:r>
            <a:endParaRPr lang="en-US" dirty="0">
              <a:solidFill>
                <a:srgbClr val="000000"/>
              </a:solidFill>
              <a:latin typeface="Amazon Ember Light" panose="020B0403020204020204"/>
              <a:sym typeface="Chalkduster" charset="0"/>
            </a:endParaRPr>
          </a:p>
          <a:p>
            <a:pPr rtl="0"/>
            <a:r>
              <a:rPr lang="ko-kr">
                <a:sym typeface="Chalkduster" charset="0"/>
              </a:rPr>
              <a:t>Amazon EC2 인스턴스에 대한 HTTP, HTTPS, SSL 및 TCP 트래픽의 라우팅과 로드 밸런싱 지원</a:t>
            </a:r>
            <a:endParaRPr lang="en-US" dirty="0">
              <a:solidFill>
                <a:srgbClr val="000000"/>
              </a:solidFill>
              <a:latin typeface="Amazon Ember Light" panose="020B0403020204020204"/>
              <a:sym typeface="Chalkduster" charset="0"/>
            </a:endParaRPr>
          </a:p>
          <a:p>
            <a:pPr rtl="0"/>
            <a:endParaRPr lang="en-US" dirty="0"/>
          </a:p>
        </p:txBody>
      </p:sp>
      <p:sp>
        <p:nvSpPr>
          <p:cNvPr id="138" name="Rounded Rectangle 137"/>
          <p:cNvSpPr/>
          <p:nvPr/>
        </p:nvSpPr>
        <p:spPr bwMode="auto">
          <a:xfrm>
            <a:off x="1109580" y="2853728"/>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solidFill>
                <a:schemeClr val="tx1"/>
              </a:solidFill>
              <a:latin typeface="Arial"/>
              <a:cs typeface="Arial"/>
            </a:endParaRPr>
          </a:p>
        </p:txBody>
      </p:sp>
      <p:sp>
        <p:nvSpPr>
          <p:cNvPr id="11" name="Rectangle 10"/>
          <p:cNvSpPr>
            <a:spLocks/>
          </p:cNvSpPr>
          <p:nvPr/>
        </p:nvSpPr>
        <p:spPr bwMode="auto">
          <a:xfrm>
            <a:off x="936304" y="4189327"/>
            <a:ext cx="1710073" cy="1250757"/>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4667" tIns="84667" rIns="84667" bIns="84667" rtlCol="0" anchor="ctr"/>
          <a:lstStyle/>
          <a:p>
            <a:pPr algn="ctr" rtl="0">
              <a:defRPr/>
            </a:pPr>
            <a:r>
              <a:rPr lang="ko-kr" sz="2133">
                <a:latin typeface="Amazon Ember" panose="020B0603020204020204" pitchFamily="34" charset="0"/>
                <a:ea typeface="Amazon Ember" panose="020B0603020204020204" pitchFamily="34" charset="0"/>
                <a:cs typeface="Amazon Ember" panose="020B0603020204020204" pitchFamily="34" charset="0"/>
                <a:sym typeface="Chalkduster" charset="0"/>
              </a:rPr>
              <a:t>Elastic Load Balancing</a:t>
            </a:r>
          </a:p>
        </p:txBody>
      </p:sp>
      <p:pic>
        <p:nvPicPr>
          <p:cNvPr id="10" name="Picture 9">
            <a:extLst>
              <a:ext uri="{FF2B5EF4-FFF2-40B4-BE49-F238E27FC236}">
                <a16:creationId xmlns:a16="http://schemas.microsoft.com/office/drawing/2014/main" id="{5AE4A1BD-995F-B64A-B223-FA306D601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4867" y="3009872"/>
            <a:ext cx="850641" cy="1020771"/>
          </a:xfrm>
          <a:prstGeom prst="rect">
            <a:avLst/>
          </a:prstGeom>
        </p:spPr>
      </p:pic>
    </p:spTree>
    <p:custDataLst>
      <p:tags r:id="rId1"/>
    </p:custDataLst>
    <p:extLst>
      <p:ext uri="{BB962C8B-B14F-4D97-AF65-F5344CB8AC3E}">
        <p14:creationId xmlns:p14="http://schemas.microsoft.com/office/powerpoint/2010/main" val="21018013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rtl="0"/>
            <a:r>
              <a:rPr lang="ko-kr" sz="4000">
                <a:latin typeface="Amazon Ember Light" panose="020B0403020204020204" pitchFamily="34" charset="0"/>
                <a:ea typeface="Malgun Gothic" panose="020B0503020000020004" pitchFamily="34" charset="-127"/>
              </a:rPr>
              <a:t>Classic Load Balancer: 작동 방식</a:t>
            </a:r>
          </a:p>
        </p:txBody>
      </p:sp>
      <p:sp>
        <p:nvSpPr>
          <p:cNvPr id="3" name="Content Placeholder 2"/>
          <p:cNvSpPr>
            <a:spLocks noGrp="1"/>
          </p:cNvSpPr>
          <p:nvPr>
            <p:ph idx="1"/>
          </p:nvPr>
        </p:nvSpPr>
        <p:spPr/>
        <p:txBody>
          <a:bodyPr rtlCol="0">
            <a:normAutofit/>
          </a:bodyPr>
          <a:lstStyle/>
          <a:p>
            <a:pPr rtl="0"/>
            <a:r>
              <a:rPr lang="ko-kr" sz="2400" dirty="0">
                <a:latin typeface="Amazon Ember Light" panose="020B0403020204020204" pitchFamily="34" charset="0"/>
                <a:ea typeface="Malgun Gothic" panose="020B0503020000020004" pitchFamily="34" charset="-127"/>
              </a:rPr>
              <a:t>인스턴스를 로드 밸런서에 등록합니다.</a:t>
            </a:r>
          </a:p>
          <a:p>
            <a:pPr rtl="0"/>
            <a:r>
              <a:rPr lang="ko-KR" altLang="en-US" sz="2400" dirty="0">
                <a:latin typeface="Amazon Ember Light" panose="020B0403020204020204" pitchFamily="34" charset="0"/>
                <a:ea typeface="Malgun Gothic" panose="020B0503020000020004" pitchFamily="34" charset="-127"/>
              </a:rPr>
              <a:t>로드 밸런서 라우팅 요청 계층</a:t>
            </a:r>
            <a:r>
              <a:rPr lang="en-US" altLang="ko-KR" sz="2400" dirty="0">
                <a:latin typeface="Amazon Ember Light" panose="020B0403020204020204" pitchFamily="34" charset="0"/>
                <a:ea typeface="Malgun Gothic" panose="020B0503020000020004" pitchFamily="34" charset="-127"/>
              </a:rPr>
              <a:t>:</a:t>
            </a:r>
            <a:endParaRPr lang="ko-kr" sz="2400" dirty="0">
              <a:latin typeface="Amazon Ember Light" panose="020B0403020204020204" pitchFamily="34" charset="0"/>
              <a:ea typeface="Malgun Gothic" panose="020B0503020000020004" pitchFamily="34" charset="-127"/>
            </a:endParaRPr>
          </a:p>
          <a:p>
            <a:pPr lvl="1" rtl="0"/>
            <a:r>
              <a:rPr lang="ko-kr" sz="2000" dirty="0">
                <a:latin typeface="Amazon Ember Light" panose="020B0403020204020204" pitchFamily="34" charset="0"/>
                <a:ea typeface="Malgun Gothic" panose="020B0503020000020004" pitchFamily="34" charset="-127"/>
              </a:rPr>
              <a:t>전송 계층 (TCP)</a:t>
            </a:r>
          </a:p>
          <a:p>
            <a:pPr lvl="1" rtl="0"/>
            <a:r>
              <a:rPr lang="ko-kr" sz="2000" dirty="0">
                <a:solidFill>
                  <a:srgbClr val="000000"/>
                </a:solidFill>
                <a:latin typeface="Amazon Ember Light" panose="020B0403020204020204" pitchFamily="34" charset="0"/>
                <a:ea typeface="Malgun Gothic" panose="020B0503020000020004" pitchFamily="34" charset="-127"/>
              </a:rPr>
              <a:t>애플리케이션 </a:t>
            </a:r>
            <a:r>
              <a:rPr lang="ko-kr" sz="2000" dirty="0">
                <a:latin typeface="Amazon Ember Light" panose="020B0403020204020204" pitchFamily="34" charset="0"/>
                <a:ea typeface="Malgun Gothic" panose="020B0503020000020004" pitchFamily="34" charset="-127"/>
              </a:rPr>
              <a:t> 계층 (HTPP/HTTPS)</a:t>
            </a:r>
          </a:p>
          <a:p>
            <a:pPr rtl="0"/>
            <a:r>
              <a:rPr lang="en-US" altLang="ko-KR" sz="2400" dirty="0">
                <a:latin typeface="Amazon Ember Light" panose="020B0403020204020204" pitchFamily="34" charset="0"/>
                <a:ea typeface="Malgun Gothic" panose="020B0503020000020004" pitchFamily="34" charset="-127"/>
              </a:rPr>
              <a:t>EC2-Classic </a:t>
            </a:r>
            <a:r>
              <a:rPr lang="ko-KR" altLang="en-US" sz="2400" dirty="0">
                <a:latin typeface="Amazon Ember Light" panose="020B0403020204020204" pitchFamily="34" charset="0"/>
                <a:ea typeface="Malgun Gothic" panose="020B0503020000020004" pitchFamily="34" charset="-127"/>
              </a:rPr>
              <a:t>네트워크에서 애플리케이션을 구축하는 용도</a:t>
            </a:r>
            <a:endParaRPr lang="ko-kr" sz="2400" dirty="0">
              <a:latin typeface="Amazon Ember Light" panose="020B0403020204020204" pitchFamily="34" charset="0"/>
              <a:ea typeface="Malgun Gothic" panose="020B0503020000020004" pitchFamily="34" charset="-127"/>
            </a:endParaRPr>
          </a:p>
          <a:p>
            <a:pPr lvl="1" rtl="0"/>
            <a:r>
              <a:rPr lang="ko-KR" altLang="en-US" sz="2000" dirty="0">
                <a:latin typeface="Amazon Ember Light" panose="020B0403020204020204" pitchFamily="34" charset="0"/>
                <a:ea typeface="Malgun Gothic" panose="020B0503020000020004" pitchFamily="34" charset="-127"/>
              </a:rPr>
              <a:t>새로운 애플리케이션에 대한 권장 사항은 </a:t>
            </a:r>
            <a:r>
              <a:rPr lang="en-US" altLang="ko-KR" sz="2000" dirty="0">
                <a:latin typeface="Amazon Ember Light" panose="020B0403020204020204" pitchFamily="34" charset="0"/>
                <a:ea typeface="Malgun Gothic" panose="020B0503020000020004" pitchFamily="34" charset="-127"/>
              </a:rPr>
              <a:t>Application Load balancer </a:t>
            </a:r>
            <a:r>
              <a:rPr lang="ko-KR" altLang="en-US" sz="2000" dirty="0">
                <a:latin typeface="Amazon Ember Light" panose="020B0403020204020204" pitchFamily="34" charset="0"/>
                <a:ea typeface="Malgun Gothic" panose="020B0503020000020004" pitchFamily="34" charset="-127"/>
              </a:rPr>
              <a:t>또는 </a:t>
            </a:r>
            <a:r>
              <a:rPr lang="en-US" altLang="ko-KR" sz="2000" dirty="0">
                <a:latin typeface="Amazon Ember Light" panose="020B0403020204020204" pitchFamily="34" charset="0"/>
                <a:ea typeface="Malgun Gothic" panose="020B0503020000020004" pitchFamily="34" charset="-127"/>
              </a:rPr>
              <a:t>Network Load balancer</a:t>
            </a:r>
            <a:r>
              <a:rPr lang="ko-KR" altLang="en-US" sz="2000" dirty="0">
                <a:latin typeface="Amazon Ember Light" panose="020B0403020204020204" pitchFamily="34" charset="0"/>
                <a:ea typeface="Malgun Gothic" panose="020B0503020000020004" pitchFamily="34" charset="-127"/>
              </a:rPr>
              <a:t>를 사용하는 것입니다</a:t>
            </a:r>
            <a:r>
              <a:rPr lang="en-US" altLang="ko-KR" sz="2000" dirty="0">
                <a:latin typeface="Amazon Ember Light" panose="020B0403020204020204" pitchFamily="34" charset="0"/>
                <a:ea typeface="Malgun Gothic" panose="020B0503020000020004" pitchFamily="34" charset="-127"/>
              </a:rPr>
              <a:t>.</a:t>
            </a:r>
            <a:endParaRPr lang="en-US" sz="2000" dirty="0">
              <a:solidFill>
                <a:srgbClr val="000000"/>
              </a:solidFill>
              <a:latin typeface="Amazon Ember Light" panose="020B0403020204020204" pitchFamily="34" charset="0"/>
              <a:ea typeface="Malgun Gothic" panose="020B0503020000020004" pitchFamily="34" charset="-127"/>
            </a:endParaRPr>
          </a:p>
        </p:txBody>
      </p:sp>
      <p:grpSp>
        <p:nvGrpSpPr>
          <p:cNvPr id="10" name="Group 9">
            <a:extLst>
              <a:ext uri="{FF2B5EF4-FFF2-40B4-BE49-F238E27FC236}">
                <a16:creationId xmlns:a16="http://schemas.microsoft.com/office/drawing/2014/main" id="{3E1E4A1E-7709-4F26-88CB-3CCF09943DFB}"/>
              </a:ext>
            </a:extLst>
          </p:cNvPr>
          <p:cNvGrpSpPr/>
          <p:nvPr/>
        </p:nvGrpSpPr>
        <p:grpSpPr>
          <a:xfrm>
            <a:off x="6519094" y="1440305"/>
            <a:ext cx="4733668" cy="4634992"/>
            <a:chOff x="3801890" y="1915919"/>
            <a:chExt cx="4733668" cy="4634992"/>
          </a:xfrm>
        </p:grpSpPr>
        <p:pic>
          <p:nvPicPr>
            <p:cNvPr id="31" name="Picture 30">
              <a:extLst>
                <a:ext uri="{FF2B5EF4-FFF2-40B4-BE49-F238E27FC236}">
                  <a16:creationId xmlns:a16="http://schemas.microsoft.com/office/drawing/2014/main" id="{6F619088-BD80-8946-98D2-87120FCEAB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8827" y="5322955"/>
              <a:ext cx="753381" cy="795236"/>
            </a:xfrm>
            <a:prstGeom prst="rect">
              <a:avLst/>
            </a:prstGeom>
          </p:spPr>
        </p:pic>
        <p:cxnSp>
          <p:nvCxnSpPr>
            <p:cNvPr id="27" name="Straight Arrow Connector 26"/>
            <p:cNvCxnSpPr/>
            <p:nvPr/>
          </p:nvCxnSpPr>
          <p:spPr>
            <a:xfrm>
              <a:off x="5684583" y="4111017"/>
              <a:ext cx="0" cy="1415137"/>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5438351" y="4127868"/>
              <a:ext cx="0" cy="1195087"/>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 name="Rounded Rectangle 3"/>
            <p:cNvSpPr/>
            <p:nvPr/>
          </p:nvSpPr>
          <p:spPr>
            <a:xfrm>
              <a:off x="3801890" y="3243066"/>
              <a:ext cx="4733668" cy="330784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 name="Picture 5" descr="Clien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2465" y="1915919"/>
              <a:ext cx="975360" cy="975360"/>
            </a:xfrm>
            <a:prstGeom prst="rect">
              <a:avLst/>
            </a:prstGeom>
          </p:spPr>
        </p:pic>
        <p:pic>
          <p:nvPicPr>
            <p:cNvPr id="7" name="Picture 6" descr="Clien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8688" y="1915919"/>
              <a:ext cx="975360" cy="975360"/>
            </a:xfrm>
            <a:prstGeom prst="rect">
              <a:avLst/>
            </a:prstGeom>
          </p:spPr>
        </p:pic>
        <p:pic>
          <p:nvPicPr>
            <p:cNvPr id="8" name="Picture 7" descr="Clien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4911" y="1919324"/>
              <a:ext cx="975360" cy="975360"/>
            </a:xfrm>
            <a:prstGeom prst="rect">
              <a:avLst/>
            </a:prstGeom>
          </p:spPr>
        </p:pic>
        <p:cxnSp>
          <p:nvCxnSpPr>
            <p:cNvPr id="28" name="Straight Arrow Connector 27"/>
            <p:cNvCxnSpPr/>
            <p:nvPr/>
          </p:nvCxnSpPr>
          <p:spPr>
            <a:xfrm>
              <a:off x="7007016" y="2761604"/>
              <a:ext cx="4073" cy="935559"/>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6280911" y="2761603"/>
              <a:ext cx="10784" cy="937291"/>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5520147" y="2764635"/>
              <a:ext cx="10535" cy="934259"/>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947056" y="4210250"/>
              <a:ext cx="0" cy="962916"/>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7406404" y="4167855"/>
              <a:ext cx="0" cy="1315283"/>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2"/>
            <p:cNvSpPr txBox="1">
              <a:spLocks noChangeArrowheads="1"/>
            </p:cNvSpPr>
            <p:nvPr/>
          </p:nvSpPr>
          <p:spPr bwMode="auto">
            <a:xfrm>
              <a:off x="4330456" y="6103235"/>
              <a:ext cx="2076451" cy="253916"/>
            </a:xfrm>
            <a:prstGeom prst="rect">
              <a:avLst/>
            </a:prstGeom>
            <a:noFill/>
            <a:ln w="9525">
              <a:noFill/>
              <a:miter lim="800000"/>
              <a:headEnd/>
              <a:tailEnd/>
            </a:ln>
          </p:spPr>
          <p:txBody>
            <a:bodyPr rtlCol="0">
              <a:spAutoFit/>
            </a:bodyPr>
            <a:lstStyle/>
            <a:p>
              <a:pPr algn="ctr" rtl="0"/>
              <a:r>
                <a:rPr lang="ko-kr" sz="1050" b="1">
                  <a:solidFill>
                    <a:srgbClr val="F7981F"/>
                  </a:solidFill>
                  <a:latin typeface="Amazon Ember" panose="020B0603020204020204" pitchFamily="34" charset="0"/>
                  <a:ea typeface="Malgun Gothic" panose="020B0503020000020004" pitchFamily="34" charset="-127"/>
                  <a:cs typeface="Amazon Ember" panose="020B0603020204020204" pitchFamily="34" charset="0"/>
                </a:rPr>
                <a:t>가용 영역 A</a:t>
              </a:r>
            </a:p>
          </p:txBody>
        </p:sp>
        <p:sp>
          <p:nvSpPr>
            <p:cNvPr id="40" name="TextBox 32"/>
            <p:cNvSpPr txBox="1">
              <a:spLocks noChangeArrowheads="1"/>
            </p:cNvSpPr>
            <p:nvPr/>
          </p:nvSpPr>
          <p:spPr bwMode="auto">
            <a:xfrm>
              <a:off x="6173104" y="6103235"/>
              <a:ext cx="2076451" cy="253916"/>
            </a:xfrm>
            <a:prstGeom prst="rect">
              <a:avLst/>
            </a:prstGeom>
            <a:noFill/>
            <a:ln w="9525">
              <a:noFill/>
              <a:miter lim="800000"/>
              <a:headEnd/>
              <a:tailEnd/>
            </a:ln>
          </p:spPr>
          <p:txBody>
            <a:bodyPr rtlCol="0">
              <a:spAutoFit/>
            </a:bodyPr>
            <a:lstStyle/>
            <a:p>
              <a:pPr algn="ctr" rtl="0"/>
              <a:r>
                <a:rPr lang="ko-kr" sz="1050" b="1">
                  <a:solidFill>
                    <a:srgbClr val="F7981F"/>
                  </a:solidFill>
                  <a:latin typeface="Amazon Ember" panose="020B0603020204020204" pitchFamily="34" charset="0"/>
                  <a:ea typeface="Malgun Gothic" panose="020B0503020000020004" pitchFamily="34" charset="-127"/>
                  <a:cs typeface="Amazon Ember" panose="020B0603020204020204" pitchFamily="34" charset="0"/>
                </a:rPr>
                <a:t>가용 영역 B</a:t>
              </a:r>
            </a:p>
          </p:txBody>
        </p:sp>
        <p:sp>
          <p:nvSpPr>
            <p:cNvPr id="41" name="Rounded Rectangle 40"/>
            <p:cNvSpPr/>
            <p:nvPr/>
          </p:nvSpPr>
          <p:spPr>
            <a:xfrm>
              <a:off x="6414233" y="3524176"/>
              <a:ext cx="1594196" cy="282528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ounded Rectangle 41"/>
            <p:cNvSpPr/>
            <p:nvPr/>
          </p:nvSpPr>
          <p:spPr>
            <a:xfrm>
              <a:off x="4574527" y="3524176"/>
              <a:ext cx="1594196" cy="282528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49" name="Straight Arrow Connector 48"/>
            <p:cNvCxnSpPr/>
            <p:nvPr/>
          </p:nvCxnSpPr>
          <p:spPr>
            <a:xfrm>
              <a:off x="7182641" y="4111017"/>
              <a:ext cx="0" cy="1195087"/>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4811000" y="3698894"/>
              <a:ext cx="2944709" cy="50982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rtl="0"/>
              <a:r>
                <a:rPr lang="ko-kr" sz="2133"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rPr>
                <a:t>로드 밸런서</a:t>
              </a:r>
              <a:endParaRPr lang="en-US" sz="2133"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endParaRPr>
            </a:p>
          </p:txBody>
        </p:sp>
        <p:cxnSp>
          <p:nvCxnSpPr>
            <p:cNvPr id="57" name="Straight Arrow Connector 56"/>
            <p:cNvCxnSpPr/>
            <p:nvPr/>
          </p:nvCxnSpPr>
          <p:spPr>
            <a:xfrm>
              <a:off x="5217109" y="4227101"/>
              <a:ext cx="0" cy="962916"/>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402128" y="5622240"/>
              <a:ext cx="389850" cy="461665"/>
            </a:xfrm>
            <a:prstGeom prst="rect">
              <a:avLst/>
            </a:prstGeom>
            <a:noFill/>
          </p:spPr>
          <p:txBody>
            <a:bodyPr wrap="none" rtlCol="0">
              <a:spAutoFit/>
            </a:bodyPr>
            <a:lstStyle/>
            <a:p>
              <a:pPr rtl="0"/>
              <a:r>
                <a:rPr lang="ko-kr" sz="2400" b="1">
                  <a:solidFill>
                    <a:srgbClr val="FF0000"/>
                  </a:solidFill>
                  <a:latin typeface="Amazon Ember" panose="020B0603020204020204" pitchFamily="34" charset="0"/>
                  <a:ea typeface="Amazon Ember" panose="020B0603020204020204" pitchFamily="34" charset="0"/>
                  <a:cs typeface="Amazon Ember" panose="020B0603020204020204" pitchFamily="34" charset="0"/>
                </a:rPr>
                <a:t>X</a:t>
              </a:r>
            </a:p>
          </p:txBody>
        </p:sp>
        <p:pic>
          <p:nvPicPr>
            <p:cNvPr id="26" name="Picture 25">
              <a:extLst>
                <a:ext uri="{FF2B5EF4-FFF2-40B4-BE49-F238E27FC236}">
                  <a16:creationId xmlns:a16="http://schemas.microsoft.com/office/drawing/2014/main" id="{B1EB7EB5-48A8-3042-BFC0-CC43D6AA15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3682" y="2973248"/>
              <a:ext cx="784753" cy="512269"/>
            </a:xfrm>
            <a:prstGeom prst="rect">
              <a:avLst/>
            </a:prstGeom>
          </p:spPr>
        </p:pic>
        <p:pic>
          <p:nvPicPr>
            <p:cNvPr id="32" name="Picture 31">
              <a:extLst>
                <a:ext uri="{FF2B5EF4-FFF2-40B4-BE49-F238E27FC236}">
                  <a16:creationId xmlns:a16="http://schemas.microsoft.com/office/drawing/2014/main" id="{3DFEDB34-BD19-C346-B8E9-87F78D4B4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8023" y="5333086"/>
              <a:ext cx="720900" cy="760950"/>
            </a:xfrm>
            <a:prstGeom prst="rect">
              <a:avLst/>
            </a:prstGeom>
          </p:spPr>
        </p:pic>
      </p:grpSp>
    </p:spTree>
    <p:custDataLst>
      <p:tags r:id="rId1"/>
    </p:custDataLst>
    <p:extLst>
      <p:ext uri="{BB962C8B-B14F-4D97-AF65-F5344CB8AC3E}">
        <p14:creationId xmlns:p14="http://schemas.microsoft.com/office/powerpoint/2010/main" val="31726524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rtl="0"/>
            <a:r>
              <a:rPr lang="es-AR" altLang="ko-KR" dirty="0" err="1">
                <a:latin typeface="Amazon Ember Light" panose="020B0403020204020204" pitchFamily="34" charset="0"/>
                <a:ea typeface="Malgun Gothic" panose="020B0503020000020004" pitchFamily="34" charset="-127"/>
              </a:rPr>
              <a:t>Application</a:t>
            </a:r>
            <a:r>
              <a:rPr lang="es-AR" altLang="ko-KR" dirty="0">
                <a:latin typeface="Amazon Ember Light" panose="020B0403020204020204" pitchFamily="34" charset="0"/>
                <a:ea typeface="Malgun Gothic" panose="020B0503020000020004" pitchFamily="34" charset="-127"/>
              </a:rPr>
              <a:t> Load </a:t>
            </a:r>
            <a:r>
              <a:rPr lang="es-AR" altLang="ko-KR" dirty="0" err="1">
                <a:latin typeface="Amazon Ember Light" panose="020B0403020204020204" pitchFamily="34" charset="0"/>
                <a:ea typeface="Malgun Gothic" panose="020B0503020000020004" pitchFamily="34" charset="-127"/>
              </a:rPr>
              <a:t>Balancer</a:t>
            </a:r>
            <a:r>
              <a:rPr lang="es-AR" altLang="ko-KR" dirty="0">
                <a:latin typeface="Amazon Ember Light" panose="020B0403020204020204" pitchFamily="34" charset="0"/>
                <a:ea typeface="Malgun Gothic" panose="020B0503020000020004" pitchFamily="34" charset="-127"/>
              </a:rPr>
              <a:t>:</a:t>
            </a:r>
            <a:br>
              <a:rPr lang="en-US" dirty="0">
                <a:latin typeface="Amazon Ember Light" panose="020B0403020204020204" pitchFamily="34" charset="0"/>
                <a:ea typeface="Malgun Gothic" panose="020B0503020000020004" pitchFamily="34" charset="-127"/>
              </a:rPr>
            </a:br>
            <a:r>
              <a:rPr lang="ko-kr" dirty="0">
                <a:latin typeface="Amazon Ember Light" panose="020B0403020204020204" pitchFamily="34" charset="0"/>
                <a:ea typeface="Malgun Gothic" panose="020B0503020000020004" pitchFamily="34" charset="-127"/>
              </a:rPr>
              <a:t>작동 방식</a:t>
            </a:r>
          </a:p>
        </p:txBody>
      </p:sp>
      <p:sp>
        <p:nvSpPr>
          <p:cNvPr id="37" name="Content Placeholder 2"/>
          <p:cNvSpPr>
            <a:spLocks noGrp="1"/>
          </p:cNvSpPr>
          <p:nvPr>
            <p:ph idx="1"/>
          </p:nvPr>
        </p:nvSpPr>
        <p:spPr/>
        <p:txBody>
          <a:bodyPr rtlCol="0">
            <a:normAutofit/>
          </a:bodyPr>
          <a:lstStyle/>
          <a:p>
            <a:pPr rtl="0"/>
            <a:r>
              <a:rPr lang="ko-kr" sz="2400" dirty="0">
                <a:latin typeface="Amazon Ember Light" panose="020B0403020204020204" pitchFamily="34" charset="0"/>
                <a:ea typeface="Malgun Gothic" panose="020B0503020000020004" pitchFamily="34" charset="-127"/>
              </a:rPr>
              <a:t>인스턴스를 대상 그룹에 대상으로 등록하고 트래픽을 대상 그룹으로 라우팅합니다.</a:t>
            </a:r>
          </a:p>
          <a:p>
            <a:pPr rtl="0"/>
            <a:r>
              <a:rPr lang="ko-kr" sz="2400" dirty="0">
                <a:latin typeface="Amazon Ember Light" panose="020B0403020204020204" pitchFamily="34" charset="0"/>
                <a:ea typeface="Malgun Gothic" panose="020B0503020000020004" pitchFamily="34" charset="-127"/>
              </a:rPr>
              <a:t>애플리케이션 계층 (HTPP/HTTPS)에서 로드 밸런서 라우팅을 요청합니다.</a:t>
            </a:r>
          </a:p>
          <a:p>
            <a:pPr rtl="0"/>
            <a:endParaRPr lang="en-US" dirty="0">
              <a:latin typeface="Amazon Ember Light" panose="020B0403020204020204" pitchFamily="34" charset="0"/>
              <a:ea typeface="Malgun Gothic" panose="020B0503020000020004" pitchFamily="34" charset="-127"/>
            </a:endParaRPr>
          </a:p>
        </p:txBody>
      </p:sp>
      <p:grpSp>
        <p:nvGrpSpPr>
          <p:cNvPr id="23" name="Group 22">
            <a:extLst>
              <a:ext uri="{FF2B5EF4-FFF2-40B4-BE49-F238E27FC236}">
                <a16:creationId xmlns:a16="http://schemas.microsoft.com/office/drawing/2014/main" id="{7F89983F-E428-46B2-99DF-ABAF447DBE0C}"/>
              </a:ext>
            </a:extLst>
          </p:cNvPr>
          <p:cNvGrpSpPr/>
          <p:nvPr/>
        </p:nvGrpSpPr>
        <p:grpSpPr>
          <a:xfrm>
            <a:off x="3059128" y="1672510"/>
            <a:ext cx="8707765" cy="4514850"/>
            <a:chOff x="2489711" y="1694755"/>
            <a:chExt cx="9009133" cy="4791971"/>
          </a:xfrm>
        </p:grpSpPr>
        <p:sp>
          <p:nvSpPr>
            <p:cNvPr id="27" name="Rounded Rectangle 62">
              <a:extLst>
                <a:ext uri="{FF2B5EF4-FFF2-40B4-BE49-F238E27FC236}">
                  <a16:creationId xmlns:a16="http://schemas.microsoft.com/office/drawing/2014/main" id="{8C037B1C-69BC-4740-A94B-EE1E9C17ADEA}"/>
                </a:ext>
              </a:extLst>
            </p:cNvPr>
            <p:cNvSpPr/>
            <p:nvPr/>
          </p:nvSpPr>
          <p:spPr>
            <a:xfrm>
              <a:off x="8732264" y="5424150"/>
              <a:ext cx="2766580" cy="1062576"/>
            </a:xfrm>
            <a:prstGeom prst="roundRect">
              <a:avLst/>
            </a:prstGeom>
            <a:noFill/>
            <a:ln w="2857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b"/>
            <a:lstStyle/>
            <a:p>
              <a:pPr rtl="0"/>
              <a:r>
                <a:rPr lang="ko-kr" sz="1467" b="1">
                  <a:solidFill>
                    <a:schemeClr val="tx1"/>
                  </a:solidFill>
                  <a:latin typeface="Amazon Ember" panose="020B0603020204020204" pitchFamily="34" charset="0"/>
                  <a:ea typeface="Malgun Gothic" panose="020B0503020000020004" pitchFamily="34" charset="-127"/>
                  <a:cs typeface="Amazon Ember" panose="020B0603020204020204" pitchFamily="34" charset="0"/>
                </a:rPr>
                <a:t>대상 그룹 /</a:t>
              </a:r>
              <a:r>
                <a:rPr lang="ko-kr" sz="1467"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mobile</a:t>
              </a:r>
              <a:r>
                <a:rPr lang="ko-kr" sz="1467" b="1">
                  <a:solidFill>
                    <a:schemeClr val="tx1"/>
                  </a:solidFill>
                  <a:latin typeface="Amazon Ember" panose="020B0603020204020204" pitchFamily="34" charset="0"/>
                  <a:ea typeface="Malgun Gothic" panose="020B0503020000020004" pitchFamily="34" charset="-127"/>
                  <a:cs typeface="Amazon Ember" panose="020B0603020204020204" pitchFamily="34" charset="0"/>
                </a:rPr>
                <a:t>   </a:t>
              </a:r>
              <a:endParaRPr lang="en-US" sz="1467" b="1" dirty="0">
                <a:solidFill>
                  <a:schemeClr val="tx1"/>
                </a:solidFill>
                <a:latin typeface="Amazon Ember" panose="020B0603020204020204" pitchFamily="34" charset="0"/>
                <a:ea typeface="Malgun Gothic" panose="020B0503020000020004" pitchFamily="34" charset="-127"/>
                <a:cs typeface="Amazon Ember" panose="020B0603020204020204" pitchFamily="34" charset="0"/>
              </a:endParaRPr>
            </a:p>
          </p:txBody>
        </p:sp>
        <p:cxnSp>
          <p:nvCxnSpPr>
            <p:cNvPr id="28" name="Elbow Connector 101">
              <a:extLst>
                <a:ext uri="{FF2B5EF4-FFF2-40B4-BE49-F238E27FC236}">
                  <a16:creationId xmlns:a16="http://schemas.microsoft.com/office/drawing/2014/main" id="{9B4E251C-70C4-4654-BB44-7EB3E5E36B36}"/>
                </a:ext>
              </a:extLst>
            </p:cNvPr>
            <p:cNvCxnSpPr>
              <a:endCxn id="53" idx="0"/>
            </p:cNvCxnSpPr>
            <p:nvPr/>
          </p:nvCxnSpPr>
          <p:spPr>
            <a:xfrm rot="5400000">
              <a:off x="7308902" y="4690436"/>
              <a:ext cx="1178351" cy="798904"/>
            </a:xfrm>
            <a:prstGeom prst="bentConnector3">
              <a:avLst>
                <a:gd name="adj1" fmla="val 57304"/>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9" name="Picture 28" descr="Client.png">
              <a:extLst>
                <a:ext uri="{FF2B5EF4-FFF2-40B4-BE49-F238E27FC236}">
                  <a16:creationId xmlns:a16="http://schemas.microsoft.com/office/drawing/2014/main" id="{E0DA7F88-2804-4104-B8AD-A0E5C6FAF1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740" y="1694755"/>
              <a:ext cx="975360" cy="975360"/>
            </a:xfrm>
            <a:prstGeom prst="rect">
              <a:avLst/>
            </a:prstGeom>
          </p:spPr>
        </p:pic>
        <p:pic>
          <p:nvPicPr>
            <p:cNvPr id="30" name="Picture 29" descr="Client.png">
              <a:extLst>
                <a:ext uri="{FF2B5EF4-FFF2-40B4-BE49-F238E27FC236}">
                  <a16:creationId xmlns:a16="http://schemas.microsoft.com/office/drawing/2014/main" id="{13384E65-0F7D-44E4-9358-BD0AA7815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2963" y="1694755"/>
              <a:ext cx="975360" cy="975360"/>
            </a:xfrm>
            <a:prstGeom prst="rect">
              <a:avLst/>
            </a:prstGeom>
          </p:spPr>
        </p:pic>
        <p:pic>
          <p:nvPicPr>
            <p:cNvPr id="31" name="Picture 30" descr="Client.png">
              <a:extLst>
                <a:ext uri="{FF2B5EF4-FFF2-40B4-BE49-F238E27FC236}">
                  <a16:creationId xmlns:a16="http://schemas.microsoft.com/office/drawing/2014/main" id="{0B7413E8-7804-403E-89BD-33DC08202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9186" y="1698160"/>
              <a:ext cx="975360" cy="975360"/>
            </a:xfrm>
            <a:prstGeom prst="rect">
              <a:avLst/>
            </a:prstGeom>
          </p:spPr>
        </p:pic>
        <p:cxnSp>
          <p:nvCxnSpPr>
            <p:cNvPr id="32" name="Straight Arrow Connector 31">
              <a:extLst>
                <a:ext uri="{FF2B5EF4-FFF2-40B4-BE49-F238E27FC236}">
                  <a16:creationId xmlns:a16="http://schemas.microsoft.com/office/drawing/2014/main" id="{62BB8E07-7FB5-4820-9346-C293D6B87A14}"/>
                </a:ext>
              </a:extLst>
            </p:cNvPr>
            <p:cNvCxnSpPr>
              <a:cxnSpLocks/>
            </p:cNvCxnSpPr>
            <p:nvPr/>
          </p:nvCxnSpPr>
          <p:spPr>
            <a:xfrm>
              <a:off x="6925364" y="2528888"/>
              <a:ext cx="0" cy="718503"/>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D0B17380-92AD-4396-87BF-67EDD59579F0}"/>
                </a:ext>
              </a:extLst>
            </p:cNvPr>
            <p:cNvCxnSpPr>
              <a:cxnSpLocks/>
            </p:cNvCxnSpPr>
            <p:nvPr/>
          </p:nvCxnSpPr>
          <p:spPr>
            <a:xfrm>
              <a:off x="6180745" y="2528888"/>
              <a:ext cx="14442" cy="720234"/>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6C9260FE-FACD-4619-AE1D-7B8D3BAD4BD8}"/>
                </a:ext>
              </a:extLst>
            </p:cNvPr>
            <p:cNvCxnSpPr>
              <a:cxnSpLocks/>
            </p:cNvCxnSpPr>
            <p:nvPr/>
          </p:nvCxnSpPr>
          <p:spPr>
            <a:xfrm>
              <a:off x="5434420" y="2528888"/>
              <a:ext cx="3" cy="720234"/>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Rounded Rectangle 33">
              <a:extLst>
                <a:ext uri="{FF2B5EF4-FFF2-40B4-BE49-F238E27FC236}">
                  <a16:creationId xmlns:a16="http://schemas.microsoft.com/office/drawing/2014/main" id="{EB95BB14-580A-4BCB-8E4B-28833142E051}"/>
                </a:ext>
              </a:extLst>
            </p:cNvPr>
            <p:cNvSpPr/>
            <p:nvPr/>
          </p:nvSpPr>
          <p:spPr>
            <a:xfrm>
              <a:off x="4725275" y="3249122"/>
              <a:ext cx="2944709" cy="50982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rtl="0"/>
              <a:r>
                <a:rPr lang="ko-kr" sz="2133"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로드 밸런서</a:t>
              </a:r>
              <a:endParaRPr lang="en-US" sz="2133"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cxnSp>
          <p:nvCxnSpPr>
            <p:cNvPr id="38" name="Straight Connector 38">
              <a:extLst>
                <a:ext uri="{FF2B5EF4-FFF2-40B4-BE49-F238E27FC236}">
                  <a16:creationId xmlns:a16="http://schemas.microsoft.com/office/drawing/2014/main" id="{A62150F6-D846-4AF5-835F-2929BB6C8A28}"/>
                </a:ext>
              </a:extLst>
            </p:cNvPr>
            <p:cNvCxnSpPr>
              <a:stCxn id="36" idx="2"/>
            </p:cNvCxnSpPr>
            <p:nvPr/>
          </p:nvCxnSpPr>
          <p:spPr>
            <a:xfrm rot="5400000">
              <a:off x="5486684" y="3717227"/>
              <a:ext cx="669223" cy="752673"/>
            </a:xfrm>
            <a:prstGeom prst="bentConnector2">
              <a:avLst/>
            </a:prstGeom>
            <a:ln w="19050"/>
          </p:spPr>
          <p:style>
            <a:lnRef idx="2">
              <a:schemeClr val="dk1"/>
            </a:lnRef>
            <a:fillRef idx="0">
              <a:schemeClr val="dk1"/>
            </a:fillRef>
            <a:effectRef idx="1">
              <a:schemeClr val="dk1"/>
            </a:effectRef>
            <a:fontRef idx="minor">
              <a:schemeClr val="tx1"/>
            </a:fontRef>
          </p:style>
        </p:cxnSp>
        <p:sp>
          <p:nvSpPr>
            <p:cNvPr id="39" name="Rounded Rectangle 44">
              <a:extLst>
                <a:ext uri="{FF2B5EF4-FFF2-40B4-BE49-F238E27FC236}">
                  <a16:creationId xmlns:a16="http://schemas.microsoft.com/office/drawing/2014/main" id="{A249DBEF-C47B-4768-86FC-693AE28B9C87}"/>
                </a:ext>
              </a:extLst>
            </p:cNvPr>
            <p:cNvSpPr/>
            <p:nvPr/>
          </p:nvSpPr>
          <p:spPr>
            <a:xfrm>
              <a:off x="2489711" y="4173261"/>
              <a:ext cx="2944709" cy="509829"/>
            </a:xfrm>
            <a:prstGeom prst="roundRect">
              <a:avLst/>
            </a:prstGeom>
            <a:solidFill>
              <a:schemeClr val="accent4">
                <a:lumMod val="40000"/>
                <a:lumOff val="60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rtl="0"/>
              <a:r>
                <a:rPr lang="ko-kr" sz="2133">
                  <a:solidFill>
                    <a:schemeClr val="tx1"/>
                  </a:solidFill>
                  <a:latin typeface="Amazon Ember" panose="020B0603020204020204" pitchFamily="34" charset="0"/>
                  <a:ea typeface="Malgun Gothic" panose="020B0503020000020004" pitchFamily="34" charset="-127"/>
                  <a:cs typeface="Amazon Ember" panose="020B0603020204020204" pitchFamily="34" charset="0"/>
                </a:rPr>
                <a:t>리스너</a:t>
              </a:r>
            </a:p>
          </p:txBody>
        </p:sp>
        <p:sp>
          <p:nvSpPr>
            <p:cNvPr id="40" name="Rounded Rectangle 45">
              <a:extLst>
                <a:ext uri="{FF2B5EF4-FFF2-40B4-BE49-F238E27FC236}">
                  <a16:creationId xmlns:a16="http://schemas.microsoft.com/office/drawing/2014/main" id="{79BDF21F-2E5C-437A-AAF8-1289705D91AD}"/>
                </a:ext>
              </a:extLst>
            </p:cNvPr>
            <p:cNvSpPr/>
            <p:nvPr/>
          </p:nvSpPr>
          <p:spPr>
            <a:xfrm>
              <a:off x="6808842" y="4173261"/>
              <a:ext cx="2944709" cy="509829"/>
            </a:xfrm>
            <a:prstGeom prst="roundRect">
              <a:avLst/>
            </a:prstGeom>
            <a:solidFill>
              <a:schemeClr val="accent4">
                <a:lumMod val="40000"/>
                <a:lumOff val="60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rtl="0"/>
              <a:r>
                <a:rPr lang="ko-kr" sz="2133">
                  <a:solidFill>
                    <a:schemeClr val="tx1"/>
                  </a:solidFill>
                  <a:latin typeface="Amazon Ember" panose="020B0603020204020204" pitchFamily="34" charset="0"/>
                  <a:ea typeface="Malgun Gothic" panose="020B0503020000020004" pitchFamily="34" charset="-127"/>
                  <a:cs typeface="Amazon Ember" panose="020B0603020204020204" pitchFamily="34" charset="0"/>
                </a:rPr>
                <a:t>리스너</a:t>
              </a:r>
            </a:p>
          </p:txBody>
        </p:sp>
        <p:cxnSp>
          <p:nvCxnSpPr>
            <p:cNvPr id="41" name="Straight Connector 40">
              <a:extLst>
                <a:ext uri="{FF2B5EF4-FFF2-40B4-BE49-F238E27FC236}">
                  <a16:creationId xmlns:a16="http://schemas.microsoft.com/office/drawing/2014/main" id="{64E85DCE-7955-4690-A036-AC065C2D3EEC}"/>
                </a:ext>
              </a:extLst>
            </p:cNvPr>
            <p:cNvCxnSpPr>
              <a:endCxn id="40" idx="1"/>
            </p:cNvCxnSpPr>
            <p:nvPr/>
          </p:nvCxnSpPr>
          <p:spPr>
            <a:xfrm>
              <a:off x="6205970" y="4428175"/>
              <a:ext cx="602872" cy="1"/>
            </a:xfrm>
            <a:prstGeom prst="line">
              <a:avLst/>
            </a:prstGeom>
            <a:ln w="19050"/>
          </p:spPr>
          <p:style>
            <a:lnRef idx="2">
              <a:schemeClr val="dk1"/>
            </a:lnRef>
            <a:fillRef idx="0">
              <a:schemeClr val="dk1"/>
            </a:fillRef>
            <a:effectRef idx="1">
              <a:schemeClr val="dk1"/>
            </a:effectRef>
            <a:fontRef idx="minor">
              <a:schemeClr val="tx1"/>
            </a:fontRef>
          </p:style>
        </p:cxnSp>
        <p:sp>
          <p:nvSpPr>
            <p:cNvPr id="42" name="Oval 41">
              <a:extLst>
                <a:ext uri="{FF2B5EF4-FFF2-40B4-BE49-F238E27FC236}">
                  <a16:creationId xmlns:a16="http://schemas.microsoft.com/office/drawing/2014/main" id="{86155112-55F8-41F4-8484-50E7403FA7CB}"/>
                </a:ext>
              </a:extLst>
            </p:cNvPr>
            <p:cNvSpPr/>
            <p:nvPr/>
          </p:nvSpPr>
          <p:spPr>
            <a:xfrm>
              <a:off x="2558428" y="4239306"/>
              <a:ext cx="883963" cy="377735"/>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rtl="0"/>
              <a:r>
                <a:rPr lang="ko-kr" sz="1200" b="1">
                  <a:solidFill>
                    <a:schemeClr val="tx1"/>
                  </a:solidFill>
                  <a:latin typeface="Amazon Ember" panose="020B0603020204020204" pitchFamily="34" charset="0"/>
                  <a:ea typeface="Malgun Gothic" panose="020B0503020000020004" pitchFamily="34" charset="-127"/>
                  <a:cs typeface="Amazon Ember" panose="020B0603020204020204" pitchFamily="34" charset="0"/>
                </a:rPr>
                <a:t>규칙</a:t>
              </a:r>
            </a:p>
          </p:txBody>
        </p:sp>
        <p:sp>
          <p:nvSpPr>
            <p:cNvPr id="43" name="Oval 42">
              <a:extLst>
                <a:ext uri="{FF2B5EF4-FFF2-40B4-BE49-F238E27FC236}">
                  <a16:creationId xmlns:a16="http://schemas.microsoft.com/office/drawing/2014/main" id="{AA01E081-4B2C-4288-BF03-1C798F4366F8}"/>
                </a:ext>
              </a:extLst>
            </p:cNvPr>
            <p:cNvSpPr/>
            <p:nvPr/>
          </p:nvSpPr>
          <p:spPr>
            <a:xfrm>
              <a:off x="6857878" y="4239306"/>
              <a:ext cx="883963" cy="377735"/>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rtl="0"/>
              <a:r>
                <a:rPr lang="ko-kr" sz="1200" b="1">
                  <a:solidFill>
                    <a:schemeClr val="tx1"/>
                  </a:solidFill>
                  <a:latin typeface="Amazon Ember" panose="020B0603020204020204" pitchFamily="34" charset="0"/>
                  <a:ea typeface="Malgun Gothic" panose="020B0503020000020004" pitchFamily="34" charset="-127"/>
                  <a:cs typeface="Amazon Ember" panose="020B0603020204020204" pitchFamily="34" charset="0"/>
                </a:rPr>
                <a:t>규칙</a:t>
              </a:r>
            </a:p>
          </p:txBody>
        </p:sp>
        <p:sp>
          <p:nvSpPr>
            <p:cNvPr id="44" name="Oval 43">
              <a:extLst>
                <a:ext uri="{FF2B5EF4-FFF2-40B4-BE49-F238E27FC236}">
                  <a16:creationId xmlns:a16="http://schemas.microsoft.com/office/drawing/2014/main" id="{ACB7EA2E-2AFA-459E-8A24-93AE2B6BB998}"/>
                </a:ext>
              </a:extLst>
            </p:cNvPr>
            <p:cNvSpPr/>
            <p:nvPr/>
          </p:nvSpPr>
          <p:spPr>
            <a:xfrm>
              <a:off x="8855244" y="4239306"/>
              <a:ext cx="883963" cy="377735"/>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rtl="0"/>
              <a:r>
                <a:rPr lang="ko-kr" sz="1200" b="1">
                  <a:solidFill>
                    <a:schemeClr val="tx1"/>
                  </a:solidFill>
                  <a:latin typeface="Amazon Ember" panose="020B0603020204020204" pitchFamily="34" charset="0"/>
                  <a:ea typeface="Malgun Gothic" panose="020B0503020000020004" pitchFamily="34" charset="-127"/>
                  <a:cs typeface="Amazon Ember" panose="020B0603020204020204" pitchFamily="34" charset="0"/>
                </a:rPr>
                <a:t>규칙</a:t>
              </a:r>
            </a:p>
          </p:txBody>
        </p:sp>
        <p:sp>
          <p:nvSpPr>
            <p:cNvPr id="46" name="Rounded Rectangle 67">
              <a:extLst>
                <a:ext uri="{FF2B5EF4-FFF2-40B4-BE49-F238E27FC236}">
                  <a16:creationId xmlns:a16="http://schemas.microsoft.com/office/drawing/2014/main" id="{1624290B-3235-4598-896E-836722866965}"/>
                </a:ext>
              </a:extLst>
            </p:cNvPr>
            <p:cNvSpPr/>
            <p:nvPr/>
          </p:nvSpPr>
          <p:spPr>
            <a:xfrm>
              <a:off x="2492757" y="5424150"/>
              <a:ext cx="2766580" cy="1062576"/>
            </a:xfrm>
            <a:prstGeom prst="roundRect">
              <a:avLst/>
            </a:prstGeom>
            <a:noFill/>
            <a:ln w="2857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b"/>
            <a:lstStyle/>
            <a:p>
              <a:pPr algn="ctr" rtl="0"/>
              <a:r>
                <a:rPr lang="ko-kr" sz="1467" b="1">
                  <a:solidFill>
                    <a:schemeClr val="tx1"/>
                  </a:solidFill>
                  <a:latin typeface="Amazon Ember" panose="020B0603020204020204" pitchFamily="34" charset="0"/>
                  <a:ea typeface="Malgun Gothic" panose="020B0503020000020004" pitchFamily="34" charset="-127"/>
                  <a:cs typeface="Amazon Ember" panose="020B0603020204020204" pitchFamily="34" charset="0"/>
                </a:rPr>
                <a:t>대상 </a:t>
              </a:r>
              <a:r>
                <a:rPr lang="ko-kr" sz="1467"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그룹</a:t>
              </a:r>
              <a:endParaRPr lang="en-US" sz="1467"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cxnSp>
          <p:nvCxnSpPr>
            <p:cNvPr id="47" name="Elbow Connector 73">
              <a:extLst>
                <a:ext uri="{FF2B5EF4-FFF2-40B4-BE49-F238E27FC236}">
                  <a16:creationId xmlns:a16="http://schemas.microsoft.com/office/drawing/2014/main" id="{13721995-3FC7-4118-BBE0-2F84F9233FFE}"/>
                </a:ext>
              </a:extLst>
            </p:cNvPr>
            <p:cNvCxnSpPr>
              <a:stCxn id="39" idx="2"/>
              <a:endCxn id="49" idx="0"/>
            </p:cNvCxnSpPr>
            <p:nvPr/>
          </p:nvCxnSpPr>
          <p:spPr>
            <a:xfrm rot="5400000">
              <a:off x="3143420" y="4866057"/>
              <a:ext cx="1001615" cy="635681"/>
            </a:xfrm>
            <a:prstGeom prst="bentConnector3">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Rounded Rectangle 78">
              <a:extLst>
                <a:ext uri="{FF2B5EF4-FFF2-40B4-BE49-F238E27FC236}">
                  <a16:creationId xmlns:a16="http://schemas.microsoft.com/office/drawing/2014/main" id="{47001EA1-2A67-44C4-8ACD-F24E9B34B5DB}"/>
                </a:ext>
              </a:extLst>
            </p:cNvPr>
            <p:cNvSpPr/>
            <p:nvPr/>
          </p:nvSpPr>
          <p:spPr>
            <a:xfrm>
              <a:off x="5646737" y="5424150"/>
              <a:ext cx="2766580" cy="1062576"/>
            </a:xfrm>
            <a:prstGeom prst="roundRect">
              <a:avLst/>
            </a:prstGeom>
            <a:noFill/>
            <a:ln w="2857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b"/>
            <a:lstStyle/>
            <a:p>
              <a:pPr rtl="0"/>
              <a:r>
                <a:rPr lang="ko-kr" sz="1467" b="1">
                  <a:solidFill>
                    <a:schemeClr val="tx1"/>
                  </a:solidFill>
                  <a:latin typeface="Amazon Ember" panose="020B0603020204020204" pitchFamily="34" charset="0"/>
                  <a:ea typeface="Malgun Gothic" panose="020B0503020000020004" pitchFamily="34" charset="-127"/>
                  <a:cs typeface="Amazon Ember" panose="020B0603020204020204" pitchFamily="34" charset="0"/>
                </a:rPr>
                <a:t>대상 그룹 /</a:t>
              </a:r>
              <a:r>
                <a:rPr lang="ko-kr" sz="1467"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api</a:t>
              </a:r>
              <a:r>
                <a:rPr lang="ko-kr" sz="1467" b="1">
                  <a:solidFill>
                    <a:schemeClr val="tx1"/>
                  </a:solidFill>
                  <a:latin typeface="Amazon Ember" panose="020B0603020204020204" pitchFamily="34" charset="0"/>
                  <a:ea typeface="Malgun Gothic" panose="020B0503020000020004" pitchFamily="34" charset="-127"/>
                  <a:cs typeface="Amazon Ember" panose="020B0603020204020204" pitchFamily="34" charset="0"/>
                </a:rPr>
                <a:t>   </a:t>
              </a:r>
              <a:endParaRPr lang="en-US" sz="1467" b="1" dirty="0">
                <a:solidFill>
                  <a:schemeClr val="tx1"/>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49" name="Rounded Rectangle 82">
              <a:extLst>
                <a:ext uri="{FF2B5EF4-FFF2-40B4-BE49-F238E27FC236}">
                  <a16:creationId xmlns:a16="http://schemas.microsoft.com/office/drawing/2014/main" id="{DEE9ECDF-A6C0-43AA-BCC7-09BC4DCBBC6E}"/>
                </a:ext>
              </a:extLst>
            </p:cNvPr>
            <p:cNvSpPr/>
            <p:nvPr/>
          </p:nvSpPr>
          <p:spPr>
            <a:xfrm>
              <a:off x="2884403" y="5684704"/>
              <a:ext cx="883963" cy="3872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rtl="0"/>
              <a:r>
                <a:rPr lang="ko-kr" sz="1467" b="1">
                  <a:latin typeface="Amazon Ember" panose="020B0603020204020204" pitchFamily="34" charset="0"/>
                  <a:ea typeface="Malgun Gothic" panose="020B0503020000020004" pitchFamily="34" charset="-127"/>
                  <a:cs typeface="Amazon Ember" panose="020B0603020204020204" pitchFamily="34" charset="0"/>
                </a:rPr>
                <a:t>대상</a:t>
              </a:r>
            </a:p>
          </p:txBody>
        </p:sp>
        <p:sp>
          <p:nvSpPr>
            <p:cNvPr id="50" name="Rounded Rectangle 83">
              <a:extLst>
                <a:ext uri="{FF2B5EF4-FFF2-40B4-BE49-F238E27FC236}">
                  <a16:creationId xmlns:a16="http://schemas.microsoft.com/office/drawing/2014/main" id="{82D11629-EBEA-4D26-99C4-DA9C03720F5C}"/>
                </a:ext>
              </a:extLst>
            </p:cNvPr>
            <p:cNvSpPr/>
            <p:nvPr/>
          </p:nvSpPr>
          <p:spPr>
            <a:xfrm>
              <a:off x="4104904" y="5684704"/>
              <a:ext cx="883963" cy="3872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rtl="0"/>
              <a:r>
                <a:rPr lang="ko-kr" sz="1467" b="1">
                  <a:latin typeface="Amazon Ember" panose="020B0603020204020204" pitchFamily="34" charset="0"/>
                  <a:ea typeface="Malgun Gothic" panose="020B0503020000020004" pitchFamily="34" charset="-127"/>
                  <a:cs typeface="Amazon Ember" panose="020B0603020204020204" pitchFamily="34" charset="0"/>
                </a:rPr>
                <a:t>대상</a:t>
              </a:r>
            </a:p>
          </p:txBody>
        </p:sp>
        <p:sp>
          <p:nvSpPr>
            <p:cNvPr id="52" name="Rounded Rectangle 84">
              <a:extLst>
                <a:ext uri="{FF2B5EF4-FFF2-40B4-BE49-F238E27FC236}">
                  <a16:creationId xmlns:a16="http://schemas.microsoft.com/office/drawing/2014/main" id="{27229AB9-17EA-4E62-8C04-4B6E49C50E73}"/>
                </a:ext>
              </a:extLst>
            </p:cNvPr>
            <p:cNvSpPr/>
            <p:nvPr/>
          </p:nvSpPr>
          <p:spPr>
            <a:xfrm>
              <a:off x="5821294" y="5684704"/>
              <a:ext cx="883963" cy="3872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rtl="0"/>
              <a:r>
                <a:rPr lang="ko-kr" sz="1467" b="1">
                  <a:latin typeface="Amazon Ember" panose="020B0603020204020204" pitchFamily="34" charset="0"/>
                  <a:ea typeface="Malgun Gothic" panose="020B0503020000020004" pitchFamily="34" charset="-127"/>
                  <a:cs typeface="Amazon Ember" panose="020B0603020204020204" pitchFamily="34" charset="0"/>
                </a:rPr>
                <a:t>대상</a:t>
              </a:r>
            </a:p>
          </p:txBody>
        </p:sp>
        <p:sp>
          <p:nvSpPr>
            <p:cNvPr id="53" name="Rounded Rectangle 85">
              <a:extLst>
                <a:ext uri="{FF2B5EF4-FFF2-40B4-BE49-F238E27FC236}">
                  <a16:creationId xmlns:a16="http://schemas.microsoft.com/office/drawing/2014/main" id="{EDEE6A8A-6350-4159-AC4E-13771F85D415}"/>
                </a:ext>
              </a:extLst>
            </p:cNvPr>
            <p:cNvSpPr/>
            <p:nvPr/>
          </p:nvSpPr>
          <p:spPr>
            <a:xfrm>
              <a:off x="7056643" y="5679064"/>
              <a:ext cx="883963" cy="3872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rtl="0"/>
              <a:r>
                <a:rPr lang="ko-kr" sz="1467" b="1">
                  <a:latin typeface="Amazon Ember" panose="020B0603020204020204" pitchFamily="34" charset="0"/>
                  <a:ea typeface="Malgun Gothic" panose="020B0503020000020004" pitchFamily="34" charset="-127"/>
                  <a:cs typeface="Amazon Ember" panose="020B0603020204020204" pitchFamily="34" charset="0"/>
                </a:rPr>
                <a:t>대상</a:t>
              </a:r>
            </a:p>
          </p:txBody>
        </p:sp>
        <p:sp>
          <p:nvSpPr>
            <p:cNvPr id="54" name="Rounded Rectangle 86">
              <a:extLst>
                <a:ext uri="{FF2B5EF4-FFF2-40B4-BE49-F238E27FC236}">
                  <a16:creationId xmlns:a16="http://schemas.microsoft.com/office/drawing/2014/main" id="{068C9357-98F6-4761-A4B9-C79DE5E3DD7C}"/>
                </a:ext>
              </a:extLst>
            </p:cNvPr>
            <p:cNvSpPr/>
            <p:nvPr/>
          </p:nvSpPr>
          <p:spPr>
            <a:xfrm>
              <a:off x="8174495" y="5679064"/>
              <a:ext cx="883963" cy="3872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rtl="0"/>
              <a:r>
                <a:rPr lang="ko-kr" sz="1467" b="1">
                  <a:latin typeface="Amazon Ember" panose="020B0603020204020204" pitchFamily="34" charset="0"/>
                  <a:ea typeface="Malgun Gothic" panose="020B0503020000020004" pitchFamily="34" charset="-127"/>
                  <a:cs typeface="Amazon Ember" panose="020B0603020204020204" pitchFamily="34" charset="0"/>
                </a:rPr>
                <a:t>대상</a:t>
              </a:r>
            </a:p>
          </p:txBody>
        </p:sp>
        <p:sp>
          <p:nvSpPr>
            <p:cNvPr id="55" name="Rounded Rectangle 87">
              <a:extLst>
                <a:ext uri="{FF2B5EF4-FFF2-40B4-BE49-F238E27FC236}">
                  <a16:creationId xmlns:a16="http://schemas.microsoft.com/office/drawing/2014/main" id="{BF8BA8B2-A636-419E-A85F-AF057B9123F2}"/>
                </a:ext>
              </a:extLst>
            </p:cNvPr>
            <p:cNvSpPr/>
            <p:nvPr/>
          </p:nvSpPr>
          <p:spPr>
            <a:xfrm>
              <a:off x="9319527" y="5679064"/>
              <a:ext cx="883963" cy="3872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rtl="0"/>
              <a:r>
                <a:rPr lang="ko-kr" sz="1467" b="1">
                  <a:latin typeface="Amazon Ember" panose="020B0603020204020204" pitchFamily="34" charset="0"/>
                  <a:ea typeface="Malgun Gothic" panose="020B0503020000020004" pitchFamily="34" charset="-127"/>
                  <a:cs typeface="Amazon Ember" panose="020B0603020204020204" pitchFamily="34" charset="0"/>
                </a:rPr>
                <a:t>대상</a:t>
              </a:r>
            </a:p>
          </p:txBody>
        </p:sp>
        <p:sp>
          <p:nvSpPr>
            <p:cNvPr id="56" name="Rounded Rectangle 88">
              <a:extLst>
                <a:ext uri="{FF2B5EF4-FFF2-40B4-BE49-F238E27FC236}">
                  <a16:creationId xmlns:a16="http://schemas.microsoft.com/office/drawing/2014/main" id="{116E5F93-4CDF-4C9B-80B1-89D5393EB672}"/>
                </a:ext>
              </a:extLst>
            </p:cNvPr>
            <p:cNvSpPr/>
            <p:nvPr/>
          </p:nvSpPr>
          <p:spPr>
            <a:xfrm>
              <a:off x="10378695" y="5675058"/>
              <a:ext cx="883963" cy="3872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rtl="0"/>
              <a:r>
                <a:rPr lang="ko-kr" sz="1467" b="1">
                  <a:latin typeface="Amazon Ember" panose="020B0603020204020204" pitchFamily="34" charset="0"/>
                  <a:ea typeface="Malgun Gothic" panose="020B0503020000020004" pitchFamily="34" charset="-127"/>
                  <a:cs typeface="Amazon Ember" panose="020B0603020204020204" pitchFamily="34" charset="0"/>
                </a:rPr>
                <a:t>대상</a:t>
              </a:r>
            </a:p>
          </p:txBody>
        </p:sp>
        <p:sp>
          <p:nvSpPr>
            <p:cNvPr id="57" name="Rectangle 56">
              <a:extLst>
                <a:ext uri="{FF2B5EF4-FFF2-40B4-BE49-F238E27FC236}">
                  <a16:creationId xmlns:a16="http://schemas.microsoft.com/office/drawing/2014/main" id="{748FD000-7A5A-4372-974C-B1CF9B4D6131}"/>
                </a:ext>
              </a:extLst>
            </p:cNvPr>
            <p:cNvSpPr/>
            <p:nvPr/>
          </p:nvSpPr>
          <p:spPr>
            <a:xfrm>
              <a:off x="4549411" y="6106407"/>
              <a:ext cx="709926" cy="317045"/>
            </a:xfrm>
            <a:prstGeom prst="rect">
              <a:avLst/>
            </a:prstGeom>
            <a:solidFill>
              <a:schemeClr val="bg1">
                <a:lumMod val="8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rtl="0"/>
              <a:r>
                <a:rPr lang="ko-kr" sz="1000" b="1">
                  <a:solidFill>
                    <a:schemeClr val="tx1"/>
                  </a:solidFill>
                  <a:latin typeface="Amazon Ember" panose="020B0603020204020204" pitchFamily="34" charset="0"/>
                  <a:ea typeface="Malgun Gothic" panose="020B0503020000020004" pitchFamily="34" charset="-127"/>
                  <a:cs typeface="Amazon Ember" panose="020B0603020204020204" pitchFamily="34" charset="0"/>
                </a:rPr>
                <a:t>상태</a:t>
              </a:r>
            </a:p>
            <a:p>
              <a:pPr algn="ctr" rtl="0"/>
              <a:r>
                <a:rPr lang="ko-kr" sz="1000" b="1">
                  <a:solidFill>
                    <a:schemeClr val="tx1"/>
                  </a:solidFill>
                  <a:latin typeface="Amazon Ember" panose="020B0603020204020204" pitchFamily="34" charset="0"/>
                  <a:ea typeface="Malgun Gothic" panose="020B0503020000020004" pitchFamily="34" charset="-127"/>
                  <a:cs typeface="Amazon Ember" panose="020B0603020204020204" pitchFamily="34" charset="0"/>
                </a:rPr>
                <a:t>확인</a:t>
              </a:r>
            </a:p>
          </p:txBody>
        </p:sp>
        <p:sp>
          <p:nvSpPr>
            <p:cNvPr id="58" name="Rectangle 57">
              <a:extLst>
                <a:ext uri="{FF2B5EF4-FFF2-40B4-BE49-F238E27FC236}">
                  <a16:creationId xmlns:a16="http://schemas.microsoft.com/office/drawing/2014/main" id="{AA0F607A-9771-4B8D-83D0-E7D2301604B5}"/>
                </a:ext>
              </a:extLst>
            </p:cNvPr>
            <p:cNvSpPr/>
            <p:nvPr/>
          </p:nvSpPr>
          <p:spPr>
            <a:xfrm>
              <a:off x="7698547" y="6106407"/>
              <a:ext cx="714770" cy="319356"/>
            </a:xfrm>
            <a:prstGeom prst="rect">
              <a:avLst/>
            </a:prstGeom>
            <a:solidFill>
              <a:schemeClr val="bg1">
                <a:lumMod val="8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rtl="0"/>
              <a:r>
                <a:rPr lang="ko-kr" sz="1000" b="1" dirty="0">
                  <a:solidFill>
                    <a:schemeClr val="tx1"/>
                  </a:solidFill>
                  <a:latin typeface="Amazon Ember" panose="020B0603020204020204" pitchFamily="34" charset="0"/>
                  <a:ea typeface="Malgun Gothic" panose="020B0503020000020004" pitchFamily="34" charset="-127"/>
                  <a:cs typeface="Amazon Ember" panose="020B0603020204020204" pitchFamily="34" charset="0"/>
                </a:rPr>
                <a:t>상태</a:t>
              </a:r>
            </a:p>
            <a:p>
              <a:pPr algn="ctr" rtl="0"/>
              <a:r>
                <a:rPr lang="ko-kr" sz="1000" b="1" dirty="0">
                  <a:solidFill>
                    <a:schemeClr val="tx1"/>
                  </a:solidFill>
                  <a:latin typeface="Amazon Ember" panose="020B0603020204020204" pitchFamily="34" charset="0"/>
                  <a:ea typeface="Malgun Gothic" panose="020B0503020000020004" pitchFamily="34" charset="-127"/>
                  <a:cs typeface="Amazon Ember" panose="020B0603020204020204" pitchFamily="34" charset="0"/>
                </a:rPr>
                <a:t>확인</a:t>
              </a:r>
            </a:p>
          </p:txBody>
        </p:sp>
        <p:sp>
          <p:nvSpPr>
            <p:cNvPr id="59" name="Rectangle 58">
              <a:extLst>
                <a:ext uri="{FF2B5EF4-FFF2-40B4-BE49-F238E27FC236}">
                  <a16:creationId xmlns:a16="http://schemas.microsoft.com/office/drawing/2014/main" id="{6E73C8A1-1C53-4379-9CD9-827B13D94A6B}"/>
                </a:ext>
              </a:extLst>
            </p:cNvPr>
            <p:cNvSpPr/>
            <p:nvPr/>
          </p:nvSpPr>
          <p:spPr>
            <a:xfrm>
              <a:off x="10792744" y="6085971"/>
              <a:ext cx="706100" cy="339792"/>
            </a:xfrm>
            <a:prstGeom prst="rect">
              <a:avLst/>
            </a:prstGeom>
            <a:solidFill>
              <a:schemeClr val="bg1">
                <a:lumMod val="8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rtl="0"/>
              <a:r>
                <a:rPr lang="ko-kr" sz="1000" b="1" dirty="0">
                  <a:solidFill>
                    <a:schemeClr val="tx1"/>
                  </a:solidFill>
                  <a:latin typeface="Amazon Ember" panose="020B0603020204020204" pitchFamily="34" charset="0"/>
                  <a:ea typeface="Malgun Gothic" panose="020B0503020000020004" pitchFamily="34" charset="-127"/>
                  <a:cs typeface="Amazon Ember" panose="020B0603020204020204" pitchFamily="34" charset="0"/>
                </a:rPr>
                <a:t>상태</a:t>
              </a:r>
            </a:p>
            <a:p>
              <a:pPr algn="ctr" rtl="0"/>
              <a:r>
                <a:rPr lang="ko-kr" sz="1000" b="1" dirty="0">
                  <a:solidFill>
                    <a:schemeClr val="tx1"/>
                  </a:solidFill>
                  <a:latin typeface="Amazon Ember" panose="020B0603020204020204" pitchFamily="34" charset="0"/>
                  <a:ea typeface="Malgun Gothic" panose="020B0503020000020004" pitchFamily="34" charset="-127"/>
                  <a:cs typeface="Amazon Ember" panose="020B0603020204020204" pitchFamily="34" charset="0"/>
                </a:rPr>
                <a:t>확인</a:t>
              </a:r>
            </a:p>
          </p:txBody>
        </p:sp>
        <p:cxnSp>
          <p:nvCxnSpPr>
            <p:cNvPr id="60" name="Elbow Connector 11">
              <a:extLst>
                <a:ext uri="{FF2B5EF4-FFF2-40B4-BE49-F238E27FC236}">
                  <a16:creationId xmlns:a16="http://schemas.microsoft.com/office/drawing/2014/main" id="{F983573F-32C7-4039-A040-24863B03E095}"/>
                </a:ext>
              </a:extLst>
            </p:cNvPr>
            <p:cNvCxnSpPr>
              <a:endCxn id="52" idx="0"/>
            </p:cNvCxnSpPr>
            <p:nvPr/>
          </p:nvCxnSpPr>
          <p:spPr>
            <a:xfrm rot="10800000" flipV="1">
              <a:off x="6263275" y="5175579"/>
              <a:ext cx="1235349" cy="509125"/>
            </a:xfrm>
            <a:prstGeom prst="bentConnector2">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2" name="Elbow Connector 16">
              <a:extLst>
                <a:ext uri="{FF2B5EF4-FFF2-40B4-BE49-F238E27FC236}">
                  <a16:creationId xmlns:a16="http://schemas.microsoft.com/office/drawing/2014/main" id="{C8F57E62-A1F5-4EBF-858D-5996C1C13D6A}"/>
                </a:ext>
              </a:extLst>
            </p:cNvPr>
            <p:cNvCxnSpPr>
              <a:endCxn id="54" idx="0"/>
            </p:cNvCxnSpPr>
            <p:nvPr/>
          </p:nvCxnSpPr>
          <p:spPr>
            <a:xfrm rot="16200000" flipH="1">
              <a:off x="8205261" y="5267848"/>
              <a:ext cx="503485" cy="318947"/>
            </a:xfrm>
            <a:prstGeom prst="bentConnector3">
              <a:avLst>
                <a:gd name="adj1" fmla="val -234"/>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3" name="Elbow Connector 53">
              <a:extLst>
                <a:ext uri="{FF2B5EF4-FFF2-40B4-BE49-F238E27FC236}">
                  <a16:creationId xmlns:a16="http://schemas.microsoft.com/office/drawing/2014/main" id="{4E9DEEDD-3B87-43C8-8510-0B568C29F133}"/>
                </a:ext>
              </a:extLst>
            </p:cNvPr>
            <p:cNvCxnSpPr>
              <a:endCxn id="55" idx="0"/>
            </p:cNvCxnSpPr>
            <p:nvPr/>
          </p:nvCxnSpPr>
          <p:spPr>
            <a:xfrm>
              <a:off x="8616476" y="5173606"/>
              <a:ext cx="1145032" cy="505459"/>
            </a:xfrm>
            <a:prstGeom prst="bentConnector2">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4" name="Elbow Connector 58">
              <a:extLst>
                <a:ext uri="{FF2B5EF4-FFF2-40B4-BE49-F238E27FC236}">
                  <a16:creationId xmlns:a16="http://schemas.microsoft.com/office/drawing/2014/main" id="{86DB067F-8EC8-4E23-83F4-D36E139CE676}"/>
                </a:ext>
              </a:extLst>
            </p:cNvPr>
            <p:cNvCxnSpPr>
              <a:endCxn id="56" idx="0"/>
            </p:cNvCxnSpPr>
            <p:nvPr/>
          </p:nvCxnSpPr>
          <p:spPr>
            <a:xfrm>
              <a:off x="9761508" y="5178058"/>
              <a:ext cx="1059168" cy="497000"/>
            </a:xfrm>
            <a:prstGeom prst="bentConnector2">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Elbow Connector 60">
              <a:extLst>
                <a:ext uri="{FF2B5EF4-FFF2-40B4-BE49-F238E27FC236}">
                  <a16:creationId xmlns:a16="http://schemas.microsoft.com/office/drawing/2014/main" id="{BF110B97-CB3B-404A-B581-8C4D21F42723}"/>
                </a:ext>
              </a:extLst>
            </p:cNvPr>
            <p:cNvCxnSpPr>
              <a:endCxn id="50" idx="0"/>
            </p:cNvCxnSpPr>
            <p:nvPr/>
          </p:nvCxnSpPr>
          <p:spPr>
            <a:xfrm>
              <a:off x="3961858" y="5181219"/>
              <a:ext cx="585028" cy="503485"/>
            </a:xfrm>
            <a:prstGeom prst="bentConnector2">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23008318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rtl="0"/>
            <a:r>
              <a:rPr lang="es-AR" altLang="ko-KR" sz="4000" dirty="0">
                <a:latin typeface="Amazon Ember Light" panose="020B0403020204020204" pitchFamily="34" charset="0"/>
                <a:ea typeface="Malgun Gothic" panose="020B0503020000020004" pitchFamily="34" charset="-127"/>
              </a:rPr>
              <a:t>Network Load </a:t>
            </a:r>
            <a:r>
              <a:rPr lang="es-AR" altLang="ko-KR" sz="4000" dirty="0" err="1">
                <a:latin typeface="Amazon Ember Light" panose="020B0403020204020204" pitchFamily="34" charset="0"/>
                <a:ea typeface="Malgun Gothic" panose="020B0503020000020004" pitchFamily="34" charset="-127"/>
              </a:rPr>
              <a:t>Balancer</a:t>
            </a:r>
            <a:r>
              <a:rPr lang="es-AR" altLang="ko-KR" sz="4000" dirty="0">
                <a:latin typeface="Amazon Ember Light" panose="020B0403020204020204" pitchFamily="34" charset="0"/>
                <a:ea typeface="Malgun Gothic" panose="020B0503020000020004" pitchFamily="34" charset="-127"/>
              </a:rPr>
              <a:t>: </a:t>
            </a:r>
            <a:r>
              <a:rPr lang="ko-KR" altLang="en-US" sz="4000" dirty="0">
                <a:latin typeface="Amazon Ember Light" panose="020B0403020204020204" pitchFamily="34" charset="0"/>
                <a:ea typeface="Malgun Gothic" panose="020B0503020000020004" pitchFamily="34" charset="-127"/>
              </a:rPr>
              <a:t>작동 방식</a:t>
            </a:r>
            <a:endParaRPr lang="ko-kr" sz="4000" dirty="0">
              <a:latin typeface="Amazon Ember Light" panose="020B0403020204020204" pitchFamily="34" charset="0"/>
              <a:ea typeface="Malgun Gothic" panose="020B0503020000020004" pitchFamily="34" charset="-127"/>
            </a:endParaRPr>
          </a:p>
        </p:txBody>
      </p:sp>
      <p:sp>
        <p:nvSpPr>
          <p:cNvPr id="37" name="Content Placeholder 2"/>
          <p:cNvSpPr>
            <a:spLocks noGrp="1"/>
          </p:cNvSpPr>
          <p:nvPr>
            <p:ph idx="1"/>
          </p:nvPr>
        </p:nvSpPr>
        <p:spPr/>
        <p:txBody>
          <a:bodyPr rtlCol="0"/>
          <a:lstStyle/>
          <a:p>
            <a:pPr rtl="0"/>
            <a:r>
              <a:rPr lang="ko-kr" dirty="0">
                <a:latin typeface="Amazon Ember Light" panose="020B0403020204020204" pitchFamily="34" charset="0"/>
                <a:ea typeface="Malgun Gothic" panose="020B0503020000020004" pitchFamily="34" charset="-127"/>
              </a:rPr>
              <a:t>인스턴스를 대상 그룹에 대상으로 등록하고 트래픽을 대상 그룹으로 라우팅합니다.</a:t>
            </a:r>
          </a:p>
          <a:p>
            <a:pPr rtl="0"/>
            <a:r>
              <a:rPr lang="ko-kr" dirty="0">
                <a:latin typeface="Amazon Ember Light" panose="020B0403020204020204" pitchFamily="34" charset="0"/>
                <a:ea typeface="Malgun Gothic" panose="020B0503020000020004" pitchFamily="34" charset="-127"/>
              </a:rPr>
              <a:t>로드 밸런서 라우트는 전송 계층(TCP)에서 요청합니다.</a:t>
            </a:r>
          </a:p>
          <a:p>
            <a:pPr rtl="0"/>
            <a:endParaRPr lang="en-US" dirty="0">
              <a:latin typeface="Amazon Ember Light" panose="020B0403020204020204" pitchFamily="34" charset="0"/>
              <a:ea typeface="Malgun Gothic" panose="020B0503020000020004" pitchFamily="34" charset="-127"/>
            </a:endParaRPr>
          </a:p>
        </p:txBody>
      </p:sp>
      <p:grpSp>
        <p:nvGrpSpPr>
          <p:cNvPr id="18" name="Group 17">
            <a:extLst>
              <a:ext uri="{FF2B5EF4-FFF2-40B4-BE49-F238E27FC236}">
                <a16:creationId xmlns:a16="http://schemas.microsoft.com/office/drawing/2014/main" id="{598C7D1E-BF7E-4D1A-91AC-F1B0574F8BEF}"/>
              </a:ext>
            </a:extLst>
          </p:cNvPr>
          <p:cNvGrpSpPr/>
          <p:nvPr/>
        </p:nvGrpSpPr>
        <p:grpSpPr>
          <a:xfrm>
            <a:off x="7171175" y="1642742"/>
            <a:ext cx="2846208" cy="4514850"/>
            <a:chOff x="5219909" y="1672510"/>
            <a:chExt cx="2846208" cy="4514850"/>
          </a:xfrm>
        </p:grpSpPr>
        <p:pic>
          <p:nvPicPr>
            <p:cNvPr id="20" name="Picture 19" descr="Cli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3966" y="1672510"/>
              <a:ext cx="942733" cy="918955"/>
            </a:xfrm>
            <a:prstGeom prst="rect">
              <a:avLst/>
            </a:prstGeom>
          </p:spPr>
        </p:pic>
        <p:pic>
          <p:nvPicPr>
            <p:cNvPr id="21" name="Picture 20" descr="Cli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4558" y="1672510"/>
              <a:ext cx="942733" cy="918955"/>
            </a:xfrm>
            <a:prstGeom prst="rect">
              <a:avLst/>
            </a:prstGeom>
          </p:spPr>
        </p:pic>
        <p:pic>
          <p:nvPicPr>
            <p:cNvPr id="22" name="Picture 21" descr="Cli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5150" y="1675718"/>
              <a:ext cx="942733" cy="918955"/>
            </a:xfrm>
            <a:prstGeom prst="rect">
              <a:avLst/>
            </a:prstGeom>
          </p:spPr>
        </p:pic>
        <p:cxnSp>
          <p:nvCxnSpPr>
            <p:cNvPr id="24" name="Straight Arrow Connector 23"/>
            <p:cNvCxnSpPr>
              <a:cxnSpLocks/>
            </p:cNvCxnSpPr>
            <p:nvPr/>
          </p:nvCxnSpPr>
          <p:spPr>
            <a:xfrm>
              <a:off x="7346402" y="2458405"/>
              <a:ext cx="0" cy="676952"/>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cxnSpLocks/>
            </p:cNvCxnSpPr>
            <p:nvPr/>
          </p:nvCxnSpPr>
          <p:spPr>
            <a:xfrm>
              <a:off x="6626692" y="2458405"/>
              <a:ext cx="13959" cy="678583"/>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cxnSpLocks/>
            </p:cNvCxnSpPr>
            <p:nvPr/>
          </p:nvCxnSpPr>
          <p:spPr>
            <a:xfrm>
              <a:off x="5905332" y="2458405"/>
              <a:ext cx="3" cy="678583"/>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5219909" y="3136988"/>
              <a:ext cx="2846204" cy="48034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rtl="0"/>
              <a:r>
                <a:rPr lang="ko-kr" sz="2133">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로드 밸런서</a:t>
              </a:r>
              <a:endParaRPr lang="en-US" sz="2133"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45" name="Rounded Rectangle 44"/>
            <p:cNvSpPr/>
            <p:nvPr/>
          </p:nvSpPr>
          <p:spPr>
            <a:xfrm>
              <a:off x="5219913" y="4007683"/>
              <a:ext cx="2846204" cy="480345"/>
            </a:xfrm>
            <a:prstGeom prst="roundRect">
              <a:avLst/>
            </a:prstGeom>
            <a:solidFill>
              <a:schemeClr val="accent4">
                <a:lumMod val="40000"/>
                <a:lumOff val="60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rtl="0"/>
              <a:r>
                <a:rPr lang="ko-kr" sz="2133">
                  <a:solidFill>
                    <a:schemeClr val="tx1"/>
                  </a:solidFill>
                  <a:latin typeface="Amazon Ember Light" panose="020B0403020204020204" pitchFamily="34" charset="0"/>
                  <a:ea typeface="Malgun Gothic" panose="020B0503020000020004" pitchFamily="34" charset="-127"/>
                  <a:cs typeface="Amazon Ember" panose="020B0603020204020204" pitchFamily="34" charset="0"/>
                </a:rPr>
                <a:t>리스너</a:t>
              </a:r>
            </a:p>
          </p:txBody>
        </p:sp>
        <p:sp>
          <p:nvSpPr>
            <p:cNvPr id="51" name="Oval 50"/>
            <p:cNvSpPr/>
            <p:nvPr/>
          </p:nvSpPr>
          <p:spPr>
            <a:xfrm>
              <a:off x="5286331" y="4069909"/>
              <a:ext cx="854393" cy="355890"/>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rtl="0"/>
              <a:r>
                <a:rPr lang="ko-kr" sz="1200" b="1">
                  <a:solidFill>
                    <a:schemeClr val="tx1"/>
                  </a:solidFill>
                  <a:latin typeface="Amazon Ember Light" panose="020B0403020204020204" pitchFamily="34" charset="0"/>
                  <a:ea typeface="Malgun Gothic" panose="020B0503020000020004" pitchFamily="34" charset="-127"/>
                  <a:cs typeface="Amazon Ember" panose="020B0603020204020204" pitchFamily="34" charset="0"/>
                </a:rPr>
                <a:t>규칙</a:t>
              </a:r>
            </a:p>
          </p:txBody>
        </p:sp>
        <p:sp>
          <p:nvSpPr>
            <p:cNvPr id="68" name="Rounded Rectangle 67"/>
            <p:cNvSpPr/>
            <p:nvPr/>
          </p:nvSpPr>
          <p:spPr>
            <a:xfrm>
              <a:off x="5222857" y="5186233"/>
              <a:ext cx="2674034" cy="1001127"/>
            </a:xfrm>
            <a:prstGeom prst="roundRect">
              <a:avLst/>
            </a:prstGeom>
            <a:noFill/>
            <a:ln w="2857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b"/>
            <a:lstStyle/>
            <a:p>
              <a:pPr algn="ctr" rtl="0"/>
              <a:r>
                <a:rPr lang="ko-kr" sz="1467" b="1">
                  <a:solidFill>
                    <a:schemeClr val="tx1"/>
                  </a:solidFill>
                  <a:latin typeface="Amazon Ember Light" panose="020B0403020204020204" pitchFamily="34" charset="0"/>
                  <a:ea typeface="Malgun Gothic" panose="020B0503020000020004" pitchFamily="34" charset="-127"/>
                  <a:cs typeface="Amazon Ember" panose="020B0603020204020204" pitchFamily="34" charset="0"/>
                </a:rPr>
                <a:t>대상 </a:t>
              </a:r>
              <a:r>
                <a:rPr lang="ko-kr" sz="1467" b="1">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그룹</a:t>
              </a:r>
              <a:endParaRPr lang="en-US" sz="1467" b="1"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endParaRPr>
            </a:p>
          </p:txBody>
        </p:sp>
        <p:cxnSp>
          <p:nvCxnSpPr>
            <p:cNvPr id="74" name="Elbow Connector 73"/>
            <p:cNvCxnSpPr>
              <a:stCxn id="45" idx="2"/>
              <a:endCxn id="83" idx="0"/>
            </p:cNvCxnSpPr>
            <p:nvPr/>
          </p:nvCxnSpPr>
          <p:spPr>
            <a:xfrm rot="5400000">
              <a:off x="5863964" y="4652666"/>
              <a:ext cx="943691" cy="614417"/>
            </a:xfrm>
            <a:prstGeom prst="bentConnector3">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3" name="Rounded Rectangle 82"/>
            <p:cNvSpPr/>
            <p:nvPr/>
          </p:nvSpPr>
          <p:spPr>
            <a:xfrm>
              <a:off x="5601402" y="5431719"/>
              <a:ext cx="854393" cy="3648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rtl="0"/>
              <a:r>
                <a:rPr lang="ko-kr" sz="1467" b="1">
                  <a:latin typeface="Amazon Ember Light" panose="020B0403020204020204" pitchFamily="34" charset="0"/>
                  <a:ea typeface="Malgun Gothic" panose="020B0503020000020004" pitchFamily="34" charset="-127"/>
                  <a:cs typeface="Amazon Ember" panose="020B0603020204020204" pitchFamily="34" charset="0"/>
                </a:rPr>
                <a:t>대상</a:t>
              </a:r>
            </a:p>
          </p:txBody>
        </p:sp>
        <p:sp>
          <p:nvSpPr>
            <p:cNvPr id="84" name="Rounded Rectangle 83"/>
            <p:cNvSpPr/>
            <p:nvPr/>
          </p:nvSpPr>
          <p:spPr>
            <a:xfrm>
              <a:off x="6781076" y="5431719"/>
              <a:ext cx="854393" cy="3648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rtl="0"/>
              <a:r>
                <a:rPr lang="ko-kr" sz="1467" b="1">
                  <a:latin typeface="Amazon Ember Light" panose="020B0403020204020204" pitchFamily="34" charset="0"/>
                  <a:ea typeface="Malgun Gothic" panose="020B0503020000020004" pitchFamily="34" charset="-127"/>
                  <a:cs typeface="Amazon Ember" panose="020B0603020204020204" pitchFamily="34" charset="0"/>
                </a:rPr>
                <a:t>대상</a:t>
              </a:r>
            </a:p>
          </p:txBody>
        </p:sp>
        <p:sp>
          <p:nvSpPr>
            <p:cNvPr id="118" name="Rectangle 117"/>
            <p:cNvSpPr/>
            <p:nvPr/>
          </p:nvSpPr>
          <p:spPr>
            <a:xfrm>
              <a:off x="7210713" y="5869396"/>
              <a:ext cx="686178" cy="317963"/>
            </a:xfrm>
            <a:prstGeom prst="rect">
              <a:avLst/>
            </a:prstGeom>
            <a:solidFill>
              <a:schemeClr val="bg1">
                <a:lumMod val="8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rtl="0"/>
              <a:r>
                <a:rPr lang="ko-kr" sz="1000" b="1" dirty="0">
                  <a:solidFill>
                    <a:schemeClr val="tx1"/>
                  </a:solidFill>
                  <a:latin typeface="Amazon Ember Light" panose="020B0403020204020204" pitchFamily="34" charset="0"/>
                  <a:ea typeface="Malgun Gothic" panose="020B0503020000020004" pitchFamily="34" charset="-127"/>
                  <a:cs typeface="Amazon Ember" panose="020B0603020204020204" pitchFamily="34" charset="0"/>
                </a:rPr>
                <a:t>상태</a:t>
              </a:r>
            </a:p>
            <a:p>
              <a:pPr algn="ctr" rtl="0"/>
              <a:r>
                <a:rPr lang="ko-kr" sz="1000" b="1" dirty="0">
                  <a:solidFill>
                    <a:schemeClr val="tx1"/>
                  </a:solidFill>
                  <a:latin typeface="Amazon Ember Light" panose="020B0403020204020204" pitchFamily="34" charset="0"/>
                  <a:ea typeface="Malgun Gothic" panose="020B0503020000020004" pitchFamily="34" charset="-127"/>
                  <a:cs typeface="Amazon Ember" panose="020B0603020204020204" pitchFamily="34" charset="0"/>
                </a:rPr>
                <a:t>확인</a:t>
              </a:r>
            </a:p>
          </p:txBody>
        </p:sp>
        <p:cxnSp>
          <p:nvCxnSpPr>
            <p:cNvPr id="61" name="Elbow Connector 60"/>
            <p:cNvCxnSpPr>
              <a:endCxn id="84" idx="0"/>
            </p:cNvCxnSpPr>
            <p:nvPr/>
          </p:nvCxnSpPr>
          <p:spPr>
            <a:xfrm>
              <a:off x="6642815" y="4957351"/>
              <a:ext cx="565458" cy="474368"/>
            </a:xfrm>
            <a:prstGeom prst="bentConnector2">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02B72FB-CC57-4DBD-B28E-7591CCA05823}"/>
                </a:ext>
              </a:extLst>
            </p:cNvPr>
            <p:cNvCxnSpPr>
              <a:cxnSpLocks/>
              <a:stCxn id="34" idx="2"/>
              <a:endCxn id="45" idx="0"/>
            </p:cNvCxnSpPr>
            <p:nvPr/>
          </p:nvCxnSpPr>
          <p:spPr>
            <a:xfrm>
              <a:off x="6643011" y="3617333"/>
              <a:ext cx="4" cy="390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696673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로드 </a:t>
            </a:r>
            <a:r>
              <a:rPr lang="ko-kr" dirty="0" err="1">
                <a:latin typeface="Amazon Ember Light" panose="020B0403020204020204" pitchFamily="34" charset="0"/>
                <a:ea typeface="Malgun Gothic" panose="020B0503020000020004" pitchFamily="34" charset="-127"/>
              </a:rPr>
              <a:t>밸런서</a:t>
            </a:r>
            <a:r>
              <a:rPr lang="ko-kr" dirty="0">
                <a:latin typeface="Amazon Ember Light" panose="020B0403020204020204" pitchFamily="34" charset="0"/>
                <a:ea typeface="Malgun Gothic" panose="020B0503020000020004" pitchFamily="34" charset="-127"/>
              </a:rPr>
              <a:t> 비교</a:t>
            </a:r>
          </a:p>
        </p:txBody>
      </p:sp>
      <p:graphicFrame>
        <p:nvGraphicFramePr>
          <p:cNvPr id="16" name="Content Placeholder 5"/>
          <p:cNvGraphicFramePr>
            <a:graphicFrameLocks noGrp="1"/>
          </p:cNvGraphicFramePr>
          <p:nvPr>
            <p:ph idx="1"/>
            <p:custDataLst>
              <p:tags r:id="rId2"/>
            </p:custDataLst>
          </p:nvPr>
        </p:nvGraphicFramePr>
        <p:xfrm>
          <a:off x="331763" y="1470073"/>
          <a:ext cx="11528474" cy="4550899"/>
        </p:xfrm>
        <a:graphic>
          <a:graphicData uri="http://schemas.openxmlformats.org/drawingml/2006/table">
            <a:tbl>
              <a:tblPr/>
              <a:tblGrid>
                <a:gridCol w="3135923">
                  <a:extLst>
                    <a:ext uri="{9D8B030D-6E8A-4147-A177-3AD203B41FA5}">
                      <a16:colId xmlns:a16="http://schemas.microsoft.com/office/drawing/2014/main" val="20000"/>
                    </a:ext>
                  </a:extLst>
                </a:gridCol>
                <a:gridCol w="3243775">
                  <a:extLst>
                    <a:ext uri="{9D8B030D-6E8A-4147-A177-3AD203B41FA5}">
                      <a16:colId xmlns:a16="http://schemas.microsoft.com/office/drawing/2014/main" val="20001"/>
                    </a:ext>
                  </a:extLst>
                </a:gridCol>
                <a:gridCol w="2742028">
                  <a:extLst>
                    <a:ext uri="{9D8B030D-6E8A-4147-A177-3AD203B41FA5}">
                      <a16:colId xmlns:a16="http://schemas.microsoft.com/office/drawing/2014/main" val="20002"/>
                    </a:ext>
                  </a:extLst>
                </a:gridCol>
                <a:gridCol w="2406748">
                  <a:extLst>
                    <a:ext uri="{9D8B030D-6E8A-4147-A177-3AD203B41FA5}">
                      <a16:colId xmlns:a16="http://schemas.microsoft.com/office/drawing/2014/main" val="94724226"/>
                    </a:ext>
                  </a:extLst>
                </a:gridCol>
              </a:tblGrid>
              <a:tr h="39331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lang="ko-kr" sz="2100" b="1" i="0" u="none" strike="noStrike" kern="1200" cap="none" normalizeH="0" dirty="0">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rPr>
                        <a:t>기능</a:t>
                      </a:r>
                    </a:p>
                  </a:txBody>
                  <a:tcPr marL="76127" marR="76127" marT="46675" marB="46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6DAEE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lang="es-AR" altLang="ko-KR" sz="2100" b="1" i="0" u="none" strike="noStrike" cap="none" normalizeH="0" dirty="0" err="1">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rPr>
                        <a:t>Classic</a:t>
                      </a:r>
                      <a:endParaRPr lang="ko-kr" sz="2100" b="1" i="0" u="none" strike="noStrike" cap="none" normalizeH="0" dirty="0">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lang="es-AR" altLang="ko-KR" sz="2100" b="1" i="0" u="none" strike="noStrike" cap="none" normalizeH="0" dirty="0">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rPr>
                        <a:t>Load </a:t>
                      </a:r>
                      <a:r>
                        <a:rPr lang="es-AR" altLang="ko-KR" sz="2100" b="1" i="0" u="none" strike="noStrike" cap="none" normalizeH="0" dirty="0" err="1">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rPr>
                        <a:t>Balancer</a:t>
                      </a:r>
                      <a:endParaRPr kumimoji="0" lang="en-US" sz="2100" b="1" i="0" u="none" strike="noStrike" cap="none" normalizeH="0" baseline="0" dirty="0">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endParaRPr>
                    </a:p>
                  </a:txBody>
                  <a:tcPr marL="76127" marR="76127" marT="46675" marB="46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6DAEE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lang="es-AR" altLang="ko-KR" sz="2100" b="1" i="0" u="none" strike="noStrike" cap="none" normalizeH="0" dirty="0" err="1">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rPr>
                        <a:t>Application</a:t>
                      </a:r>
                      <a:endParaRPr kumimoji="0" lang="en-US" sz="2100" b="1" i="0" u="none" strike="noStrike" cap="none" normalizeH="0" baseline="0" dirty="0">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lang="es-AR" altLang="ko-KR" sz="2100" b="1" i="0" u="none" strike="noStrike" cap="none" normalizeH="0" dirty="0">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rPr>
                        <a:t>Load </a:t>
                      </a:r>
                      <a:r>
                        <a:rPr lang="es-AR" altLang="ko-KR" sz="2100" b="1" i="0" u="none" strike="noStrike" cap="none" normalizeH="0" dirty="0" err="1">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rPr>
                        <a:t>Balancer</a:t>
                      </a:r>
                      <a:endParaRPr kumimoji="0" lang="en-US" sz="2100" b="1" i="0" u="none" strike="noStrike" cap="none" normalizeH="0" baseline="0" dirty="0">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endParaRPr>
                    </a:p>
                  </a:txBody>
                  <a:tcPr marL="76127" marR="76127" marT="46675" marB="46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6DAEE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lang="es-AR" altLang="ko-KR" sz="2100" b="1" i="0" u="none" strike="noStrike" cap="none" normalizeH="0" dirty="0">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rPr>
                        <a:t>Network</a:t>
                      </a:r>
                      <a:endParaRPr lang="ko-kr" sz="2100" b="1" i="0" u="none" strike="noStrike" cap="none" normalizeH="0" dirty="0">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lang="es-AR" altLang="ko-KR" sz="2100" b="1" i="0" u="none" strike="noStrike" cap="none" normalizeH="0" dirty="0">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rPr>
                        <a:t>Load </a:t>
                      </a:r>
                      <a:r>
                        <a:rPr lang="es-AR" altLang="ko-KR" sz="2100" b="1" i="0" u="none" strike="noStrike" cap="none" normalizeH="0" dirty="0" err="1">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rPr>
                        <a:t>Balancer</a:t>
                      </a:r>
                      <a:endParaRPr kumimoji="0" lang="en-US" sz="2100" b="1" i="0" u="none" strike="noStrike" cap="none" normalizeH="0" baseline="0" dirty="0">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endParaRPr>
                    </a:p>
                  </a:txBody>
                  <a:tcPr marL="76127" marR="76127" marT="46675" marB="46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6DAEE1"/>
                    </a:solidFill>
                  </a:tcPr>
                </a:tc>
                <a:extLst>
                  <a:ext uri="{0D108BD9-81ED-4DB2-BD59-A6C34878D82A}">
                    <a16:rowId xmlns:a16="http://schemas.microsoft.com/office/drawing/2014/main" val="10000"/>
                  </a:ext>
                </a:extLst>
              </a:tr>
              <a:tr h="57838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lang="ko-kr" sz="2100" b="1" i="0" u="none" strike="noStrike" kern="1200" cap="none" normalizeH="0" dirty="0">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rPr>
                        <a:t>프로토콜</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DAEE2"/>
                    </a:solidFill>
                  </a:tcPr>
                </a:tc>
                <a:tc>
                  <a:txBody>
                    <a:bodyPr/>
                    <a:lstStyle/>
                    <a:p>
                      <a:pPr marL="0" marR="0" lvl="0" indent="0" algn="ctr" defTabSz="457200" rtl="0" eaLnBrk="1" fontAlgn="base" latinLnBrk="0" hangingPunct="1">
                        <a:lnSpc>
                          <a:spcPct val="100000"/>
                        </a:lnSpc>
                        <a:spcBef>
                          <a:spcPct val="0"/>
                        </a:spcBef>
                        <a:spcAft>
                          <a:spcPct val="0"/>
                        </a:spcAft>
                        <a:buClrTx/>
                        <a:buSzTx/>
                        <a:buFont typeface="Arial" charset="0"/>
                        <a:buNone/>
                        <a:tabLst/>
                      </a:pPr>
                      <a:r>
                        <a:rPr lang="ko-kr" sz="2100" b="0" i="0" u="none" strike="noStrike" cap="none" normalizeH="0" dirty="0">
                          <a:ln>
                            <a:noFill/>
                          </a:ln>
                          <a:solidFill>
                            <a:schemeClr val="tx1"/>
                          </a:solidFill>
                          <a:effectLst/>
                          <a:latin typeface="Amazon Ember Light" panose="020B0403020204020204" pitchFamily="34" charset="0"/>
                          <a:ea typeface="Malgun Gothic" panose="020B0503020000020004" pitchFamily="34" charset="-127"/>
                          <a:cs typeface="Amazon Ember Light" panose="020B0403020204020204" pitchFamily="34" charset="0"/>
                        </a:rPr>
                        <a:t>TCP, SSL, HTTP, HTTPS</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7F6"/>
                    </a:solidFill>
                  </a:tcPr>
                </a:tc>
                <a:tc>
                  <a:txBody>
                    <a:bodyPr/>
                    <a:lstStyle/>
                    <a:p>
                      <a:pPr marL="0" marR="0" lvl="0" indent="0" algn="ctr" defTabSz="457200" rtl="0" eaLnBrk="1" fontAlgn="base" latinLnBrk="0" hangingPunct="1">
                        <a:lnSpc>
                          <a:spcPct val="100000"/>
                        </a:lnSpc>
                        <a:spcBef>
                          <a:spcPct val="0"/>
                        </a:spcBef>
                        <a:spcAft>
                          <a:spcPct val="0"/>
                        </a:spcAft>
                        <a:buClrTx/>
                        <a:buSzTx/>
                        <a:buFont typeface="Arial" charset="0"/>
                        <a:buNone/>
                        <a:tabLst/>
                      </a:pPr>
                      <a:r>
                        <a:rPr lang="ko-kr" sz="2100" b="0" i="0" u="none" strike="noStrike" cap="none" normalizeH="0">
                          <a:ln>
                            <a:noFill/>
                          </a:ln>
                          <a:solidFill>
                            <a:schemeClr val="tx1"/>
                          </a:solidFill>
                          <a:effectLst/>
                          <a:latin typeface="Amazon Ember Light" panose="020B0403020204020204" pitchFamily="34" charset="0"/>
                          <a:ea typeface="Malgun Gothic" panose="020B0503020000020004" pitchFamily="34" charset="-127"/>
                          <a:cs typeface="Amazon Ember Light" panose="020B0403020204020204" pitchFamily="34" charset="0"/>
                        </a:rPr>
                        <a:t>HTTP/HTTPS</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7F6"/>
                    </a:solidFill>
                  </a:tcPr>
                </a:tc>
                <a:tc>
                  <a:txBody>
                    <a:bodyPr/>
                    <a:lstStyle/>
                    <a:p>
                      <a:pPr marL="0" marR="0" lvl="0" indent="0" algn="ctr" defTabSz="457200" rtl="0" eaLnBrk="1" fontAlgn="base" latinLnBrk="0" hangingPunct="1">
                        <a:lnSpc>
                          <a:spcPct val="100000"/>
                        </a:lnSpc>
                        <a:spcBef>
                          <a:spcPct val="0"/>
                        </a:spcBef>
                        <a:spcAft>
                          <a:spcPct val="0"/>
                        </a:spcAft>
                        <a:buClrTx/>
                        <a:buSzTx/>
                        <a:buFont typeface="Arial" charset="0"/>
                        <a:buNone/>
                        <a:tabLst/>
                      </a:pPr>
                      <a:r>
                        <a:rPr lang="ko-kr" sz="2100" b="0" i="0" u="none" strike="noStrike" cap="none" normalizeH="0">
                          <a:ln>
                            <a:noFill/>
                          </a:ln>
                          <a:solidFill>
                            <a:schemeClr val="tx1"/>
                          </a:solidFill>
                          <a:effectLst/>
                          <a:latin typeface="Amazon Ember Light" panose="020B0403020204020204" pitchFamily="34" charset="0"/>
                          <a:ea typeface="Malgun Gothic" panose="020B0503020000020004" pitchFamily="34" charset="-127"/>
                          <a:cs typeface="Amazon Ember Light" panose="020B0403020204020204" pitchFamily="34" charset="0"/>
                        </a:rPr>
                        <a:t>TCP</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7F6"/>
                    </a:solidFill>
                  </a:tcPr>
                </a:tc>
                <a:extLst>
                  <a:ext uri="{0D108BD9-81ED-4DB2-BD59-A6C34878D82A}">
                    <a16:rowId xmlns:a16="http://schemas.microsoft.com/office/drawing/2014/main" val="10001"/>
                  </a:ext>
                </a:extLst>
              </a:tr>
              <a:tr h="55919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lang="ko-kr" sz="2100" b="1" i="0" u="none" strike="noStrike" kern="1200" cap="none" normalizeH="0">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rPr>
                        <a:t>플랫폼</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DAEE2"/>
                    </a:solidFill>
                  </a:tcPr>
                </a:tc>
                <a:tc>
                  <a:txBody>
                    <a:bodyPr/>
                    <a:lstStyle/>
                    <a:p>
                      <a:pPr marL="0" marR="0" lvl="0" indent="0" algn="ctr" defTabSz="457200" rtl="0" eaLnBrk="1" fontAlgn="base" latinLnBrk="0" hangingPunct="1">
                        <a:lnSpc>
                          <a:spcPct val="100000"/>
                        </a:lnSpc>
                        <a:spcBef>
                          <a:spcPct val="0"/>
                        </a:spcBef>
                        <a:spcAft>
                          <a:spcPct val="0"/>
                        </a:spcAft>
                        <a:buClrTx/>
                        <a:buSzTx/>
                        <a:buFont typeface="Arial" charset="0"/>
                        <a:buNone/>
                        <a:tabLst/>
                      </a:pPr>
                      <a:r>
                        <a:rPr lang="ko-kr" sz="2100" b="0" i="0" u="none" strike="noStrike" cap="none" normalizeH="0" dirty="0">
                          <a:ln>
                            <a:noFill/>
                          </a:ln>
                          <a:solidFill>
                            <a:schemeClr val="tx1"/>
                          </a:solidFill>
                          <a:effectLst/>
                          <a:latin typeface="Amazon Ember Light" panose="020B0403020204020204" pitchFamily="34" charset="0"/>
                          <a:ea typeface="Malgun Gothic" panose="020B0503020000020004" pitchFamily="34" charset="-127"/>
                          <a:cs typeface="Amazon Ember Light" panose="020B0403020204020204" pitchFamily="34" charset="0"/>
                        </a:rPr>
                        <a:t>EC2-Classic, VPC</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 typeface="Arial" charset="0"/>
                        <a:buNone/>
                        <a:tabLst/>
                      </a:pPr>
                      <a:r>
                        <a:rPr lang="ko-kr" sz="2100" b="0" i="0" u="none" strike="noStrike" cap="none" normalizeH="0" dirty="0">
                          <a:ln>
                            <a:noFill/>
                          </a:ln>
                          <a:solidFill>
                            <a:schemeClr val="tx1"/>
                          </a:solidFill>
                          <a:effectLst/>
                          <a:latin typeface="Amazon Ember Light" panose="020B0403020204020204" pitchFamily="34" charset="0"/>
                          <a:ea typeface="Malgun Gothic" panose="020B0503020000020004" pitchFamily="34" charset="-127"/>
                          <a:cs typeface="Amazon Ember Light" panose="020B0403020204020204" pitchFamily="34" charset="0"/>
                        </a:rPr>
                        <a:t>VPC</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 typeface="Arial" charset="0"/>
                        <a:buNone/>
                        <a:tabLst/>
                      </a:pPr>
                      <a:r>
                        <a:rPr lang="ko-kr" sz="2100" b="0" i="0" u="none" strike="noStrike" cap="none" normalizeH="0">
                          <a:ln>
                            <a:noFill/>
                          </a:ln>
                          <a:solidFill>
                            <a:schemeClr val="tx1"/>
                          </a:solidFill>
                          <a:effectLst/>
                          <a:latin typeface="Amazon Ember Light" panose="020B0403020204020204" pitchFamily="34" charset="0"/>
                          <a:ea typeface="Malgun Gothic" panose="020B0503020000020004" pitchFamily="34" charset="-127"/>
                          <a:cs typeface="Amazon Ember Light" panose="020B0403020204020204" pitchFamily="34" charset="0"/>
                        </a:rPr>
                        <a:t>VPC</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62601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lang="ko-kr" sz="2100" b="1" i="0" u="none" strike="noStrike" kern="1200" cap="none" normalizeH="0">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rPr>
                        <a:t>교차 영역 로드 밸런싱</a:t>
                      </a:r>
                      <a:endParaRPr kumimoji="0" lang="en-US" sz="2100" b="1" i="0" u="none" strike="noStrike" kern="1200" cap="none" normalizeH="0" baseline="0" dirty="0">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endParaRP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DAEE2"/>
                    </a:solidFill>
                  </a:tcPr>
                </a:tc>
                <a:tc>
                  <a:txBody>
                    <a:bodyPr/>
                    <a:lstStyle/>
                    <a:p>
                      <a:pPr marL="0" marR="0" lvl="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ko-kr" sz="2100" b="0" i="0" u="none" strike="noStrike" cap="none" normalizeH="0">
                          <a:ln>
                            <a:noFill/>
                          </a:ln>
                          <a:solidFill>
                            <a:schemeClr val="tx1"/>
                          </a:solidFill>
                          <a:effectLst/>
                          <a:latin typeface="Amazon Ember Light" panose="020B0403020204020204" pitchFamily="34" charset="0"/>
                          <a:ea typeface="Malgun Gothic" panose="020B0503020000020004" pitchFamily="34" charset="-127"/>
                          <a:cs typeface="Amazon Ember Light" panose="020B0403020204020204" pitchFamily="34" charset="0"/>
                        </a:rPr>
                        <a:t>예</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7F6"/>
                    </a:solidFill>
                  </a:tcPr>
                </a:tc>
                <a:tc>
                  <a:txBody>
                    <a:bodyPr/>
                    <a:lstStyle/>
                    <a:p>
                      <a:pPr marL="0" marR="0" lvl="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ko-kr" sz="2100" b="0" i="0" u="none" strike="noStrike" cap="none" normalizeH="0" dirty="0">
                          <a:ln>
                            <a:noFill/>
                          </a:ln>
                          <a:solidFill>
                            <a:schemeClr val="tx1"/>
                          </a:solidFill>
                          <a:effectLst/>
                          <a:latin typeface="Amazon Ember Light" panose="020B0403020204020204" pitchFamily="34" charset="0"/>
                          <a:ea typeface="Malgun Gothic" panose="020B0503020000020004" pitchFamily="34" charset="-127"/>
                          <a:cs typeface="Amazon Ember Light" panose="020B0403020204020204" pitchFamily="34" charset="0"/>
                        </a:rPr>
                        <a:t>예</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7F6"/>
                    </a:solidFill>
                  </a:tcPr>
                </a:tc>
                <a:tc>
                  <a:txBody>
                    <a:bodyPr/>
                    <a:lstStyle/>
                    <a:p>
                      <a:pPr marL="0" marR="0" lvl="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ko-kr" sz="2100" b="0" i="0" u="none" strike="noStrike" cap="none" normalizeH="0" dirty="0">
                          <a:ln>
                            <a:noFill/>
                          </a:ln>
                          <a:solidFill>
                            <a:schemeClr val="tx1"/>
                          </a:solidFill>
                          <a:effectLst/>
                          <a:latin typeface="Amazon Ember Light" panose="020B0403020204020204" pitchFamily="34" charset="0"/>
                          <a:ea typeface="Malgun Gothic" panose="020B0503020000020004" pitchFamily="34" charset="-127"/>
                          <a:cs typeface="Amazon Ember Light" panose="020B0403020204020204" pitchFamily="34" charset="0"/>
                        </a:rPr>
                        <a:t>예</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7F6"/>
                    </a:solidFill>
                  </a:tcPr>
                </a:tc>
                <a:extLst>
                  <a:ext uri="{0D108BD9-81ED-4DB2-BD59-A6C34878D82A}">
                    <a16:rowId xmlns:a16="http://schemas.microsoft.com/office/drawing/2014/main" val="10003"/>
                  </a:ext>
                </a:extLst>
              </a:tr>
              <a:tr h="54863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lang="ko-kr" sz="2100" b="1" i="0" u="none" strike="noStrike" kern="1200" cap="none" normalizeH="0">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rPr>
                        <a:t>로깅</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DAEE2"/>
                    </a:solidFill>
                  </a:tcPr>
                </a:tc>
                <a:tc>
                  <a:txBody>
                    <a:bodyPr/>
                    <a:lstStyle/>
                    <a:p>
                      <a:pPr marL="0" marR="0" lvl="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ko-kr" sz="2100" b="0" i="0" u="none" strike="noStrike" cap="none" normalizeH="0">
                          <a:ln>
                            <a:noFill/>
                          </a:ln>
                          <a:solidFill>
                            <a:schemeClr val="tx1"/>
                          </a:solidFill>
                          <a:effectLst/>
                          <a:latin typeface="Amazon Ember Light" panose="020B0403020204020204" pitchFamily="34" charset="0"/>
                          <a:ea typeface="Malgun Gothic" panose="020B0503020000020004" pitchFamily="34" charset="-127"/>
                          <a:cs typeface="Amazon Ember Light" panose="020B0403020204020204" pitchFamily="34" charset="0"/>
                        </a:rPr>
                        <a:t>예</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7F6"/>
                    </a:solidFill>
                  </a:tcPr>
                </a:tc>
                <a:tc>
                  <a:txBody>
                    <a:bodyPr/>
                    <a:lstStyle/>
                    <a:p>
                      <a:pPr marL="0" marR="0" lvl="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ko-kr" sz="2100" b="0" i="0" u="none" strike="noStrike" cap="none" normalizeH="0">
                          <a:ln>
                            <a:noFill/>
                          </a:ln>
                          <a:solidFill>
                            <a:schemeClr val="tx1"/>
                          </a:solidFill>
                          <a:effectLst/>
                          <a:latin typeface="Amazon Ember Light" panose="020B0403020204020204" pitchFamily="34" charset="0"/>
                          <a:ea typeface="Malgun Gothic" panose="020B0503020000020004" pitchFamily="34" charset="-127"/>
                          <a:cs typeface="Amazon Ember Light" panose="020B0403020204020204" pitchFamily="34" charset="0"/>
                        </a:rPr>
                        <a:t>예</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7F6"/>
                    </a:solidFill>
                  </a:tcPr>
                </a:tc>
                <a:tc>
                  <a:txBody>
                    <a:bodyPr/>
                    <a:lstStyle/>
                    <a:p>
                      <a:pPr marL="0" marR="0" lvl="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ko-kr" sz="2100" b="0" i="0" u="none" strike="noStrike" cap="none" normalizeH="0" dirty="0">
                          <a:ln>
                            <a:noFill/>
                          </a:ln>
                          <a:solidFill>
                            <a:schemeClr val="tx1"/>
                          </a:solidFill>
                          <a:effectLst/>
                          <a:latin typeface="Amazon Ember Light" panose="020B0403020204020204" pitchFamily="34" charset="0"/>
                          <a:ea typeface="Malgun Gothic" panose="020B0503020000020004" pitchFamily="34" charset="-127"/>
                          <a:cs typeface="Amazon Ember Light" panose="020B0403020204020204" pitchFamily="34" charset="0"/>
                        </a:rPr>
                        <a:t>예</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7F6"/>
                    </a:solidFill>
                  </a:tcPr>
                </a:tc>
                <a:extLst>
                  <a:ext uri="{0D108BD9-81ED-4DB2-BD59-A6C34878D82A}">
                    <a16:rowId xmlns:a16="http://schemas.microsoft.com/office/drawing/2014/main" val="950221327"/>
                  </a:ext>
                </a:extLst>
              </a:tr>
              <a:tr h="49237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lang="ko-KR" altLang="en-US" sz="2100" b="1" i="0" u="none" strike="noStrike" kern="1200" cap="none" normalizeH="0" dirty="0">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rPr>
                        <a:t>경로 기반 라우팅</a:t>
                      </a:r>
                      <a:endParaRPr kumimoji="0" lang="en-US" sz="2100" b="1" i="0" u="none" strike="noStrike" kern="1200" cap="none" normalizeH="0" baseline="0" dirty="0">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endParaRP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DAEE2"/>
                    </a:solidFill>
                  </a:tcPr>
                </a:tc>
                <a:tc>
                  <a:txBody>
                    <a:bodyPr/>
                    <a:lstStyle/>
                    <a:p>
                      <a:pPr marL="0" marR="0" lvl="0" indent="0" algn="ctr" defTabSz="457200" rtl="0" eaLnBrk="1" fontAlgn="base" latinLnBrk="0" hangingPunct="1">
                        <a:lnSpc>
                          <a:spcPct val="100000"/>
                        </a:lnSpc>
                        <a:spcBef>
                          <a:spcPct val="0"/>
                        </a:spcBef>
                        <a:spcAft>
                          <a:spcPct val="0"/>
                        </a:spcAft>
                        <a:buClrTx/>
                        <a:buSzTx/>
                        <a:buFont typeface="Arial" charset="0"/>
                        <a:buNone/>
                        <a:tabLst/>
                      </a:pPr>
                      <a:r>
                        <a:rPr lang="ko-kr" sz="2100" b="0" i="0" u="none" strike="noStrike" cap="none" normalizeH="0">
                          <a:ln>
                            <a:noFill/>
                          </a:ln>
                          <a:solidFill>
                            <a:schemeClr val="tx1"/>
                          </a:solidFill>
                          <a:effectLst/>
                          <a:latin typeface="Amazon Ember Light" panose="020B0403020204020204" pitchFamily="34" charset="0"/>
                          <a:ea typeface="Malgun Gothic" panose="020B0503020000020004" pitchFamily="34" charset="-127"/>
                          <a:cs typeface="Amazon Ember Light" panose="020B0403020204020204" pitchFamily="34" charset="0"/>
                        </a:rPr>
                        <a:t>아니요</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 typeface="Arial" charset="0"/>
                        <a:buNone/>
                        <a:tabLst/>
                      </a:pPr>
                      <a:r>
                        <a:rPr lang="ko-kr" sz="2100" b="0" i="0" u="none" strike="noStrike" cap="none" normalizeH="0">
                          <a:ln>
                            <a:noFill/>
                          </a:ln>
                          <a:solidFill>
                            <a:schemeClr val="tx1"/>
                          </a:solidFill>
                          <a:effectLst/>
                          <a:latin typeface="Amazon Ember Light" panose="020B0403020204020204" pitchFamily="34" charset="0"/>
                          <a:ea typeface="Malgun Gothic" panose="020B0503020000020004" pitchFamily="34" charset="-127"/>
                          <a:cs typeface="Amazon Ember Light" panose="020B0403020204020204" pitchFamily="34" charset="0"/>
                        </a:rPr>
                        <a:t>예</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 typeface="Arial" charset="0"/>
                        <a:buNone/>
                        <a:tabLst/>
                      </a:pPr>
                      <a:r>
                        <a:rPr lang="ko-kr" sz="2100" b="0" i="0" u="none" strike="noStrike" cap="none" normalizeH="0" dirty="0">
                          <a:ln>
                            <a:noFill/>
                          </a:ln>
                          <a:solidFill>
                            <a:schemeClr val="tx1"/>
                          </a:solidFill>
                          <a:effectLst/>
                          <a:latin typeface="Amazon Ember Light" panose="020B0403020204020204" pitchFamily="34" charset="0"/>
                          <a:ea typeface="Malgun Gothic" panose="020B0503020000020004" pitchFamily="34" charset="-127"/>
                          <a:cs typeface="Amazon Ember Light" panose="020B0403020204020204" pitchFamily="34" charset="0"/>
                        </a:rPr>
                        <a:t>아니요</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966942569"/>
                  </a:ext>
                </a:extLst>
              </a:tr>
              <a:tr h="50643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lang="ko-kr" sz="2100" b="1" i="0" u="none" strike="noStrike" kern="1200" cap="none" normalizeH="0">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rPr>
                        <a:t>고정 세션</a:t>
                      </a:r>
                      <a:endParaRPr kumimoji="0" lang="en-US" sz="2100" b="1" i="0" u="none" strike="noStrike" kern="1200" cap="none" normalizeH="0" baseline="0" dirty="0">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endParaRP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DAEE2"/>
                    </a:solidFill>
                  </a:tcPr>
                </a:tc>
                <a:tc>
                  <a:txBody>
                    <a:bodyPr/>
                    <a:lstStyle/>
                    <a:p>
                      <a:pPr marL="0" marR="0" lvl="0" indent="0" algn="ctr" defTabSz="457200" rtl="0" eaLnBrk="1" fontAlgn="base" latinLnBrk="0" hangingPunct="1">
                        <a:lnSpc>
                          <a:spcPct val="100000"/>
                        </a:lnSpc>
                        <a:spcBef>
                          <a:spcPct val="0"/>
                        </a:spcBef>
                        <a:spcAft>
                          <a:spcPct val="0"/>
                        </a:spcAft>
                        <a:buClrTx/>
                        <a:buSzTx/>
                        <a:buFont typeface="Arial" charset="0"/>
                        <a:buNone/>
                        <a:tabLst/>
                      </a:pPr>
                      <a:r>
                        <a:rPr lang="ko-KR" altLang="en-US" sz="2100" b="0" i="0" u="none" strike="noStrike" cap="none" normalizeH="0" dirty="0">
                          <a:ln>
                            <a:noFill/>
                          </a:ln>
                          <a:solidFill>
                            <a:schemeClr val="tx1"/>
                          </a:solidFill>
                          <a:effectLst/>
                          <a:latin typeface="Amazon Ember Light" panose="020B0403020204020204" pitchFamily="34" charset="0"/>
                          <a:ea typeface="Malgun Gothic" panose="020B0503020000020004" pitchFamily="34" charset="-127"/>
                          <a:cs typeface="Amazon Ember Light" panose="020B0403020204020204" pitchFamily="34" charset="0"/>
                        </a:rPr>
                        <a:t>예</a:t>
                      </a:r>
                      <a:endParaRPr lang="ko-kr" sz="2100" b="0" i="0" u="none" strike="noStrike" cap="none" normalizeH="0" dirty="0">
                        <a:ln>
                          <a:noFill/>
                        </a:ln>
                        <a:solidFill>
                          <a:schemeClr val="tx1"/>
                        </a:solidFill>
                        <a:effectLst/>
                        <a:latin typeface="Amazon Ember Light" panose="020B0403020204020204" pitchFamily="34" charset="0"/>
                        <a:ea typeface="Malgun Gothic" panose="020B0503020000020004" pitchFamily="34" charset="-127"/>
                        <a:cs typeface="Amazon Ember Light" panose="020B0403020204020204" pitchFamily="34" charset="0"/>
                      </a:endParaRP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 typeface="Arial" charset="0"/>
                        <a:buNone/>
                        <a:tabLst/>
                      </a:pPr>
                      <a:r>
                        <a:rPr lang="ko-kr" sz="2100" b="0" i="0" u="none" strike="noStrike" cap="none" normalizeH="0">
                          <a:ln>
                            <a:noFill/>
                          </a:ln>
                          <a:solidFill>
                            <a:schemeClr val="tx1"/>
                          </a:solidFill>
                          <a:effectLst/>
                          <a:latin typeface="Amazon Ember Light" panose="020B0403020204020204" pitchFamily="34" charset="0"/>
                          <a:ea typeface="Malgun Gothic" panose="020B0503020000020004" pitchFamily="34" charset="-127"/>
                          <a:cs typeface="Amazon Ember Light" panose="020B0403020204020204" pitchFamily="34" charset="0"/>
                        </a:rPr>
                        <a:t>예</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 typeface="Arial" charset="0"/>
                        <a:buNone/>
                        <a:tabLst/>
                      </a:pPr>
                      <a:r>
                        <a:rPr lang="ko-kr" sz="2100" b="0" i="0" u="none" strike="noStrike" cap="none" normalizeH="0" dirty="0">
                          <a:ln>
                            <a:noFill/>
                          </a:ln>
                          <a:solidFill>
                            <a:schemeClr val="tx1"/>
                          </a:solidFill>
                          <a:effectLst/>
                          <a:latin typeface="Amazon Ember Light" panose="020B0403020204020204" pitchFamily="34" charset="0"/>
                          <a:ea typeface="Malgun Gothic" panose="020B0503020000020004" pitchFamily="34" charset="-127"/>
                          <a:cs typeface="Amazon Ember Light" panose="020B0403020204020204" pitchFamily="34" charset="0"/>
                        </a:rPr>
                        <a:t>아니요</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683671641"/>
                  </a:ext>
                </a:extLst>
              </a:tr>
              <a:tr h="506437">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lang="ko-kr" sz="2100" b="1" i="0" u="none" strike="noStrike" kern="1200" cap="none" normalizeH="0" dirty="0">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rPr>
                        <a:t>고정 IP</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DAEE2"/>
                    </a:solidFill>
                  </a:tcPr>
                </a:tc>
                <a:tc>
                  <a:txBody>
                    <a:bodyPr/>
                    <a:lstStyle/>
                    <a:p>
                      <a:pPr marL="0" marR="0" lvl="0" indent="0" algn="ctr" defTabSz="457200" rtl="0" eaLnBrk="1" fontAlgn="base" latinLnBrk="0" hangingPunct="1">
                        <a:lnSpc>
                          <a:spcPct val="100000"/>
                        </a:lnSpc>
                        <a:spcBef>
                          <a:spcPct val="0"/>
                        </a:spcBef>
                        <a:spcAft>
                          <a:spcPct val="0"/>
                        </a:spcAft>
                        <a:buClrTx/>
                        <a:buSzTx/>
                        <a:buFont typeface="Arial" charset="0"/>
                        <a:buNone/>
                        <a:tabLst/>
                      </a:pPr>
                      <a:r>
                        <a:rPr lang="ko-kr" sz="2100" b="0" i="0" u="none" strike="noStrike" cap="none" normalizeH="0">
                          <a:ln>
                            <a:noFill/>
                          </a:ln>
                          <a:solidFill>
                            <a:schemeClr val="tx1"/>
                          </a:solidFill>
                          <a:effectLst/>
                          <a:latin typeface="Amazon Ember Light" panose="020B0403020204020204" pitchFamily="34" charset="0"/>
                          <a:ea typeface="Malgun Gothic" panose="020B0503020000020004" pitchFamily="34" charset="-127"/>
                          <a:cs typeface="Amazon Ember Light" panose="020B0403020204020204" pitchFamily="34" charset="0"/>
                        </a:rPr>
                        <a:t>아니요</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 typeface="Arial" charset="0"/>
                        <a:buNone/>
                        <a:tabLst/>
                      </a:pPr>
                      <a:r>
                        <a:rPr lang="ko-kr" sz="2100" b="0" i="0" u="none" strike="noStrike" cap="none" normalizeH="0">
                          <a:ln>
                            <a:noFill/>
                          </a:ln>
                          <a:solidFill>
                            <a:schemeClr val="tx1"/>
                          </a:solidFill>
                          <a:effectLst/>
                          <a:latin typeface="Amazon Ember Light" panose="020B0403020204020204" pitchFamily="34" charset="0"/>
                          <a:ea typeface="Malgun Gothic" panose="020B0503020000020004" pitchFamily="34" charset="-127"/>
                          <a:cs typeface="Amazon Ember Light" panose="020B0403020204020204" pitchFamily="34" charset="0"/>
                        </a:rPr>
                        <a:t>아니요</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457200" rtl="0" eaLnBrk="1" fontAlgn="base" latinLnBrk="0" hangingPunct="1">
                        <a:lnSpc>
                          <a:spcPct val="100000"/>
                        </a:lnSpc>
                        <a:spcBef>
                          <a:spcPct val="0"/>
                        </a:spcBef>
                        <a:spcAft>
                          <a:spcPct val="0"/>
                        </a:spcAft>
                        <a:buClrTx/>
                        <a:buSzTx/>
                        <a:buFont typeface="Arial" charset="0"/>
                        <a:buNone/>
                        <a:tabLst/>
                      </a:pPr>
                      <a:r>
                        <a:rPr lang="ko-kr" sz="2100" b="0" i="0" u="none" strike="noStrike" cap="none" normalizeH="0" dirty="0">
                          <a:ln>
                            <a:noFill/>
                          </a:ln>
                          <a:solidFill>
                            <a:schemeClr val="tx1"/>
                          </a:solidFill>
                          <a:effectLst/>
                          <a:latin typeface="Amazon Ember Light" panose="020B0403020204020204" pitchFamily="34" charset="0"/>
                          <a:ea typeface="Malgun Gothic" panose="020B0503020000020004" pitchFamily="34" charset="-127"/>
                          <a:cs typeface="Amazon Ember Light" panose="020B0403020204020204" pitchFamily="34" charset="0"/>
                        </a:rPr>
                        <a:t>예</a:t>
                      </a:r>
                    </a:p>
                  </a:txBody>
                  <a:tcPr marL="76127" marR="76127" marT="46675" marB="4667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815794219"/>
                  </a:ext>
                </a:extLst>
              </a:tr>
            </a:tbl>
          </a:graphicData>
        </a:graphic>
      </p:graphicFrame>
    </p:spTree>
    <p:custDataLst>
      <p:tags r:id="rId1"/>
    </p:custDataLst>
    <p:extLst>
      <p:ext uri="{BB962C8B-B14F-4D97-AF65-F5344CB8AC3E}">
        <p14:creationId xmlns:p14="http://schemas.microsoft.com/office/powerpoint/2010/main" val="3164490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AWS 글로벌 인프라 리전</a:t>
            </a:r>
          </a:p>
        </p:txBody>
      </p:sp>
      <p:sp>
        <p:nvSpPr>
          <p:cNvPr id="3" name="Content Placeholder 2"/>
          <p:cNvSpPr>
            <a:spLocks noGrp="1"/>
          </p:cNvSpPr>
          <p:nvPr>
            <p:ph idx="1"/>
          </p:nvPr>
        </p:nvSpPr>
        <p:spPr/>
        <p:txBody>
          <a:bodyPr rtlCol="0"/>
          <a:lstStyle/>
          <a:p>
            <a:pPr rtl="0"/>
            <a:r>
              <a:rPr lang="ko-kr" dirty="0">
                <a:latin typeface="Amazon Ember Light" panose="020B0403020204020204" pitchFamily="34" charset="0"/>
                <a:ea typeface="Malgun Gothic" panose="020B0503020000020004" pitchFamily="34" charset="-127"/>
              </a:rPr>
              <a:t>리전</a:t>
            </a:r>
            <a:r>
              <a:rPr lang="ko-kr" dirty="0">
                <a:solidFill>
                  <a:srgbClr val="000000"/>
                </a:solidFill>
                <a:latin typeface="Amazon Ember Light" panose="020B0403020204020204" pitchFamily="34" charset="0"/>
                <a:ea typeface="Malgun Gothic" panose="020B0503020000020004" pitchFamily="34" charset="-127"/>
              </a:rPr>
              <a:t>당</a:t>
            </a:r>
            <a:r>
              <a:rPr lang="ko-kr" dirty="0">
                <a:latin typeface="Amazon Ember Light" panose="020B0403020204020204" pitchFamily="34" charset="0"/>
                <a:ea typeface="Malgun Gothic" panose="020B0503020000020004" pitchFamily="34" charset="-127"/>
              </a:rPr>
              <a:t> 최소 </a:t>
            </a:r>
            <a:r>
              <a:rPr lang="ko-kr" dirty="0">
                <a:solidFill>
                  <a:srgbClr val="000000"/>
                </a:solidFill>
                <a:latin typeface="Amazon Ember Light" panose="020B0403020204020204" pitchFamily="34" charset="0"/>
                <a:ea typeface="Malgun Gothic" panose="020B0503020000020004" pitchFamily="34" charset="-127"/>
              </a:rPr>
              <a:t>2</a:t>
            </a:r>
            <a:r>
              <a:rPr lang="ko-kr" dirty="0">
                <a:latin typeface="Amazon Ember Light" panose="020B0403020204020204" pitchFamily="34" charset="0"/>
                <a:ea typeface="Malgun Gothic" panose="020B0503020000020004" pitchFamily="34" charset="-127"/>
              </a:rPr>
              <a:t>개의 가용 영역.</a:t>
            </a:r>
          </a:p>
          <a:p>
            <a:pPr rtl="0"/>
            <a:endParaRPr lang="en-US" dirty="0">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예:</a:t>
            </a:r>
          </a:p>
          <a:p>
            <a:pPr lvl="1" rtl="0"/>
            <a:endParaRPr lang="en-US" dirty="0">
              <a:latin typeface="Amazon Ember Light" panose="020B0403020204020204" pitchFamily="34" charset="0"/>
              <a:ea typeface="Malgun Gothic" panose="020B0503020000020004" pitchFamily="34" charset="-127"/>
            </a:endParaRPr>
          </a:p>
          <a:p>
            <a:pPr rtl="0"/>
            <a:endParaRPr lang="en-US" dirty="0">
              <a:latin typeface="Amazon Ember Light" panose="020B0403020204020204" pitchFamily="34" charset="0"/>
              <a:ea typeface="Malgun Gothic" panose="020B0503020000020004" pitchFamily="34" charset="-127"/>
            </a:endParaRPr>
          </a:p>
          <a:p>
            <a:pPr rtl="0"/>
            <a:endParaRPr lang="en-US" dirty="0">
              <a:latin typeface="Amazon Ember Light" panose="020B0403020204020204" pitchFamily="34" charset="0"/>
              <a:ea typeface="Malgun Gothic" panose="020B0503020000020004" pitchFamily="34" charset="-127"/>
            </a:endParaRPr>
          </a:p>
        </p:txBody>
      </p:sp>
      <p:sp>
        <p:nvSpPr>
          <p:cNvPr id="134" name="TextBox 29"/>
          <p:cNvSpPr txBox="1">
            <a:spLocks noChangeArrowheads="1"/>
          </p:cNvSpPr>
          <p:nvPr/>
        </p:nvSpPr>
        <p:spPr bwMode="auto">
          <a:xfrm>
            <a:off x="0" y="5928758"/>
            <a:ext cx="12192000" cy="297454"/>
          </a:xfrm>
          <a:prstGeom prst="rect">
            <a:avLst/>
          </a:prstGeom>
          <a:noFill/>
          <a:ln>
            <a:noFill/>
          </a:ln>
        </p:spPr>
        <p:txBody>
          <a:bodyPr rtlCol="0">
            <a:spAutoFit/>
          </a:bodyPr>
          <a:lstStyle>
            <a:lvl1pPr eaLnBrk="0" hangingPunct="0">
              <a:defRPr b="1">
                <a:solidFill>
                  <a:schemeClr val="tx2"/>
                </a:solidFill>
                <a:latin typeface="Arial" pitchFamily="34" charset="0"/>
                <a:cs typeface="Arial" pitchFamily="34" charset="0"/>
              </a:defRPr>
            </a:lvl1pPr>
            <a:lvl2pPr marL="742950" indent="-285750" eaLnBrk="0" hangingPunct="0">
              <a:defRPr b="1">
                <a:solidFill>
                  <a:schemeClr val="tx2"/>
                </a:solidFill>
                <a:latin typeface="Arial" pitchFamily="34" charset="0"/>
                <a:cs typeface="Arial" pitchFamily="34" charset="0"/>
              </a:defRPr>
            </a:lvl2pPr>
            <a:lvl3pPr marL="1143000" indent="-228600" eaLnBrk="0" hangingPunct="0">
              <a:defRPr b="1">
                <a:solidFill>
                  <a:schemeClr val="tx2"/>
                </a:solidFill>
                <a:latin typeface="Arial" pitchFamily="34" charset="0"/>
                <a:cs typeface="Arial" pitchFamily="34" charset="0"/>
              </a:defRPr>
            </a:lvl3pPr>
            <a:lvl4pPr marL="1600200" indent="-228600" eaLnBrk="0" hangingPunct="0">
              <a:defRPr b="1">
                <a:solidFill>
                  <a:schemeClr val="tx2"/>
                </a:solidFill>
                <a:latin typeface="Arial" pitchFamily="34" charset="0"/>
                <a:cs typeface="Arial" pitchFamily="34" charset="0"/>
              </a:defRPr>
            </a:lvl4pPr>
            <a:lvl5pPr marL="2057400" indent="-228600" eaLnBrk="0" hangingPunct="0">
              <a:defRPr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2"/>
                </a:solidFill>
                <a:latin typeface="Arial" pitchFamily="34" charset="0"/>
                <a:cs typeface="Arial" pitchFamily="34" charset="0"/>
              </a:defRPr>
            </a:lvl9pPr>
          </a:lstStyle>
          <a:p>
            <a:pPr algn="ctr" rtl="0" eaLnBrk="1" hangingPunct="1">
              <a:defRPr/>
            </a:pPr>
            <a:r>
              <a:rPr lang="ko-kr" sz="1333" dirty="0">
                <a:solidFill>
                  <a:srgbClr val="404040"/>
                </a:solidFill>
                <a:latin typeface="Amazon Ember Light" panose="020B0403020204020204" pitchFamily="34" charset="0"/>
                <a:ea typeface="Malgun Gothic" panose="020B0503020000020004" pitchFamily="34" charset="-127"/>
                <a:cs typeface="Amazon Ember" panose="020B0603020204020204" pitchFamily="34" charset="0"/>
              </a:rPr>
              <a:t>참고: </a:t>
            </a:r>
            <a:r>
              <a:rPr lang="ko-kr" sz="1333" b="0" dirty="0">
                <a:solidFill>
                  <a:schemeClr val="bg1">
                    <a:lumMod val="50000"/>
                  </a:schemeClr>
                </a:solidFill>
                <a:latin typeface="Amazon Ember Light" panose="020B0403020204020204" pitchFamily="34" charset="0"/>
                <a:ea typeface="Malgun Gothic" panose="020B0503020000020004" pitchFamily="34" charset="-127"/>
                <a:cs typeface="Amazon Ember" panose="020B0603020204020204" pitchFamily="34" charset="0"/>
              </a:rPr>
              <a:t>컨셉 도표로만 사용. 실제 가용 영역</a:t>
            </a:r>
            <a:r>
              <a:rPr lang="ko-kr" sz="1333" b="0" i="1" dirty="0">
                <a:solidFill>
                  <a:schemeClr val="bg1">
                    <a:lumMod val="50000"/>
                  </a:schemeClr>
                </a:solidFill>
                <a:latin typeface="Amazon Ember Light" panose="020B0403020204020204" pitchFamily="34" charset="0"/>
                <a:ea typeface="Malgun Gothic" panose="020B0503020000020004" pitchFamily="34" charset="-127"/>
                <a:cs typeface="Amazon Ember" panose="020B0603020204020204" pitchFamily="34" charset="0"/>
              </a:rPr>
              <a:t>(AZ) </a:t>
            </a:r>
            <a:r>
              <a:rPr lang="ko-kr" sz="1333" b="0" dirty="0">
                <a:solidFill>
                  <a:schemeClr val="bg1">
                    <a:lumMod val="50000"/>
                  </a:schemeClr>
                </a:solidFill>
                <a:latin typeface="Amazon Ember Light" panose="020B0403020204020204" pitchFamily="34" charset="0"/>
                <a:ea typeface="Malgun Gothic" panose="020B0503020000020004" pitchFamily="34" charset="-127"/>
                <a:cs typeface="Amazon Ember" panose="020B0603020204020204" pitchFamily="34" charset="0"/>
              </a:rPr>
              <a:t>수는 다를 수 있습니다.</a:t>
            </a:r>
          </a:p>
        </p:txBody>
      </p:sp>
      <p:grpSp>
        <p:nvGrpSpPr>
          <p:cNvPr id="175" name="Group 174"/>
          <p:cNvGrpSpPr/>
          <p:nvPr/>
        </p:nvGrpSpPr>
        <p:grpSpPr>
          <a:xfrm>
            <a:off x="4162770" y="3317206"/>
            <a:ext cx="1933231" cy="2159903"/>
            <a:chOff x="42569" y="46108"/>
            <a:chExt cx="1449923" cy="1619927"/>
          </a:xfrm>
        </p:grpSpPr>
        <p:sp>
          <p:nvSpPr>
            <p:cNvPr id="176" name="Rounded Rectangle 175"/>
            <p:cNvSpPr/>
            <p:nvPr/>
          </p:nvSpPr>
          <p:spPr>
            <a:xfrm>
              <a:off x="42569" y="46108"/>
              <a:ext cx="1449923" cy="1619927"/>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rtl="0"/>
              <a:r>
                <a:rPr lang="ko-kr" sz="1333" b="1" dirty="0">
                  <a:latin typeface="Amazon Ember" panose="020B0603020204020204" pitchFamily="34" charset="0"/>
                  <a:ea typeface="Malgun Gothic" panose="020B0503020000020004" pitchFamily="34" charset="-127"/>
                  <a:cs typeface="Amazon Ember" panose="020B0603020204020204" pitchFamily="34" charset="0"/>
                </a:rPr>
                <a:t>미국 동부(VA)</a:t>
              </a:r>
            </a:p>
          </p:txBody>
        </p:sp>
        <p:sp>
          <p:nvSpPr>
            <p:cNvPr id="177" name="Oval 176"/>
            <p:cNvSpPr/>
            <p:nvPr/>
          </p:nvSpPr>
          <p:spPr>
            <a:xfrm>
              <a:off x="254243" y="499490"/>
              <a:ext cx="1031201" cy="1092194"/>
            </a:xfrm>
            <a:prstGeom prst="ellipse">
              <a:avLst/>
            </a:prstGeom>
            <a:ln w="57150">
              <a:solidFill>
                <a:srgbClr val="4CB5FF"/>
              </a:solidFill>
            </a:ln>
          </p:spPr>
          <p:style>
            <a:lnRef idx="2">
              <a:schemeClr val="accent3"/>
            </a:lnRef>
            <a:fillRef idx="1">
              <a:schemeClr val="lt1"/>
            </a:fillRef>
            <a:effectRef idx="0">
              <a:schemeClr val="accent3"/>
            </a:effectRef>
            <a:fontRef idx="minor">
              <a:schemeClr val="dk1"/>
            </a:fontRef>
          </p:style>
          <p:txBody>
            <a:bodyPr rtlCol="0" anchor="ctr"/>
            <a:lstStyle/>
            <a:p>
              <a:pPr algn="ct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8" name="Rounded Rectangle 177"/>
            <p:cNvSpPr/>
            <p:nvPr/>
          </p:nvSpPr>
          <p:spPr>
            <a:xfrm>
              <a:off x="119276" y="525145"/>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rtl="0"/>
              <a:r>
                <a:rPr lang="ko-kr" sz="1333" dirty="0">
                  <a:latin typeface="Amazon Ember" panose="020B0603020204020204" pitchFamily="34" charset="0"/>
                  <a:ea typeface="Malgun Gothic" panose="020B0503020000020004" pitchFamily="34" charset="-127"/>
                  <a:cs typeface="Amazon Ember" panose="020B0603020204020204" pitchFamily="34" charset="0"/>
                </a:rPr>
                <a:t>AZ - a</a:t>
              </a:r>
            </a:p>
          </p:txBody>
        </p:sp>
        <p:sp>
          <p:nvSpPr>
            <p:cNvPr id="179" name="Rounded Rectangle 178"/>
            <p:cNvSpPr/>
            <p:nvPr/>
          </p:nvSpPr>
          <p:spPr>
            <a:xfrm>
              <a:off x="795475" y="517170"/>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rtl="0"/>
              <a:r>
                <a:rPr lang="ko-kr" sz="1333">
                  <a:latin typeface="Amazon Ember" panose="020B0603020204020204" pitchFamily="34" charset="0"/>
                  <a:ea typeface="Malgun Gothic" panose="020B0503020000020004" pitchFamily="34" charset="-127"/>
                  <a:cs typeface="Amazon Ember" panose="020B0603020204020204" pitchFamily="34" charset="0"/>
                </a:rPr>
                <a:t>AZ - b</a:t>
              </a:r>
            </a:p>
          </p:txBody>
        </p:sp>
        <p:sp>
          <p:nvSpPr>
            <p:cNvPr id="180" name="Rounded Rectangle 179"/>
            <p:cNvSpPr/>
            <p:nvPr/>
          </p:nvSpPr>
          <p:spPr>
            <a:xfrm>
              <a:off x="119276" y="894075"/>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rtl="0"/>
              <a:r>
                <a:rPr lang="ko-kr" sz="1333">
                  <a:latin typeface="Amazon Ember" panose="020B0603020204020204" pitchFamily="34" charset="0"/>
                  <a:ea typeface="Malgun Gothic" panose="020B0503020000020004" pitchFamily="34" charset="-127"/>
                  <a:cs typeface="Amazon Ember" panose="020B0603020204020204" pitchFamily="34" charset="0"/>
                </a:rPr>
                <a:t>AZ - c</a:t>
              </a:r>
            </a:p>
          </p:txBody>
        </p:sp>
        <p:sp>
          <p:nvSpPr>
            <p:cNvPr id="181" name="Rounded Rectangle 180"/>
            <p:cNvSpPr/>
            <p:nvPr/>
          </p:nvSpPr>
          <p:spPr>
            <a:xfrm>
              <a:off x="795475" y="886100"/>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rtl="0"/>
              <a:r>
                <a:rPr lang="ko-kr" sz="1333">
                  <a:latin typeface="Amazon Ember" panose="020B0603020204020204" pitchFamily="34" charset="0"/>
                  <a:ea typeface="Malgun Gothic" panose="020B0503020000020004" pitchFamily="34" charset="-127"/>
                  <a:cs typeface="Amazon Ember" panose="020B0603020204020204" pitchFamily="34" charset="0"/>
                </a:rPr>
                <a:t>AZ - d</a:t>
              </a:r>
            </a:p>
          </p:txBody>
        </p:sp>
        <p:sp>
          <p:nvSpPr>
            <p:cNvPr id="182" name="Rounded Rectangle 181"/>
            <p:cNvSpPr/>
            <p:nvPr/>
          </p:nvSpPr>
          <p:spPr>
            <a:xfrm>
              <a:off x="119276" y="1263006"/>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rtl="0"/>
              <a:r>
                <a:rPr lang="ko-kr" sz="1333" dirty="0">
                  <a:latin typeface="Amazon Ember" panose="020B0603020204020204" pitchFamily="34" charset="0"/>
                  <a:ea typeface="Malgun Gothic" panose="020B0503020000020004" pitchFamily="34" charset="-127"/>
                  <a:cs typeface="Amazon Ember" panose="020B0603020204020204" pitchFamily="34" charset="0"/>
                </a:rPr>
                <a:t>AZ - e</a:t>
              </a:r>
            </a:p>
          </p:txBody>
        </p:sp>
      </p:grpSp>
      <p:sp>
        <p:nvSpPr>
          <p:cNvPr id="205" name="Rounded Rectangle 204"/>
          <p:cNvSpPr/>
          <p:nvPr/>
        </p:nvSpPr>
        <p:spPr>
          <a:xfrm>
            <a:off x="9915421" y="3314211"/>
            <a:ext cx="1933231" cy="2159903"/>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rtl="0"/>
            <a:r>
              <a:rPr lang="ko-kr" sz="1333" b="1">
                <a:latin typeface="Amazon Ember Light" panose="020B0403020204020204" pitchFamily="34" charset="0"/>
                <a:ea typeface="Malgun Gothic" panose="020B0503020000020004" pitchFamily="34" charset="-127"/>
                <a:cs typeface="Amazon Ember" panose="020B0603020204020204" pitchFamily="34" charset="0"/>
              </a:rPr>
              <a:t>아시아 태평양(도쿄)</a:t>
            </a:r>
          </a:p>
        </p:txBody>
      </p:sp>
      <p:sp>
        <p:nvSpPr>
          <p:cNvPr id="206" name="Oval 205"/>
          <p:cNvSpPr/>
          <p:nvPr/>
        </p:nvSpPr>
        <p:spPr>
          <a:xfrm>
            <a:off x="10197653" y="3918719"/>
            <a:ext cx="1374935" cy="1456259"/>
          </a:xfrm>
          <a:prstGeom prst="ellipse">
            <a:avLst/>
          </a:prstGeom>
          <a:ln w="57150">
            <a:solidFill>
              <a:srgbClr val="4CB5FF"/>
            </a:solidFill>
          </a:ln>
        </p:spPr>
        <p:style>
          <a:lnRef idx="2">
            <a:schemeClr val="accent3"/>
          </a:lnRef>
          <a:fillRef idx="1">
            <a:schemeClr val="lt1"/>
          </a:fillRef>
          <a:effectRef idx="0">
            <a:schemeClr val="accent3"/>
          </a:effectRef>
          <a:fontRef idx="minor">
            <a:schemeClr val="dk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208" name="Rounded Rectangle 207"/>
          <p:cNvSpPr/>
          <p:nvPr/>
        </p:nvSpPr>
        <p:spPr>
          <a:xfrm>
            <a:off x="10017197" y="4150831"/>
            <a:ext cx="840416" cy="427608"/>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rtl="0"/>
            <a:r>
              <a:rPr lang="ko-kr" sz="1333" dirty="0">
                <a:latin typeface="Amazon Ember" panose="020B0603020204020204" pitchFamily="34" charset="0"/>
                <a:ea typeface="Malgun Gothic" panose="020B0503020000020004" pitchFamily="34" charset="-127"/>
                <a:cs typeface="Amazon Ember" panose="020B0603020204020204" pitchFamily="34" charset="0"/>
              </a:rPr>
              <a:t>AZ - a</a:t>
            </a:r>
          </a:p>
        </p:txBody>
      </p:sp>
      <p:sp>
        <p:nvSpPr>
          <p:cNvPr id="209" name="Rounded Rectangle 208"/>
          <p:cNvSpPr/>
          <p:nvPr/>
        </p:nvSpPr>
        <p:spPr>
          <a:xfrm>
            <a:off x="10912625" y="4155998"/>
            <a:ext cx="840416" cy="427608"/>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rtl="0"/>
            <a:r>
              <a:rPr lang="ko-kr" sz="1333">
                <a:latin typeface="Amazon Ember" panose="020B0603020204020204" pitchFamily="34" charset="0"/>
                <a:ea typeface="Malgun Gothic" panose="020B0503020000020004" pitchFamily="34" charset="-127"/>
                <a:cs typeface="Amazon Ember" panose="020B0603020204020204" pitchFamily="34" charset="0"/>
              </a:rPr>
              <a:t>AZ - b</a:t>
            </a:r>
          </a:p>
        </p:txBody>
      </p:sp>
      <p:sp>
        <p:nvSpPr>
          <p:cNvPr id="210" name="Rounded Rectangle 209"/>
          <p:cNvSpPr/>
          <p:nvPr/>
        </p:nvSpPr>
        <p:spPr>
          <a:xfrm>
            <a:off x="10017197" y="4710505"/>
            <a:ext cx="840416" cy="427608"/>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rtl="0"/>
            <a:r>
              <a:rPr lang="ko-kr" sz="1333">
                <a:latin typeface="Amazon Ember" panose="020B0603020204020204" pitchFamily="34" charset="0"/>
                <a:ea typeface="Malgun Gothic" panose="020B0503020000020004" pitchFamily="34" charset="-127"/>
                <a:cs typeface="Amazon Ember" panose="020B0603020204020204" pitchFamily="34" charset="0"/>
              </a:rPr>
              <a:t>AZ – c</a:t>
            </a:r>
          </a:p>
        </p:txBody>
      </p:sp>
      <p:sp>
        <p:nvSpPr>
          <p:cNvPr id="7" name="TextBox 6">
            <a:extLst>
              <a:ext uri="{FF2B5EF4-FFF2-40B4-BE49-F238E27FC236}">
                <a16:creationId xmlns:a16="http://schemas.microsoft.com/office/drawing/2014/main" id="{5FA955D9-C25E-F249-9125-4A3468370324}"/>
              </a:ext>
            </a:extLst>
          </p:cNvPr>
          <p:cNvSpPr txBox="1"/>
          <p:nvPr/>
        </p:nvSpPr>
        <p:spPr>
          <a:xfrm>
            <a:off x="238539" y="3314211"/>
            <a:ext cx="3712359" cy="2246769"/>
          </a:xfrm>
          <a:prstGeom prst="rect">
            <a:avLst/>
          </a:prstGeom>
          <a:noFill/>
        </p:spPr>
        <p:txBody>
          <a:bodyPr wrap="square" rtlCol="0">
            <a:spAutoFit/>
          </a:bodyPr>
          <a:lstStyle/>
          <a:p>
            <a:pPr lvl="1" rtl="0"/>
            <a:r>
              <a:rPr lang="ko-kr" sz="2000" dirty="0">
                <a:latin typeface="Amazon Ember Light" panose="020B0403020204020204" pitchFamily="34" charset="0"/>
                <a:ea typeface="Malgun Gothic" panose="020B0503020000020004" pitchFamily="34" charset="-127"/>
                <a:cs typeface="Amazon Ember" panose="020B0603020204020204" pitchFamily="34" charset="0"/>
              </a:rPr>
              <a:t>미국 동부(버지니아 북부)</a:t>
            </a:r>
          </a:p>
          <a:p>
            <a:pPr lvl="2" rtl="0"/>
            <a:r>
              <a:rPr lang="ko-kr" sz="2000" dirty="0">
                <a:latin typeface="Amazon Ember Light" panose="020B0403020204020204" pitchFamily="34" charset="0"/>
                <a:ea typeface="Malgun Gothic" panose="020B0503020000020004" pitchFamily="34" charset="-127"/>
                <a:cs typeface="Amazon Ember Light" panose="020B0403020204020204" pitchFamily="34" charset="0"/>
              </a:rPr>
              <a:t>us-east-1a</a:t>
            </a:r>
          </a:p>
          <a:p>
            <a:pPr lvl="2" rtl="0"/>
            <a:r>
              <a:rPr lang="ko-kr" sz="2000" dirty="0">
                <a:latin typeface="Amazon Ember Light" panose="020B0403020204020204" pitchFamily="34" charset="0"/>
                <a:ea typeface="Malgun Gothic" panose="020B0503020000020004" pitchFamily="34" charset="-127"/>
                <a:cs typeface="Amazon Ember Light" panose="020B0403020204020204" pitchFamily="34" charset="0"/>
              </a:rPr>
              <a:t>us-east-1b</a:t>
            </a:r>
          </a:p>
          <a:p>
            <a:pPr lvl="2" rtl="0"/>
            <a:r>
              <a:rPr lang="ko-kr" sz="2000" dirty="0">
                <a:latin typeface="Amazon Ember Light" panose="020B0403020204020204" pitchFamily="34" charset="0"/>
                <a:ea typeface="Malgun Gothic" panose="020B0503020000020004" pitchFamily="34" charset="-127"/>
                <a:cs typeface="Amazon Ember Light" panose="020B0403020204020204" pitchFamily="34" charset="0"/>
              </a:rPr>
              <a:t>us-east-1c</a:t>
            </a:r>
          </a:p>
          <a:p>
            <a:pPr lvl="2" rtl="0"/>
            <a:r>
              <a:rPr lang="ko-kr" sz="2000" dirty="0">
                <a:latin typeface="Amazon Ember Light" panose="020B0403020204020204" pitchFamily="34" charset="0"/>
                <a:ea typeface="Malgun Gothic" panose="020B0503020000020004" pitchFamily="34" charset="-127"/>
                <a:cs typeface="Amazon Ember Light" panose="020B0403020204020204" pitchFamily="34" charset="0"/>
              </a:rPr>
              <a:t>us-east-1d</a:t>
            </a:r>
          </a:p>
          <a:p>
            <a:pPr lvl="2" rtl="0"/>
            <a:r>
              <a:rPr lang="ko-kr" sz="2000" dirty="0">
                <a:latin typeface="Amazon Ember Light" panose="020B0403020204020204" pitchFamily="34" charset="0"/>
                <a:ea typeface="Malgun Gothic" panose="020B0503020000020004" pitchFamily="34" charset="-127"/>
                <a:cs typeface="Amazon Ember Light" panose="020B0403020204020204" pitchFamily="34" charset="0"/>
              </a:rPr>
              <a:t>us-east-1e</a:t>
            </a:r>
          </a:p>
          <a:p>
            <a:pPr lvl="2" rtl="0"/>
            <a:r>
              <a:rPr lang="ko-kr" sz="2000" dirty="0">
                <a:latin typeface="Amazon Ember Light" panose="020B0403020204020204" pitchFamily="34" charset="0"/>
                <a:ea typeface="Malgun Gothic" panose="020B0503020000020004" pitchFamily="34" charset="-127"/>
                <a:cs typeface="Amazon Ember Light" panose="020B0403020204020204" pitchFamily="34" charset="0"/>
              </a:rPr>
              <a:t>us-east-1f</a:t>
            </a:r>
          </a:p>
        </p:txBody>
      </p:sp>
      <p:sp>
        <p:nvSpPr>
          <p:cNvPr id="22" name="Rounded Rectangle 21">
            <a:extLst>
              <a:ext uri="{FF2B5EF4-FFF2-40B4-BE49-F238E27FC236}">
                <a16:creationId xmlns:a16="http://schemas.microsoft.com/office/drawing/2014/main" id="{8763CCF7-B844-C947-9E98-77FD6012E030}"/>
              </a:ext>
            </a:extLst>
          </p:cNvPr>
          <p:cNvSpPr/>
          <p:nvPr/>
        </p:nvSpPr>
        <p:spPr>
          <a:xfrm>
            <a:off x="5180523" y="4939551"/>
            <a:ext cx="840416" cy="427608"/>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rtl="0"/>
            <a:r>
              <a:rPr lang="ko-kr" sz="1333" dirty="0">
                <a:latin typeface="Amazon Ember" panose="020B0603020204020204" pitchFamily="34" charset="0"/>
                <a:ea typeface="Malgun Gothic" panose="020B0503020000020004" pitchFamily="34" charset="-127"/>
                <a:cs typeface="Amazon Ember" panose="020B0603020204020204" pitchFamily="34" charset="0"/>
              </a:rPr>
              <a:t>AZ - f</a:t>
            </a:r>
          </a:p>
        </p:txBody>
      </p:sp>
      <p:sp>
        <p:nvSpPr>
          <p:cNvPr id="23" name="TextBox 22">
            <a:extLst>
              <a:ext uri="{FF2B5EF4-FFF2-40B4-BE49-F238E27FC236}">
                <a16:creationId xmlns:a16="http://schemas.microsoft.com/office/drawing/2014/main" id="{FC5B1168-1C6F-E144-A1C8-C20452E9FF0D}"/>
              </a:ext>
            </a:extLst>
          </p:cNvPr>
          <p:cNvSpPr txBox="1"/>
          <p:nvPr/>
        </p:nvSpPr>
        <p:spPr>
          <a:xfrm>
            <a:off x="6581282" y="3314210"/>
            <a:ext cx="3712359" cy="1631216"/>
          </a:xfrm>
          <a:prstGeom prst="rect">
            <a:avLst/>
          </a:prstGeom>
          <a:noFill/>
        </p:spPr>
        <p:txBody>
          <a:bodyPr wrap="square" rtlCol="0">
            <a:spAutoFit/>
          </a:bodyPr>
          <a:lstStyle/>
          <a:p>
            <a:pPr lvl="1" rtl="0"/>
            <a:r>
              <a:rPr lang="ko-kr" sz="2000">
                <a:latin typeface="Amazon Ember Light" panose="020B0403020204020204" pitchFamily="34" charset="0"/>
                <a:ea typeface="Malgun Gothic" panose="020B0503020000020004" pitchFamily="34" charset="-127"/>
                <a:cs typeface="Amazon Ember" panose="020B0603020204020204" pitchFamily="34" charset="0"/>
              </a:rPr>
              <a:t>아시아 태평양(도쿄)</a:t>
            </a:r>
          </a:p>
          <a:p>
            <a:pPr lvl="2" rtl="0"/>
            <a:r>
              <a:rPr lang="ko-kr" sz="2000">
                <a:latin typeface="Amazon Ember Light" panose="020B0403020204020204" pitchFamily="34" charset="0"/>
                <a:ea typeface="Malgun Gothic" panose="020B0503020000020004" pitchFamily="34" charset="-127"/>
                <a:cs typeface="Amazon Ember Light" panose="020B0403020204020204" pitchFamily="34" charset="0"/>
              </a:rPr>
              <a:t>ap-northeast-1a</a:t>
            </a:r>
          </a:p>
          <a:p>
            <a:pPr lvl="2" rtl="0"/>
            <a:r>
              <a:rPr lang="ko-kr" sz="2000">
                <a:latin typeface="Amazon Ember Light" panose="020B0403020204020204" pitchFamily="34" charset="0"/>
                <a:ea typeface="Malgun Gothic" panose="020B0503020000020004" pitchFamily="34" charset="-127"/>
                <a:cs typeface="Amazon Ember Light" panose="020B0403020204020204" pitchFamily="34" charset="0"/>
              </a:rPr>
              <a:t>ap-northeast-1b</a:t>
            </a:r>
          </a:p>
          <a:p>
            <a:pPr lvl="2" rtl="0"/>
            <a:r>
              <a:rPr lang="ko-kr" sz="2000">
                <a:latin typeface="Amazon Ember Light" panose="020B0403020204020204" pitchFamily="34" charset="0"/>
                <a:ea typeface="Malgun Gothic" panose="020B0503020000020004" pitchFamily="34" charset="-127"/>
                <a:cs typeface="Amazon Ember Light" panose="020B0403020204020204" pitchFamily="34" charset="0"/>
              </a:rPr>
              <a:t>ap-northeast-1c</a:t>
            </a:r>
          </a:p>
          <a:p>
            <a:pPr lvl="2" rtl="0"/>
            <a:r>
              <a:rPr lang="ko-kr" sz="2000">
                <a:latin typeface="Amazon Ember Light" panose="020B0403020204020204" pitchFamily="34" charset="0"/>
                <a:ea typeface="Malgun Gothic" panose="020B0503020000020004" pitchFamily="34" charset="-127"/>
                <a:cs typeface="Amazon Ember Light" panose="020B0403020204020204" pitchFamily="34" charset="0"/>
              </a:rPr>
              <a:t>ap-northeast-1d</a:t>
            </a:r>
          </a:p>
        </p:txBody>
      </p:sp>
      <p:sp>
        <p:nvSpPr>
          <p:cNvPr id="24" name="Rounded Rectangle 23">
            <a:extLst>
              <a:ext uri="{FF2B5EF4-FFF2-40B4-BE49-F238E27FC236}">
                <a16:creationId xmlns:a16="http://schemas.microsoft.com/office/drawing/2014/main" id="{99281F35-6FDE-9149-8187-1328D9EE5B91}"/>
              </a:ext>
            </a:extLst>
          </p:cNvPr>
          <p:cNvSpPr/>
          <p:nvPr/>
        </p:nvSpPr>
        <p:spPr>
          <a:xfrm>
            <a:off x="10912625" y="4710505"/>
            <a:ext cx="840416" cy="427608"/>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rtl="0"/>
            <a:r>
              <a:rPr lang="ko-kr" sz="1333">
                <a:latin typeface="Amazon Ember" panose="020B0603020204020204" pitchFamily="34" charset="0"/>
                <a:ea typeface="Malgun Gothic" panose="020B0503020000020004" pitchFamily="34" charset="-127"/>
                <a:cs typeface="Amazon Ember" panose="020B0603020204020204" pitchFamily="34" charset="0"/>
              </a:rPr>
              <a:t>AZ - d</a:t>
            </a:r>
          </a:p>
        </p:txBody>
      </p:sp>
    </p:spTree>
    <p:custDataLst>
      <p:tags r:id="rId1"/>
    </p:custDataLst>
    <p:extLst>
      <p:ext uri="{BB962C8B-B14F-4D97-AF65-F5344CB8AC3E}">
        <p14:creationId xmlns:p14="http://schemas.microsoft.com/office/powerpoint/2010/main" val="25337887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Diagonal Corner Rectangle 132"/>
          <p:cNvSpPr/>
          <p:nvPr>
            <p:custDataLst>
              <p:tags r:id="rId2"/>
            </p:custDataLst>
          </p:nvPr>
        </p:nvSpPr>
        <p:spPr>
          <a:xfrm>
            <a:off x="350331" y="1688621"/>
            <a:ext cx="11493500" cy="4318480"/>
          </a:xfrm>
          <a:prstGeom prst="round2DiagRect">
            <a:avLst>
              <a:gd name="adj1" fmla="val 9334"/>
              <a:gd name="adj2" fmla="val 15248"/>
            </a:avLst>
          </a:prstGeom>
          <a:solidFill>
            <a:srgbClr val="34823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defRPr/>
            </a:pPr>
            <a:endParaRPr lang="en-US" sz="2133" dirty="0">
              <a:solidFill>
                <a:srgbClr val="414042"/>
              </a:solidFill>
              <a:latin typeface="+mj-lt"/>
              <a:cs typeface="Chalkduster"/>
            </a:endParaRPr>
          </a:p>
        </p:txBody>
      </p:sp>
      <p:sp>
        <p:nvSpPr>
          <p:cNvPr id="19" name="Rounded Rectangle 18"/>
          <p:cNvSpPr/>
          <p:nvPr/>
        </p:nvSpPr>
        <p:spPr bwMode="auto">
          <a:xfrm>
            <a:off x="2866960" y="2305820"/>
            <a:ext cx="8303779" cy="3059930"/>
          </a:xfrm>
          <a:prstGeom prst="roundRect">
            <a:avLst>
              <a:gd name="adj" fmla="val 9818"/>
            </a:avLst>
          </a:prstGeom>
          <a:solidFill>
            <a:schemeClr val="bg1"/>
          </a:solidFill>
          <a:ln w="1905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solidFill>
                <a:schemeClr val="tx1"/>
              </a:solidFill>
              <a:latin typeface="Arial"/>
              <a:cs typeface="Arial"/>
            </a:endParaRPr>
          </a:p>
        </p:txBody>
      </p:sp>
      <p:sp>
        <p:nvSpPr>
          <p:cNvPr id="2" name="Title 1"/>
          <p:cNvSpPr>
            <a:spLocks noGrp="1"/>
          </p:cNvSpPr>
          <p:nvPr>
            <p:ph type="title"/>
          </p:nvPr>
        </p:nvSpPr>
        <p:spPr/>
        <p:txBody>
          <a:bodyPr rtlCol="0"/>
          <a:lstStyle/>
          <a:p>
            <a:pPr rtl="0"/>
            <a:r>
              <a:rPr lang="ko-kr"/>
              <a:t>Amazon CloudWatch</a:t>
            </a:r>
          </a:p>
        </p:txBody>
      </p:sp>
      <p:sp>
        <p:nvSpPr>
          <p:cNvPr id="18" name="Content Placeholder 2"/>
          <p:cNvSpPr>
            <a:spLocks noGrp="1"/>
          </p:cNvSpPr>
          <p:nvPr>
            <p:ph idx="1"/>
          </p:nvPr>
        </p:nvSpPr>
        <p:spPr>
          <a:xfrm>
            <a:off x="2871369" y="2460354"/>
            <a:ext cx="8299370" cy="2839595"/>
          </a:xfrm>
        </p:spPr>
        <p:txBody>
          <a:bodyPr rtlCol="0">
            <a:normAutofit fontScale="92500" lnSpcReduction="10000"/>
          </a:bodyPr>
          <a:lstStyle/>
          <a:p>
            <a:pPr rtl="0"/>
            <a:r>
              <a:rPr lang="ko-kr" dirty="0">
                <a:latin typeface="Amazon Ember Light" panose="020B0403020204020204" pitchFamily="34" charset="0"/>
                <a:ea typeface="Malgun Gothic" panose="020B0503020000020004" pitchFamily="34" charset="-127"/>
              </a:rPr>
              <a:t>AWS에서 실행하는 </a:t>
            </a:r>
            <a:r>
              <a:rPr lang="ko-kr" dirty="0">
                <a:solidFill>
                  <a:srgbClr val="000000"/>
                </a:solidFill>
                <a:latin typeface="Amazon Ember Light" panose="020B0403020204020204" pitchFamily="34" charset="0"/>
                <a:ea typeface="Malgun Gothic" panose="020B0503020000020004" pitchFamily="34" charset="-127"/>
              </a:rPr>
              <a:t>AWS 클라우드</a:t>
            </a:r>
            <a:r>
              <a:rPr lang="ko-kr" dirty="0">
                <a:latin typeface="Amazon Ember Light" panose="020B0403020204020204" pitchFamily="34" charset="0"/>
                <a:ea typeface="Malgun Gothic" panose="020B0503020000020004" pitchFamily="34" charset="-127"/>
              </a:rPr>
              <a:t> 리소스와 애플리케이션에 대한 모니터링 서비스</a:t>
            </a:r>
            <a:endParaRPr lang="en-US" dirty="0">
              <a:solidFill>
                <a:srgbClr val="000000"/>
              </a:solidFill>
              <a:latin typeface="Amazon Ember Light" panose="020B0403020204020204" pitchFamily="34" charset="0"/>
              <a:ea typeface="Malgun Gothic" panose="020B0503020000020004" pitchFamily="34" charset="-127"/>
              <a:sym typeface="Chalkduster" charset="0"/>
            </a:endParaRPr>
          </a:p>
          <a:p>
            <a:pPr rtl="0"/>
            <a:r>
              <a:rPr lang="ko-kr" dirty="0">
                <a:latin typeface="Amazon Ember Light" panose="020B0403020204020204" pitchFamily="34" charset="0"/>
                <a:ea typeface="Malgun Gothic" panose="020B0503020000020004" pitchFamily="34" charset="-127"/>
                <a:sym typeface="Chalkduster" charset="0"/>
              </a:rPr>
              <a:t>리소스의 사용률, 운영 효율, 요구의 전반적 패턴 등에 대한 가시성</a:t>
            </a:r>
          </a:p>
          <a:p>
            <a:pPr rtl="0"/>
            <a:r>
              <a:rPr lang="ko-KR" altLang="en-US" dirty="0">
                <a:latin typeface="Amazon Ember Light" panose="020B0403020204020204" pitchFamily="34" charset="0"/>
                <a:ea typeface="Malgun Gothic" panose="020B0503020000020004" pitchFamily="34" charset="-127"/>
                <a:sym typeface="Chalkduster" charset="0"/>
              </a:rPr>
              <a:t>사용자 지정 어플리케이션별 지표</a:t>
            </a:r>
            <a:endParaRPr lang="ko-kr" dirty="0">
              <a:latin typeface="Amazon Ember Light" panose="020B0403020204020204" pitchFamily="34" charset="0"/>
              <a:ea typeface="Malgun Gothic" panose="020B0503020000020004" pitchFamily="34" charset="-127"/>
              <a:sym typeface="Chalkduster" charset="0"/>
            </a:endParaRPr>
          </a:p>
          <a:p>
            <a:pPr rtl="0"/>
            <a:r>
              <a:rPr lang="ko-kr" dirty="0">
                <a:latin typeface="Amazon Ember Light" panose="020B0403020204020204" pitchFamily="34" charset="0"/>
                <a:ea typeface="Malgun Gothic" panose="020B0503020000020004" pitchFamily="34" charset="-127"/>
                <a:sym typeface="Chalkduster" charset="0"/>
              </a:rPr>
              <a:t>AWS Management Console, </a:t>
            </a:r>
            <a:r>
              <a:rPr lang="ko-kr" dirty="0">
                <a:solidFill>
                  <a:srgbClr val="000000"/>
                </a:solidFill>
                <a:latin typeface="Amazon Ember Light" panose="020B0403020204020204" pitchFamily="34" charset="0"/>
                <a:ea typeface="Malgun Gothic" panose="020B0503020000020004" pitchFamily="34" charset="-127"/>
                <a:sym typeface="Chalkduster" charset="0"/>
              </a:rPr>
              <a:t>API</a:t>
            </a:r>
            <a:r>
              <a:rPr lang="ko-kr" dirty="0">
                <a:latin typeface="Amazon Ember Light" panose="020B0403020204020204" pitchFamily="34" charset="0"/>
                <a:ea typeface="Malgun Gothic" panose="020B0503020000020004" pitchFamily="34" charset="-127"/>
                <a:sym typeface="Chalkduster" charset="0"/>
              </a:rPr>
              <a:t>, SDK 또는 </a:t>
            </a:r>
            <a:r>
              <a:rPr lang="ko-kr" dirty="0">
                <a:solidFill>
                  <a:srgbClr val="000000"/>
                </a:solidFill>
                <a:latin typeface="Amazon Ember Light" panose="020B0403020204020204" pitchFamily="34" charset="0"/>
                <a:ea typeface="Malgun Gothic" panose="020B0503020000020004" pitchFamily="34" charset="-127"/>
                <a:sym typeface="Chalkduster" charset="0"/>
              </a:rPr>
              <a:t>AWS CLI를 통해 액세스 가능</a:t>
            </a:r>
            <a:r>
              <a:rPr lang="ko-kr" dirty="0">
                <a:latin typeface="Amazon Ember Light" panose="020B0403020204020204" pitchFamily="34" charset="0"/>
                <a:ea typeface="Malgun Gothic" panose="020B0503020000020004" pitchFamily="34" charset="-127"/>
                <a:sym typeface="Chalkduster" charset="0"/>
              </a:rPr>
              <a:t> </a:t>
            </a:r>
            <a:endParaRPr lang="en-US" dirty="0">
              <a:latin typeface="Amazon Ember Light" panose="020B0403020204020204" pitchFamily="34" charset="0"/>
              <a:ea typeface="Malgun Gothic" panose="020B0503020000020004" pitchFamily="34" charset="-127"/>
              <a:sym typeface="Chalkduster" charset="0"/>
            </a:endParaRPr>
          </a:p>
          <a:p>
            <a:pPr rtl="0"/>
            <a:endParaRPr lang="en-US" dirty="0">
              <a:latin typeface="Amazon Ember Light" panose="020B0403020204020204" pitchFamily="34" charset="0"/>
              <a:ea typeface="Malgun Gothic" panose="020B0503020000020004" pitchFamily="34" charset="-127"/>
              <a:sym typeface="Chalkduster" charset="0"/>
            </a:endParaRPr>
          </a:p>
        </p:txBody>
      </p:sp>
      <p:sp>
        <p:nvSpPr>
          <p:cNvPr id="138" name="Rounded Rectangle 137"/>
          <p:cNvSpPr/>
          <p:nvPr/>
        </p:nvSpPr>
        <p:spPr bwMode="auto">
          <a:xfrm>
            <a:off x="1109580" y="2710853"/>
            <a:ext cx="1461216" cy="1333061"/>
          </a:xfrm>
          <a:prstGeom prst="roundRect">
            <a:avLst>
              <a:gd name="adj" fmla="val 9818"/>
            </a:avLst>
          </a:prstGeom>
          <a:solidFill>
            <a:schemeClr val="bg1"/>
          </a:solidFill>
          <a:ln w="19050">
            <a:solidFill>
              <a:srgbClr val="34823F"/>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solidFill>
                <a:schemeClr val="tx1"/>
              </a:solidFill>
              <a:latin typeface="Arial"/>
              <a:cs typeface="Arial"/>
            </a:endParaRPr>
          </a:p>
        </p:txBody>
      </p:sp>
      <p:sp>
        <p:nvSpPr>
          <p:cNvPr id="12" name="Rectangle 18"/>
          <p:cNvSpPr>
            <a:spLocks/>
          </p:cNvSpPr>
          <p:nvPr/>
        </p:nvSpPr>
        <p:spPr bwMode="auto">
          <a:xfrm>
            <a:off x="928944" y="4098290"/>
            <a:ext cx="1822061" cy="64196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4667" tIns="84667" rIns="84667" bIns="84667" rtlCol="0" anchor="ctr"/>
          <a:lstStyle/>
          <a:p>
            <a:pPr algn="ctr" rtl="0">
              <a:defRPr/>
            </a:pPr>
            <a:r>
              <a:rPr lang="ko-kr" sz="2133">
                <a:latin typeface="Amazon Ember" panose="020B0603020204020204" pitchFamily="34" charset="0"/>
                <a:ea typeface="Amazon Ember" panose="020B0603020204020204" pitchFamily="34" charset="0"/>
                <a:cs typeface="Amazon Ember" panose="020B0603020204020204" pitchFamily="34" charset="0"/>
                <a:sym typeface="Chalkduster" charset="0"/>
              </a:rPr>
              <a:t>Amazon CloudWatch</a:t>
            </a:r>
          </a:p>
        </p:txBody>
      </p:sp>
      <p:pic>
        <p:nvPicPr>
          <p:cNvPr id="10" name="Picture 29"/>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354970" y="2806548"/>
            <a:ext cx="1018116" cy="11451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1026766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4" descr="C:\Users\carlosco\Desktop\g637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39280" y="3376714"/>
            <a:ext cx="4042624" cy="25340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Amazon CloudWatch에 대한 정보</a:t>
            </a:r>
          </a:p>
        </p:txBody>
      </p:sp>
      <p:sp>
        <p:nvSpPr>
          <p:cNvPr id="3" name="Content Placeholder 2"/>
          <p:cNvSpPr>
            <a:spLocks noGrp="1"/>
          </p:cNvSpPr>
          <p:nvPr>
            <p:ph idx="1"/>
          </p:nvPr>
        </p:nvSpPr>
        <p:spPr/>
        <p:txBody>
          <a:bodyPr rtlCol="0"/>
          <a:lstStyle/>
          <a:p>
            <a:pPr rtl="0"/>
            <a:r>
              <a:rPr lang="ko-kr" dirty="0">
                <a:latin typeface="Amazon Ember Light" panose="020B0403020204020204" pitchFamily="34" charset="0"/>
                <a:ea typeface="Malgun Gothic" panose="020B0503020000020004" pitchFamily="34" charset="-127"/>
              </a:rPr>
              <a:t>다른 AWS 리소스 모니터링 </a:t>
            </a:r>
            <a:endParaRPr lang="en-US" dirty="0">
              <a:latin typeface="Amazon Ember Light" panose="020B0403020204020204" pitchFamily="34" charset="0"/>
              <a:ea typeface="Malgun Gothic" panose="020B0503020000020004" pitchFamily="34" charset="-127"/>
            </a:endParaRPr>
          </a:p>
          <a:p>
            <a:pPr lvl="1" rtl="0"/>
            <a:r>
              <a:rPr lang="ko-kr" dirty="0">
                <a:latin typeface="Amazon Ember Light" panose="020B0403020204020204" pitchFamily="34" charset="0"/>
                <a:ea typeface="Malgun Gothic" panose="020B0503020000020004" pitchFamily="34" charset="-127"/>
              </a:rPr>
              <a:t> 그래픽 및 통계 보기 </a:t>
            </a:r>
          </a:p>
          <a:p>
            <a:pPr rtl="0"/>
            <a:r>
              <a:rPr lang="ko-KR" altLang="en-US" dirty="0">
                <a:solidFill>
                  <a:srgbClr val="000000"/>
                </a:solidFill>
                <a:latin typeface="Amazon Ember Light" panose="020B0403020204020204" pitchFamily="34" charset="0"/>
                <a:ea typeface="Malgun Gothic" panose="020B0503020000020004" pitchFamily="34" charset="-127"/>
              </a:rPr>
              <a:t>경보 설정</a:t>
            </a:r>
            <a:endParaRPr lang="en-US" dirty="0">
              <a:solidFill>
                <a:srgbClr val="000000"/>
              </a:solidFill>
              <a:latin typeface="Amazon Ember Light" panose="020B0403020204020204" pitchFamily="34" charset="0"/>
              <a:ea typeface="Malgun Gothic" panose="020B0503020000020004" pitchFamily="34" charset="-127"/>
            </a:endParaRPr>
          </a:p>
        </p:txBody>
      </p:sp>
      <p:pic>
        <p:nvPicPr>
          <p:cNvPr id="22" name="Picture 2" descr="C:\Users\oliverr\Documents\Amazon Icons_Graphics\Icons\Aws_Icon_jpeg_Set1&amp;2\icons_96_c.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53505" y="3567944"/>
            <a:ext cx="5173133" cy="1936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5118096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Amazon CloudWatch 아키텍처</a:t>
            </a:r>
          </a:p>
        </p:txBody>
      </p:sp>
      <p:grpSp>
        <p:nvGrpSpPr>
          <p:cNvPr id="55" name="Group 54"/>
          <p:cNvGrpSpPr/>
          <p:nvPr/>
        </p:nvGrpSpPr>
        <p:grpSpPr>
          <a:xfrm>
            <a:off x="275193" y="1918059"/>
            <a:ext cx="1875780" cy="1828840"/>
            <a:chOff x="206394" y="1438544"/>
            <a:chExt cx="1406835" cy="1371630"/>
          </a:xfrm>
        </p:grpSpPr>
        <p:sp>
          <p:nvSpPr>
            <p:cNvPr id="4" name="Rectangle 3"/>
            <p:cNvSpPr/>
            <p:nvPr/>
          </p:nvSpPr>
          <p:spPr>
            <a:xfrm>
              <a:off x="206394" y="1875311"/>
              <a:ext cx="1406835" cy="9348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rtl="0"/>
              <a:r>
                <a:rPr lang="ko-kr" sz="1600" dirty="0">
                  <a:latin typeface="Amazon Ember" panose="020B0603020204020204" pitchFamily="34" charset="0"/>
                  <a:ea typeface="Malgun Gothic" panose="020B0503020000020004" pitchFamily="34" charset="-127"/>
                  <a:cs typeface="Amazon Ember" panose="020B0603020204020204" pitchFamily="34" charset="0"/>
                </a:rPr>
                <a:t>CloudWatch를 지원하는 AWS 리소스</a:t>
              </a:r>
            </a:p>
          </p:txBody>
        </p:sp>
        <p:pic>
          <p:nvPicPr>
            <p:cNvPr id="13" name="Picture 12" descr="AWS-Clou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06" y="1438544"/>
              <a:ext cx="731520" cy="731520"/>
            </a:xfrm>
            <a:prstGeom prst="rect">
              <a:avLst/>
            </a:prstGeom>
          </p:spPr>
        </p:pic>
      </p:grpSp>
      <p:grpSp>
        <p:nvGrpSpPr>
          <p:cNvPr id="56" name="Group 55"/>
          <p:cNvGrpSpPr/>
          <p:nvPr/>
        </p:nvGrpSpPr>
        <p:grpSpPr>
          <a:xfrm>
            <a:off x="2712996" y="1757407"/>
            <a:ext cx="7447005" cy="3086443"/>
            <a:chOff x="2034747" y="1318055"/>
            <a:chExt cx="5585254" cy="2314832"/>
          </a:xfrm>
        </p:grpSpPr>
        <p:sp>
          <p:nvSpPr>
            <p:cNvPr id="5" name="Rounded Rectangle 4"/>
            <p:cNvSpPr/>
            <p:nvPr/>
          </p:nvSpPr>
          <p:spPr>
            <a:xfrm>
              <a:off x="2034747" y="1318055"/>
              <a:ext cx="5585254" cy="2314832"/>
            </a:xfrm>
            <a:prstGeom prst="round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29" name="TextBox 28"/>
            <p:cNvSpPr txBox="1"/>
            <p:nvPr/>
          </p:nvSpPr>
          <p:spPr>
            <a:xfrm>
              <a:off x="2539838" y="1553206"/>
              <a:ext cx="643781" cy="274320"/>
            </a:xfrm>
            <a:prstGeom prst="rect">
              <a:avLst/>
            </a:prstGeom>
            <a:noFill/>
          </p:spPr>
          <p:txBody>
            <a:bodyPr wrap="square" lIns="0" tIns="0" rIns="0" bIns="0" rtlCol="0" anchor="t">
              <a:noAutofit/>
            </a:bodyPr>
            <a:lstStyle/>
            <a:p>
              <a:pPr algn="ctr" rtl="0"/>
              <a:r>
                <a:rPr lang="ko-kr" sz="1067" b="1">
                  <a:latin typeface="Amazon Ember" panose="020B0603020204020204" pitchFamily="34" charset="0"/>
                  <a:ea typeface="Malgun Gothic" panose="020B0503020000020004" pitchFamily="34" charset="-127"/>
                  <a:cs typeface="Amazon Ember" panose="020B0603020204020204" pitchFamily="34" charset="0"/>
                </a:rPr>
                <a:t>Amazon CloudWatch</a:t>
              </a:r>
              <a:endParaRPr lang="en-US" sz="1867" b="1" dirty="0">
                <a:latin typeface="Amazon Ember" panose="020B0603020204020204" pitchFamily="34" charset="0"/>
                <a:ea typeface="Malgun Gothic" panose="020B0503020000020004" pitchFamily="34" charset="-127"/>
                <a:cs typeface="Amazon Ember" panose="020B0603020204020204" pitchFamily="34" charset="0"/>
              </a:endParaRPr>
            </a:p>
          </p:txBody>
        </p:sp>
      </p:grpSp>
      <p:grpSp>
        <p:nvGrpSpPr>
          <p:cNvPr id="59" name="Group 58"/>
          <p:cNvGrpSpPr/>
          <p:nvPr/>
        </p:nvGrpSpPr>
        <p:grpSpPr>
          <a:xfrm>
            <a:off x="6990433" y="3242306"/>
            <a:ext cx="1080193" cy="1184879"/>
            <a:chOff x="5242824" y="2431729"/>
            <a:chExt cx="810145" cy="888659"/>
          </a:xfrm>
        </p:grpSpPr>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2824" y="2431729"/>
              <a:ext cx="810145" cy="551912"/>
            </a:xfrm>
            <a:prstGeom prst="rect">
              <a:avLst/>
            </a:prstGeom>
          </p:spPr>
        </p:pic>
        <p:sp>
          <p:nvSpPr>
            <p:cNvPr id="40" name="TextBox 39"/>
            <p:cNvSpPr txBox="1"/>
            <p:nvPr/>
          </p:nvSpPr>
          <p:spPr>
            <a:xfrm>
              <a:off x="5338879" y="3046068"/>
              <a:ext cx="643781" cy="274320"/>
            </a:xfrm>
            <a:prstGeom prst="rect">
              <a:avLst/>
            </a:prstGeom>
            <a:noFill/>
          </p:spPr>
          <p:txBody>
            <a:bodyPr wrap="square" lIns="0" tIns="0" rIns="0" bIns="0" rtlCol="0" anchor="t">
              <a:noAutofit/>
            </a:bodyPr>
            <a:lstStyle/>
            <a:p>
              <a:pPr algn="ctr" rtl="0"/>
              <a:r>
                <a:rPr lang="ko-kr" sz="1067" b="1">
                  <a:latin typeface="Amazon Ember" panose="020B0603020204020204" pitchFamily="34" charset="0"/>
                  <a:ea typeface="Malgun Gothic" panose="020B0503020000020004" pitchFamily="34" charset="-127"/>
                  <a:cs typeface="Amazon Ember" panose="020B0603020204020204" pitchFamily="34" charset="0"/>
                </a:rPr>
                <a:t>제공되는 </a:t>
              </a:r>
              <a:r>
                <a:rPr lang="ko-kr" sz="1067"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통계</a:t>
              </a:r>
              <a:endParaRPr lang="en-US" sz="1867"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grpSp>
      <p:grpSp>
        <p:nvGrpSpPr>
          <p:cNvPr id="12" name="Group 11">
            <a:extLst>
              <a:ext uri="{FF2B5EF4-FFF2-40B4-BE49-F238E27FC236}">
                <a16:creationId xmlns:a16="http://schemas.microsoft.com/office/drawing/2014/main" id="{5AD920A9-E988-4900-AB77-4A7512350728}"/>
              </a:ext>
            </a:extLst>
          </p:cNvPr>
          <p:cNvGrpSpPr/>
          <p:nvPr/>
        </p:nvGrpSpPr>
        <p:grpSpPr>
          <a:xfrm>
            <a:off x="5846427" y="5072475"/>
            <a:ext cx="2534094" cy="1054117"/>
            <a:chOff x="5846427" y="5072475"/>
            <a:chExt cx="2534094" cy="1054117"/>
          </a:xfrm>
        </p:grpSpPr>
        <p:pic>
          <p:nvPicPr>
            <p:cNvPr id="14" name="Picture 13" descr="Clien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9909" y="5072475"/>
              <a:ext cx="702569" cy="702569"/>
            </a:xfrm>
            <a:prstGeom prst="rect">
              <a:avLst/>
            </a:prstGeom>
          </p:spPr>
        </p:pic>
        <p:sp>
          <p:nvSpPr>
            <p:cNvPr id="15" name="TextBox 14"/>
            <p:cNvSpPr txBox="1"/>
            <p:nvPr/>
          </p:nvSpPr>
          <p:spPr>
            <a:xfrm>
              <a:off x="6941865" y="5682093"/>
              <a:ext cx="1438656" cy="207264"/>
            </a:xfrm>
            <a:prstGeom prst="rect">
              <a:avLst/>
            </a:prstGeom>
            <a:noFill/>
          </p:spPr>
          <p:txBody>
            <a:bodyPr wrap="square" lIns="0" tIns="0" rIns="0" bIns="0" rtlCol="0">
              <a:noAutofit/>
            </a:bodyPr>
            <a:lstStyle/>
            <a:p>
              <a:pPr algn="ctr" rtl="0"/>
              <a:r>
                <a:rPr lang="ko-kr" sz="1333">
                  <a:latin typeface="Amazon Ember" panose="020B0603020204020204" pitchFamily="34" charset="0"/>
                  <a:ea typeface="Malgun Gothic" panose="020B0503020000020004" pitchFamily="34" charset="-127"/>
                  <a:cs typeface="Amazon Ember" panose="020B0603020204020204" pitchFamily="34" charset="0"/>
                </a:rPr>
                <a:t>통계 소비자</a:t>
              </a:r>
            </a:p>
          </p:txBody>
        </p:sp>
        <p:pic>
          <p:nvPicPr>
            <p:cNvPr id="16" name="Picture 15" descr="AWS-Management-Consol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7640" y="5074901"/>
              <a:ext cx="697716" cy="697716"/>
            </a:xfrm>
            <a:prstGeom prst="rect">
              <a:avLst/>
            </a:prstGeom>
          </p:spPr>
        </p:pic>
        <p:sp>
          <p:nvSpPr>
            <p:cNvPr id="17" name="TextBox 16"/>
            <p:cNvSpPr txBox="1"/>
            <p:nvPr/>
          </p:nvSpPr>
          <p:spPr>
            <a:xfrm>
              <a:off x="5846427" y="5687285"/>
              <a:ext cx="1178931" cy="439307"/>
            </a:xfrm>
            <a:prstGeom prst="rect">
              <a:avLst/>
            </a:prstGeom>
            <a:noFill/>
          </p:spPr>
          <p:txBody>
            <a:bodyPr wrap="square" lIns="0" tIns="0" rIns="0" bIns="0" rtlCol="0">
              <a:noAutofit/>
            </a:bodyPr>
            <a:lstStyle/>
            <a:p>
              <a:pPr algn="ctr" rtl="0"/>
              <a:r>
                <a:rPr lang="ko-kr" sz="1333" dirty="0">
                  <a:latin typeface="Amazon Ember" panose="020B0603020204020204" pitchFamily="34" charset="0"/>
                  <a:ea typeface="Malgun Gothic" panose="020B0503020000020004" pitchFamily="34" charset="-127"/>
                  <a:cs typeface="Amazon Ember" panose="020B0603020204020204" pitchFamily="34" charset="0"/>
                </a:rPr>
                <a:t>AWS Management Console</a:t>
              </a:r>
            </a:p>
          </p:txBody>
        </p:sp>
      </p:grpSp>
      <p:cxnSp>
        <p:nvCxnSpPr>
          <p:cNvPr id="42" name="Elbow Connector 41"/>
          <p:cNvCxnSpPr>
            <a:stCxn id="40" idx="2"/>
            <a:endCxn id="16" idx="0"/>
          </p:cNvCxnSpPr>
          <p:nvPr/>
        </p:nvCxnSpPr>
        <p:spPr>
          <a:xfrm rot="5400000">
            <a:off x="6668237" y="4195445"/>
            <a:ext cx="647717" cy="1111195"/>
          </a:xfrm>
          <a:prstGeom prst="bentConnector3">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40" idx="2"/>
            <a:endCxn id="14" idx="0"/>
          </p:cNvCxnSpPr>
          <p:nvPr/>
        </p:nvCxnSpPr>
        <p:spPr>
          <a:xfrm rot="16200000" flipH="1">
            <a:off x="7281798" y="4693079"/>
            <a:ext cx="645291" cy="113501"/>
          </a:xfrm>
          <a:prstGeom prst="bentConnector3">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2150972" y="2667756"/>
            <a:ext cx="4428315" cy="1883145"/>
            <a:chOff x="1613229" y="2000816"/>
            <a:chExt cx="3321236" cy="1412359"/>
          </a:xfrm>
        </p:grpSpPr>
        <p:cxnSp>
          <p:nvCxnSpPr>
            <p:cNvPr id="24" name="Elbow Connector 23"/>
            <p:cNvCxnSpPr>
              <a:stCxn id="4" idx="3"/>
            </p:cNvCxnSpPr>
            <p:nvPr/>
          </p:nvCxnSpPr>
          <p:spPr>
            <a:xfrm>
              <a:off x="1613229" y="2342743"/>
              <a:ext cx="1072306" cy="467431"/>
            </a:xfrm>
            <a:prstGeom prst="bentConnector3">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685535" y="2000816"/>
              <a:ext cx="2248930" cy="1412359"/>
            </a:xfrm>
            <a:prstGeom prst="rect">
              <a:avLst/>
            </a:prstGeom>
            <a:noFill/>
            <a:ln w="28575">
              <a:solidFill>
                <a:schemeClr val="tx1"/>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30" name="TextBox 29"/>
            <p:cNvSpPr txBox="1"/>
            <p:nvPr/>
          </p:nvSpPr>
          <p:spPr>
            <a:xfrm>
              <a:off x="3115055" y="3265084"/>
              <a:ext cx="1382111" cy="148091"/>
            </a:xfrm>
            <a:prstGeom prst="rect">
              <a:avLst/>
            </a:prstGeom>
            <a:noFill/>
          </p:spPr>
          <p:txBody>
            <a:bodyPr wrap="square" lIns="0" tIns="0" rIns="0" bIns="0" rtlCol="0" anchor="t">
              <a:noAutofit/>
            </a:bodyPr>
            <a:lstStyle/>
            <a:p>
              <a:pPr algn="ctr" rtl="0"/>
              <a:r>
                <a:rPr lang="ko-kr" sz="1067"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CloudWatch 지표</a:t>
              </a:r>
              <a:endParaRPr lang="en-US" sz="1867"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49" name="Folded Corner 48"/>
            <p:cNvSpPr/>
            <p:nvPr/>
          </p:nvSpPr>
          <p:spPr>
            <a:xfrm>
              <a:off x="2861728" y="2184102"/>
              <a:ext cx="906162" cy="293047"/>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rtl="0"/>
              <a:r>
                <a:rPr lang="ko-kr" sz="1067" b="1">
                  <a:latin typeface="Amazon Ember" panose="020B0603020204020204" pitchFamily="34" charset="0"/>
                  <a:ea typeface="Malgun Gothic" panose="020B0503020000020004" pitchFamily="34" charset="-127"/>
                  <a:cs typeface="Amazon Ember" panose="020B0603020204020204" pitchFamily="34" charset="0"/>
                </a:rPr>
                <a:t>CPUUtilization</a:t>
              </a:r>
            </a:p>
          </p:txBody>
        </p:sp>
        <p:sp>
          <p:nvSpPr>
            <p:cNvPr id="53" name="Folded Corner 52"/>
            <p:cNvSpPr/>
            <p:nvPr/>
          </p:nvSpPr>
          <p:spPr>
            <a:xfrm>
              <a:off x="3186389" y="2498666"/>
              <a:ext cx="1101488" cy="293047"/>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rtl="0"/>
              <a:r>
                <a:rPr lang="ko-kr" sz="1067" b="1">
                  <a:latin typeface="Amazon Ember" panose="020B0603020204020204" pitchFamily="34" charset="0"/>
                  <a:ea typeface="Malgun Gothic" panose="020B0503020000020004" pitchFamily="34" charset="-127"/>
                  <a:cs typeface="Amazon Ember" panose="020B0603020204020204" pitchFamily="34" charset="0"/>
                </a:rPr>
                <a:t>StatusCheckFailed</a:t>
              </a:r>
            </a:p>
          </p:txBody>
        </p:sp>
      </p:grpSp>
      <p:grpSp>
        <p:nvGrpSpPr>
          <p:cNvPr id="58" name="Group 57"/>
          <p:cNvGrpSpPr/>
          <p:nvPr/>
        </p:nvGrpSpPr>
        <p:grpSpPr>
          <a:xfrm>
            <a:off x="275193" y="3746899"/>
            <a:ext cx="6160700" cy="1602803"/>
            <a:chOff x="206394" y="2810174"/>
            <a:chExt cx="4620525" cy="1202102"/>
          </a:xfrm>
        </p:grpSpPr>
        <p:sp>
          <p:nvSpPr>
            <p:cNvPr id="22" name="Rectangle 21"/>
            <p:cNvSpPr/>
            <p:nvPr/>
          </p:nvSpPr>
          <p:spPr>
            <a:xfrm>
              <a:off x="206394" y="3077413"/>
              <a:ext cx="1406835" cy="9348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rtl="0"/>
              <a:r>
                <a:rPr lang="ko-kr" sz="1600">
                  <a:latin typeface="Amazon Ember" panose="020B0603020204020204" pitchFamily="34" charset="0"/>
                  <a:ea typeface="Malgun Gothic" panose="020B0503020000020004" pitchFamily="34" charset="-127"/>
                  <a:cs typeface="Amazon Ember" panose="020B0603020204020204" pitchFamily="34" charset="0"/>
                </a:rPr>
                <a:t>사용자 지정 애플리케이션별 지표</a:t>
              </a:r>
              <a:endParaRPr lang="en-US" sz="16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cxnSp>
          <p:nvCxnSpPr>
            <p:cNvPr id="26" name="Elbow Connector 25"/>
            <p:cNvCxnSpPr/>
            <p:nvPr/>
          </p:nvCxnSpPr>
          <p:spPr>
            <a:xfrm flipV="1">
              <a:off x="1613229" y="2810174"/>
              <a:ext cx="1072306" cy="716099"/>
            </a:xfrm>
            <a:prstGeom prst="bentConnector3">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Folded Corner 53"/>
            <p:cNvSpPr/>
            <p:nvPr/>
          </p:nvSpPr>
          <p:spPr>
            <a:xfrm>
              <a:off x="3823744" y="2813230"/>
              <a:ext cx="1003175" cy="293047"/>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rtl="0"/>
              <a:r>
                <a:rPr lang="ko-kr" sz="1067" b="1">
                  <a:latin typeface="Amazon Ember" panose="020B0603020204020204" pitchFamily="34" charset="0"/>
                  <a:ea typeface="Malgun Gothic" panose="020B0503020000020004" pitchFamily="34" charset="-127"/>
                  <a:cs typeface="Amazon Ember" panose="020B0603020204020204" pitchFamily="34" charset="0"/>
                </a:rPr>
                <a:t>PageViewCount</a:t>
              </a:r>
            </a:p>
          </p:txBody>
        </p:sp>
      </p:grpSp>
      <p:pic>
        <p:nvPicPr>
          <p:cNvPr id="43" name="Picture 29"/>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3386451" y="1210390"/>
            <a:ext cx="766957" cy="8626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 name="Group 2">
            <a:extLst>
              <a:ext uri="{FF2B5EF4-FFF2-40B4-BE49-F238E27FC236}">
                <a16:creationId xmlns:a16="http://schemas.microsoft.com/office/drawing/2014/main" id="{DB4C5901-9897-2743-A608-F22C3499DE89}"/>
              </a:ext>
            </a:extLst>
          </p:cNvPr>
          <p:cNvGrpSpPr/>
          <p:nvPr/>
        </p:nvGrpSpPr>
        <p:grpSpPr>
          <a:xfrm>
            <a:off x="8012479" y="2035981"/>
            <a:ext cx="3588004" cy="2781952"/>
            <a:chOff x="8012479" y="2035981"/>
            <a:chExt cx="3588004" cy="2781952"/>
          </a:xfrm>
        </p:grpSpPr>
        <p:sp>
          <p:nvSpPr>
            <p:cNvPr id="9" name="TextBox 8"/>
            <p:cNvSpPr txBox="1"/>
            <p:nvPr/>
          </p:nvSpPr>
          <p:spPr>
            <a:xfrm>
              <a:off x="8012479" y="2879557"/>
              <a:ext cx="858375" cy="365760"/>
            </a:xfrm>
            <a:prstGeom prst="rect">
              <a:avLst/>
            </a:prstGeom>
            <a:noFill/>
          </p:spPr>
          <p:txBody>
            <a:bodyPr wrap="square" lIns="0" tIns="0" rIns="0" bIns="0" rtlCol="0" anchor="t">
              <a:noAutofit/>
            </a:bodyPr>
            <a:lstStyle/>
            <a:p>
              <a:pPr algn="ctr" rtl="0"/>
              <a:r>
                <a:rPr lang="ko-kr" sz="1067" b="1">
                  <a:latin typeface="Amazon Ember" panose="020B0603020204020204" pitchFamily="34" charset="0"/>
                  <a:ea typeface="Malgun Gothic" panose="020B0503020000020004" pitchFamily="34" charset="-127"/>
                  <a:cs typeface="Amazon Ember" panose="020B0603020204020204" pitchFamily="34" charset="0"/>
                </a:rPr>
                <a:t>Amazon CloudWatch </a:t>
              </a:r>
              <a:r>
                <a:rPr lang="ko-kr" sz="1067"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경보</a:t>
              </a:r>
              <a:endParaRPr lang="en-US" sz="1867"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grpSp>
          <p:nvGrpSpPr>
            <p:cNvPr id="63" name="Group 62"/>
            <p:cNvGrpSpPr/>
            <p:nvPr/>
          </p:nvGrpSpPr>
          <p:grpSpPr>
            <a:xfrm>
              <a:off x="8754515" y="2436703"/>
              <a:ext cx="2845968" cy="2381230"/>
              <a:chOff x="6565886" y="1827527"/>
              <a:chExt cx="2134476" cy="1785923"/>
            </a:xfrm>
          </p:grpSpPr>
          <p:sp>
            <p:nvSpPr>
              <p:cNvPr id="18" name="TextBox 17"/>
              <p:cNvSpPr txBox="1"/>
              <p:nvPr/>
            </p:nvSpPr>
            <p:spPr>
              <a:xfrm>
                <a:off x="7990487" y="2151270"/>
                <a:ext cx="643781" cy="274320"/>
              </a:xfrm>
              <a:prstGeom prst="rect">
                <a:avLst/>
              </a:prstGeom>
              <a:noFill/>
            </p:spPr>
            <p:txBody>
              <a:bodyPr wrap="square" lIns="0" tIns="0" rIns="0" bIns="0" rtlCol="0" anchor="t">
                <a:noAutofit/>
              </a:bodyPr>
              <a:lstStyle/>
              <a:p>
                <a:pPr algn="ctr" rtl="0"/>
                <a:r>
                  <a:rPr lang="ko-kr" sz="1067"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Amazon SNS 이메일 </a:t>
                </a:r>
                <a:r>
                  <a:rPr lang="ko-kr" sz="1067" b="1">
                    <a:latin typeface="Amazon Ember" panose="020B0603020204020204" pitchFamily="34" charset="0"/>
                    <a:ea typeface="Malgun Gothic" panose="020B0503020000020004" pitchFamily="34" charset="-127"/>
                    <a:cs typeface="Amazon Ember" panose="020B0603020204020204" pitchFamily="34" charset="0"/>
                  </a:rPr>
                  <a:t> </a:t>
                </a:r>
                <a:r>
                  <a:rPr lang="ko-kr" sz="1067"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알림</a:t>
                </a:r>
                <a:endParaRPr lang="en-US" sz="1867" b="1"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20" name="TextBox 19"/>
              <p:cNvSpPr txBox="1"/>
              <p:nvPr/>
            </p:nvSpPr>
            <p:spPr>
              <a:xfrm>
                <a:off x="8069430" y="3339130"/>
                <a:ext cx="630932" cy="274320"/>
              </a:xfrm>
              <a:prstGeom prst="rect">
                <a:avLst/>
              </a:prstGeom>
              <a:noFill/>
            </p:spPr>
            <p:txBody>
              <a:bodyPr wrap="square" lIns="0" tIns="0" rIns="0" bIns="0" rtlCol="0" anchor="t">
                <a:noAutofit/>
              </a:bodyPr>
              <a:lstStyle/>
              <a:p>
                <a:pPr algn="ctr" rtl="0"/>
                <a:r>
                  <a:rPr lang="ko-kr" sz="1067"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Auto Scaling</a:t>
                </a:r>
                <a:endParaRPr lang="en-US" sz="1867"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cxnSp>
            <p:nvCxnSpPr>
              <p:cNvPr id="32" name="Elbow Connector 31"/>
              <p:cNvCxnSpPr>
                <a:cxnSpLocks/>
              </p:cNvCxnSpPr>
              <p:nvPr/>
            </p:nvCxnSpPr>
            <p:spPr>
              <a:xfrm>
                <a:off x="6565886" y="1827527"/>
                <a:ext cx="1423264" cy="106729"/>
              </a:xfrm>
              <a:prstGeom prst="bentConnector3">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Elbow Connector 33"/>
              <p:cNvCxnSpPr>
                <a:cxnSpLocks/>
              </p:cNvCxnSpPr>
              <p:nvPr/>
            </p:nvCxnSpPr>
            <p:spPr>
              <a:xfrm>
                <a:off x="6565886" y="1827527"/>
                <a:ext cx="1514576" cy="1183536"/>
              </a:xfrm>
              <a:prstGeom prst="bentConnector3">
                <a:avLst>
                  <a:gd name="adj1" fmla="val 47280"/>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pic>
          <p:nvPicPr>
            <p:cNvPr id="41" name="Picture 40">
              <a:extLst>
                <a:ext uri="{FF2B5EF4-FFF2-40B4-BE49-F238E27FC236}">
                  <a16:creationId xmlns:a16="http://schemas.microsoft.com/office/drawing/2014/main" id="{9CA7C269-770C-1A48-B645-D0EE9EA8A88D}"/>
                </a:ext>
              </a:extLst>
            </p:cNvPr>
            <p:cNvPicPr>
              <a:picLocks noChangeAspect="1"/>
            </p:cNvPicPr>
            <p:nvPr/>
          </p:nvPicPr>
          <p:blipFill>
            <a:blip r:embed="rId9"/>
            <a:stretch>
              <a:fillRect/>
            </a:stretch>
          </p:blipFill>
          <p:spPr>
            <a:xfrm>
              <a:off x="10689526" y="2359770"/>
              <a:ext cx="763223" cy="478287"/>
            </a:xfrm>
            <a:prstGeom prst="rect">
              <a:avLst/>
            </a:prstGeom>
          </p:spPr>
        </p:pic>
        <p:pic>
          <p:nvPicPr>
            <p:cNvPr id="44" name="Picture 43">
              <a:extLst>
                <a:ext uri="{FF2B5EF4-FFF2-40B4-BE49-F238E27FC236}">
                  <a16:creationId xmlns:a16="http://schemas.microsoft.com/office/drawing/2014/main" id="{6736D5DC-95A6-3C46-8F08-2E8B8DE5BB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93465" y="3663525"/>
              <a:ext cx="722521" cy="702452"/>
            </a:xfrm>
            <a:prstGeom prst="rect">
              <a:avLst/>
            </a:prstGeom>
          </p:spPr>
        </p:pic>
        <p:pic>
          <p:nvPicPr>
            <p:cNvPr id="45" name="Picture 44">
              <a:extLst>
                <a:ext uri="{FF2B5EF4-FFF2-40B4-BE49-F238E27FC236}">
                  <a16:creationId xmlns:a16="http://schemas.microsoft.com/office/drawing/2014/main" id="{19F6638E-154E-F940-8F55-F7E938A085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12214" y="2035981"/>
              <a:ext cx="658903" cy="777506"/>
            </a:xfrm>
            <a:prstGeom prst="rect">
              <a:avLst/>
            </a:prstGeom>
          </p:spPr>
        </p:pic>
      </p:grpSp>
    </p:spTree>
    <p:custDataLst>
      <p:tags r:id="rId1"/>
    </p:custDataLst>
    <p:extLst>
      <p:ext uri="{BB962C8B-B14F-4D97-AF65-F5344CB8AC3E}">
        <p14:creationId xmlns:p14="http://schemas.microsoft.com/office/powerpoint/2010/main" val="159740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left)">
                                      <p:cBhvr>
                                        <p:cTn id="16" dur="500"/>
                                        <p:tgtEl>
                                          <p:spTgt spid="5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down)">
                                      <p:cBhvr>
                                        <p:cTn id="21" dur="500"/>
                                        <p:tgtEl>
                                          <p:spTgt spid="5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err="1">
                <a:latin typeface="Amazon Ember Light" panose="020B0403020204020204" pitchFamily="34" charset="0"/>
                <a:ea typeface="Malgun Gothic" panose="020B0503020000020004" pitchFamily="34" charset="-127"/>
              </a:rPr>
              <a:t>CloudWatch</a:t>
            </a:r>
            <a:r>
              <a:rPr lang="ko-kr" dirty="0">
                <a:latin typeface="Amazon Ember Light" panose="020B0403020204020204" pitchFamily="34" charset="0"/>
                <a:ea typeface="Malgun Gothic" panose="020B0503020000020004" pitchFamily="34" charset="-127"/>
              </a:rPr>
              <a:t> 지표 예 </a:t>
            </a:r>
          </a:p>
        </p:txBody>
      </p:sp>
      <p:sp>
        <p:nvSpPr>
          <p:cNvPr id="5" name="Content Placeholder 4">
            <a:extLst>
              <a:ext uri="{FF2B5EF4-FFF2-40B4-BE49-F238E27FC236}">
                <a16:creationId xmlns:a16="http://schemas.microsoft.com/office/drawing/2014/main" id="{93F66E04-18E6-4C4F-A3B1-C8C3C7237834}"/>
              </a:ext>
            </a:extLst>
          </p:cNvPr>
          <p:cNvSpPr>
            <a:spLocks noGrp="1"/>
          </p:cNvSpPr>
          <p:nvPr>
            <p:ph idx="1"/>
          </p:nvPr>
        </p:nvSpPr>
        <p:spPr/>
        <p:txBody>
          <a:bodyPr rtlCol="0"/>
          <a:lstStyle/>
          <a:p>
            <a:pPr rtl="0"/>
            <a:endParaRPr lang="en-US" dirty="0">
              <a:latin typeface="Amazon Ember Light" panose="020B0403020204020204" pitchFamily="34" charset="0"/>
              <a:ea typeface="Malgun Gothic" panose="020B0503020000020004" pitchFamily="34" charset="-127"/>
            </a:endParaRPr>
          </a:p>
        </p:txBody>
      </p:sp>
      <p:pic>
        <p:nvPicPr>
          <p:cNvPr id="7" name="Picture 6"/>
          <p:cNvPicPr>
            <a:picLocks noChangeAspect="1"/>
          </p:cNvPicPr>
          <p:nvPr/>
        </p:nvPicPr>
        <p:blipFill>
          <a:blip r:embed="rId4"/>
          <a:stretch>
            <a:fillRect/>
          </a:stretch>
        </p:blipFill>
        <p:spPr>
          <a:xfrm>
            <a:off x="144252" y="1310841"/>
            <a:ext cx="9479139" cy="1372607"/>
          </a:xfrm>
          <a:prstGeom prst="rect">
            <a:avLst/>
          </a:prstGeom>
          <a:ln>
            <a:noFill/>
          </a:ln>
          <a:effectLst>
            <a:outerShdw blurRad="292100" dist="139700" dir="2700000" algn="tl" rotWithShape="0">
              <a:srgbClr val="333333">
                <a:alpha val="65000"/>
              </a:srgbClr>
            </a:outerShdw>
          </a:effectLst>
        </p:spPr>
      </p:pic>
      <p:grpSp>
        <p:nvGrpSpPr>
          <p:cNvPr id="9" name="Group 8"/>
          <p:cNvGrpSpPr/>
          <p:nvPr/>
        </p:nvGrpSpPr>
        <p:grpSpPr>
          <a:xfrm>
            <a:off x="4714241" y="2164644"/>
            <a:ext cx="6675217" cy="4246024"/>
            <a:chOff x="3231038" y="1552272"/>
            <a:chExt cx="4697982" cy="2884901"/>
          </a:xfrm>
        </p:grpSpPr>
        <p:pic>
          <p:nvPicPr>
            <p:cNvPr id="8" name="Picture 7"/>
            <p:cNvPicPr>
              <a:picLocks noChangeAspect="1"/>
            </p:cNvPicPr>
            <p:nvPr/>
          </p:nvPicPr>
          <p:blipFill>
            <a:blip r:embed="rId5"/>
            <a:stretch>
              <a:fillRect/>
            </a:stretch>
          </p:blipFill>
          <p:spPr>
            <a:xfrm>
              <a:off x="3231038" y="1552272"/>
              <a:ext cx="4697982" cy="2884901"/>
            </a:xfrm>
            <a:prstGeom prst="rect">
              <a:avLst/>
            </a:prstGeom>
            <a:ln>
              <a:noFill/>
            </a:ln>
            <a:effectLst>
              <a:outerShdw blurRad="292100" dist="139700" dir="2700000" algn="tl" rotWithShape="0">
                <a:srgbClr val="333333">
                  <a:alpha val="65000"/>
                </a:srgbClr>
              </a:outerShdw>
            </a:effectLst>
          </p:spPr>
        </p:pic>
        <p:sp>
          <p:nvSpPr>
            <p:cNvPr id="3" name="Rounded Rectangle 2"/>
            <p:cNvSpPr/>
            <p:nvPr/>
          </p:nvSpPr>
          <p:spPr>
            <a:xfrm>
              <a:off x="6368527" y="3539266"/>
              <a:ext cx="1484555" cy="720762"/>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endParaRPr>
            </a:p>
          </p:txBody>
        </p:sp>
      </p:grpSp>
      <p:cxnSp>
        <p:nvCxnSpPr>
          <p:cNvPr id="11" name="Straight Arrow Connector 10"/>
          <p:cNvCxnSpPr/>
          <p:nvPr/>
        </p:nvCxnSpPr>
        <p:spPr>
          <a:xfrm>
            <a:off x="3278386" y="2139522"/>
            <a:ext cx="1506975" cy="992111"/>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53557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Diagonal Corner Rectangle 132"/>
          <p:cNvSpPr/>
          <p:nvPr>
            <p:custDataLst>
              <p:tags r:id="rId2"/>
            </p:custDataLst>
          </p:nvPr>
        </p:nvSpPr>
        <p:spPr>
          <a:xfrm>
            <a:off x="350331" y="1734781"/>
            <a:ext cx="11493500" cy="3580367"/>
          </a:xfrm>
          <a:prstGeom prst="round2DiagRect">
            <a:avLst>
              <a:gd name="adj1" fmla="val 9334"/>
              <a:gd name="adj2" fmla="val 15248"/>
            </a:avLst>
          </a:prstGeom>
          <a:solidFill>
            <a:srgbClr val="FAA63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defRPr/>
            </a:pPr>
            <a:endParaRPr lang="en-US" sz="2133" dirty="0">
              <a:solidFill>
                <a:srgbClr val="414042"/>
              </a:solidFill>
              <a:latin typeface="+mj-lt"/>
              <a:cs typeface="Chalkduster"/>
            </a:endParaRPr>
          </a:p>
        </p:txBody>
      </p:sp>
      <p:sp>
        <p:nvSpPr>
          <p:cNvPr id="19" name="Rounded Rectangle 18"/>
          <p:cNvSpPr/>
          <p:nvPr/>
        </p:nvSpPr>
        <p:spPr bwMode="auto">
          <a:xfrm>
            <a:off x="2866960" y="2351980"/>
            <a:ext cx="8303779" cy="2239070"/>
          </a:xfrm>
          <a:prstGeom prst="roundRect">
            <a:avLst>
              <a:gd name="adj" fmla="val 9818"/>
            </a:avLst>
          </a:prstGeom>
          <a:solidFill>
            <a:schemeClr val="bg1"/>
          </a:solidFill>
          <a:ln w="1905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solidFill>
                <a:schemeClr val="tx1"/>
              </a:solidFill>
              <a:latin typeface="Arial"/>
              <a:cs typeface="Arial"/>
            </a:endParaRPr>
          </a:p>
        </p:txBody>
      </p:sp>
      <p:sp>
        <p:nvSpPr>
          <p:cNvPr id="2" name="Title 1"/>
          <p:cNvSpPr>
            <a:spLocks noGrp="1"/>
          </p:cNvSpPr>
          <p:nvPr>
            <p:ph type="title"/>
          </p:nvPr>
        </p:nvSpPr>
        <p:spPr/>
        <p:txBody>
          <a:bodyPr rtlCol="0"/>
          <a:lstStyle/>
          <a:p>
            <a:pPr rtl="0"/>
            <a:r>
              <a:rPr lang="ko-kr" dirty="0"/>
              <a:t>Auto </a:t>
            </a:r>
            <a:r>
              <a:rPr lang="ko-kr" dirty="0" err="1"/>
              <a:t>Scaling</a:t>
            </a:r>
            <a:endParaRPr lang="en-US" dirty="0">
              <a:latin typeface="Amazon Ember Light" panose="020B0403020204020204"/>
            </a:endParaRPr>
          </a:p>
        </p:txBody>
      </p:sp>
      <p:sp>
        <p:nvSpPr>
          <p:cNvPr id="18" name="Content Placeholder 2"/>
          <p:cNvSpPr>
            <a:spLocks noGrp="1"/>
          </p:cNvSpPr>
          <p:nvPr>
            <p:ph idx="1"/>
          </p:nvPr>
        </p:nvSpPr>
        <p:spPr>
          <a:xfrm>
            <a:off x="2866960" y="2757013"/>
            <a:ext cx="8303779" cy="1601345"/>
          </a:xfrm>
        </p:spPr>
        <p:txBody>
          <a:bodyPr rtlCol="0">
            <a:normAutofit/>
          </a:bodyPr>
          <a:lstStyle/>
          <a:p>
            <a:pPr rtl="0"/>
            <a:r>
              <a:rPr lang="ko-kr" sz="2400" dirty="0">
                <a:latin typeface="Amazon Ember Light" panose="020B0403020204020204" pitchFamily="34" charset="0"/>
                <a:ea typeface="Malgun Gothic" panose="020B0503020000020004" pitchFamily="34" charset="-127"/>
              </a:rPr>
              <a:t>Amazon EC2 용량을 </a:t>
            </a:r>
            <a:r>
              <a:rPr lang="ko-kr" sz="2400" dirty="0">
                <a:solidFill>
                  <a:srgbClr val="000000"/>
                </a:solidFill>
                <a:latin typeface="Amazon Ember Light" panose="020B0403020204020204" pitchFamily="34" charset="0"/>
                <a:ea typeface="Malgun Gothic" panose="020B0503020000020004" pitchFamily="34" charset="-127"/>
              </a:rPr>
              <a:t>자동으로 조정</a:t>
            </a:r>
            <a:endParaRPr lang="en-US" sz="2400" dirty="0">
              <a:solidFill>
                <a:srgbClr val="000000"/>
              </a:solidFill>
              <a:latin typeface="Amazon Ember Light" panose="020B0403020204020204" pitchFamily="34" charset="0"/>
              <a:ea typeface="Malgun Gothic" panose="020B0503020000020004" pitchFamily="34" charset="-127"/>
            </a:endParaRPr>
          </a:p>
          <a:p>
            <a:pPr rtl="0"/>
            <a:r>
              <a:rPr lang="ko-KR" altLang="en-US" sz="2400" dirty="0">
                <a:latin typeface="Amazon Ember Light" panose="020B0403020204020204" pitchFamily="34" charset="0"/>
                <a:ea typeface="Malgun Gothic" panose="020B0503020000020004" pitchFamily="34" charset="-127"/>
              </a:rPr>
              <a:t>사용량의 변화가 많은 애플리케이션에 매우 적합</a:t>
            </a:r>
            <a:endParaRPr lang="ko-kr" sz="2400" dirty="0">
              <a:latin typeface="Amazon Ember Light" panose="020B0403020204020204" pitchFamily="34" charset="0"/>
              <a:ea typeface="Malgun Gothic" panose="020B0503020000020004" pitchFamily="34" charset="-127"/>
            </a:endParaRPr>
          </a:p>
          <a:p>
            <a:pPr rtl="0"/>
            <a:r>
              <a:rPr lang="ko-kr" sz="2400" dirty="0">
                <a:latin typeface="Amazon Ember Light" panose="020B0403020204020204" pitchFamily="34" charset="0"/>
                <a:ea typeface="Malgun Gothic" panose="020B0503020000020004" pitchFamily="34" charset="-127"/>
                <a:sym typeface="Chalkduster" charset="0"/>
              </a:rPr>
              <a:t>추가 요금 없이 사용 가능 </a:t>
            </a:r>
          </a:p>
        </p:txBody>
      </p:sp>
      <p:sp>
        <p:nvSpPr>
          <p:cNvPr id="138" name="Rounded Rectangle 137"/>
          <p:cNvSpPr/>
          <p:nvPr/>
        </p:nvSpPr>
        <p:spPr bwMode="auto">
          <a:xfrm>
            <a:off x="1109580" y="2757013"/>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solidFill>
                <a:schemeClr val="tx1"/>
              </a:solidFill>
              <a:latin typeface="Arial"/>
              <a:cs typeface="Arial"/>
            </a:endParaRPr>
          </a:p>
        </p:txBody>
      </p:sp>
      <p:sp>
        <p:nvSpPr>
          <p:cNvPr id="11" name="Rectangle 10"/>
          <p:cNvSpPr>
            <a:spLocks/>
          </p:cNvSpPr>
          <p:nvPr/>
        </p:nvSpPr>
        <p:spPr bwMode="auto">
          <a:xfrm>
            <a:off x="1133853" y="4064391"/>
            <a:ext cx="1377920" cy="888609"/>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4667" tIns="84667" rIns="84667" bIns="84667" rtlCol="0" anchor="ctr"/>
          <a:lstStyle/>
          <a:p>
            <a:pPr algn="ctr" rtl="0">
              <a:defRPr/>
            </a:pPr>
            <a:r>
              <a:rPr lang="ko-kr" sz="2133">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halkduster" charset="0"/>
              </a:rPr>
              <a:t>Auto Scaling</a:t>
            </a:r>
            <a:endParaRPr lang="en-US" sz="2133" dirty="0">
              <a:solidFill>
                <a:srgbClr val="000000"/>
              </a:solidFill>
              <a:latin typeface="Amazon Ember" panose="020B0603020204020204"/>
              <a:ea typeface="Amazon Ember" panose="020B0603020204020204" pitchFamily="34" charset="0"/>
              <a:cs typeface="Amazon Ember" panose="020B0603020204020204" pitchFamily="34" charset="0"/>
              <a:sym typeface="Chalkduster" charset="0"/>
            </a:endParaRPr>
          </a:p>
        </p:txBody>
      </p:sp>
      <p:pic>
        <p:nvPicPr>
          <p:cNvPr id="13" name="Picture 4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317366" y="2886758"/>
            <a:ext cx="1026980" cy="9926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88979592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Auto </a:t>
            </a:r>
            <a:r>
              <a:rPr lang="ko-kr" dirty="0" err="1">
                <a:latin typeface="Amazon Ember Light" panose="020B0403020204020204" pitchFamily="34" charset="0"/>
                <a:ea typeface="Malgun Gothic" panose="020B0503020000020004" pitchFamily="34" charset="-127"/>
              </a:rPr>
              <a:t>Scaling의</a:t>
            </a:r>
            <a:r>
              <a:rPr lang="ko-kr" dirty="0">
                <a:latin typeface="Amazon Ember Light" panose="020B0403020204020204" pitchFamily="34" charset="0"/>
                <a:ea typeface="Malgun Gothic" panose="020B0503020000020004" pitchFamily="34" charset="-127"/>
              </a:rPr>
              <a:t> 이점</a:t>
            </a:r>
          </a:p>
        </p:txBody>
      </p:sp>
      <p:sp>
        <p:nvSpPr>
          <p:cNvPr id="17" name="Rounded Rectangle 16"/>
          <p:cNvSpPr/>
          <p:nvPr>
            <p:custDataLst>
              <p:tags r:id="rId2"/>
            </p:custDataLst>
          </p:nvPr>
        </p:nvSpPr>
        <p:spPr>
          <a:xfrm>
            <a:off x="864243" y="1735484"/>
            <a:ext cx="10077692" cy="3676960"/>
          </a:xfrm>
          <a:prstGeom prst="roundRect">
            <a:avLst>
              <a:gd name="adj" fmla="val 5109"/>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grpSp>
        <p:nvGrpSpPr>
          <p:cNvPr id="36" name="Group 35"/>
          <p:cNvGrpSpPr/>
          <p:nvPr/>
        </p:nvGrpSpPr>
        <p:grpSpPr>
          <a:xfrm>
            <a:off x="7852177" y="2281628"/>
            <a:ext cx="2846441" cy="2514600"/>
            <a:chOff x="609600" y="1828800"/>
            <a:chExt cx="1752600" cy="2514600"/>
          </a:xfrm>
          <a:solidFill>
            <a:schemeClr val="bg1">
              <a:lumMod val="85000"/>
            </a:schemeClr>
          </a:solidFill>
        </p:grpSpPr>
        <p:sp>
          <p:nvSpPr>
            <p:cNvPr id="37" name="Round Diagonal Corner Rectangle 36"/>
            <p:cNvSpPr/>
            <p:nvPr/>
          </p:nvSpPr>
          <p:spPr>
            <a:xfrm>
              <a:off x="609600" y="1828800"/>
              <a:ext cx="1752600" cy="2514600"/>
            </a:xfrm>
            <a:prstGeom prst="round2DiagRect">
              <a:avLst>
                <a:gd name="adj1" fmla="val 16667"/>
                <a:gd name="adj2" fmla="val 57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38" name="Rectangle 37"/>
            <p:cNvSpPr/>
            <p:nvPr/>
          </p:nvSpPr>
          <p:spPr>
            <a:xfrm>
              <a:off x="751450" y="2043237"/>
              <a:ext cx="1475729" cy="420564"/>
            </a:xfrm>
            <a:prstGeom prst="rect">
              <a:avLst/>
            </a:prstGeom>
            <a:grpFill/>
          </p:spPr>
          <p:txBody>
            <a:bodyPr wrap="square" lIns="60960" rIns="60960" rtlCol="0">
              <a:spAutoFit/>
            </a:bodyPr>
            <a:lstStyle/>
            <a:p>
              <a:pPr algn="ctr" rtl="0">
                <a:spcBef>
                  <a:spcPts val="400"/>
                </a:spcBef>
                <a:defRPr/>
              </a:pPr>
              <a:r>
                <a:rPr lang="ko-kr" sz="2133" b="1">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비용 관리</a:t>
              </a:r>
              <a:r>
                <a:rPr lang="ko-kr" sz="2133" b="1">
                  <a:latin typeface="Amazon Ember Light" panose="020B0403020204020204" pitchFamily="34" charset="0"/>
                  <a:ea typeface="Malgun Gothic" panose="020B0503020000020004" pitchFamily="34" charset="-127"/>
                  <a:cs typeface="Amazon Ember" panose="020B0603020204020204" pitchFamily="34" charset="0"/>
                </a:rPr>
                <a:t> 개선</a:t>
              </a:r>
              <a:endParaRPr lang="en-US" sz="2133" b="1" dirty="0">
                <a:latin typeface="Amazon Ember Light" panose="020B0403020204020204" pitchFamily="34" charset="0"/>
                <a:ea typeface="Malgun Gothic" panose="020B0503020000020004" pitchFamily="34" charset="-127"/>
                <a:cs typeface="Amazon Ember" panose="020B0603020204020204" pitchFamily="34" charset="0"/>
              </a:endParaRPr>
            </a:p>
          </p:txBody>
        </p:sp>
      </p:grpSp>
      <p:pic>
        <p:nvPicPr>
          <p:cNvPr id="49" name="Picture 36" descr="icons_63_c.eps"/>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auto">
          <a:xfrm>
            <a:off x="7875248" y="2771614"/>
            <a:ext cx="2800298" cy="28002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8" name="Group 27"/>
          <p:cNvGrpSpPr/>
          <p:nvPr/>
        </p:nvGrpSpPr>
        <p:grpSpPr>
          <a:xfrm>
            <a:off x="4554275" y="2328718"/>
            <a:ext cx="2833755" cy="2514600"/>
            <a:chOff x="609600" y="1828800"/>
            <a:chExt cx="1752600" cy="2514600"/>
          </a:xfrm>
          <a:solidFill>
            <a:schemeClr val="bg1">
              <a:lumMod val="85000"/>
            </a:schemeClr>
          </a:solidFill>
        </p:grpSpPr>
        <p:sp>
          <p:nvSpPr>
            <p:cNvPr id="31" name="Round Diagonal Corner Rectangle 30"/>
            <p:cNvSpPr/>
            <p:nvPr/>
          </p:nvSpPr>
          <p:spPr>
            <a:xfrm>
              <a:off x="609600" y="1828800"/>
              <a:ext cx="1752600" cy="2514600"/>
            </a:xfrm>
            <a:prstGeom prst="round2DiagRect">
              <a:avLst>
                <a:gd name="adj1" fmla="val 16667"/>
                <a:gd name="adj2" fmla="val 57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35" name="Rectangle 34"/>
            <p:cNvSpPr/>
            <p:nvPr/>
          </p:nvSpPr>
          <p:spPr>
            <a:xfrm>
              <a:off x="887790" y="1994559"/>
              <a:ext cx="1279677" cy="420564"/>
            </a:xfrm>
            <a:prstGeom prst="rect">
              <a:avLst/>
            </a:prstGeom>
            <a:grpFill/>
          </p:spPr>
          <p:txBody>
            <a:bodyPr wrap="square" lIns="60960" rIns="60960" rtlCol="0">
              <a:spAutoFit/>
            </a:bodyPr>
            <a:lstStyle/>
            <a:p>
              <a:pPr algn="ctr" rtl="0">
                <a:spcBef>
                  <a:spcPts val="400"/>
                </a:spcBef>
                <a:defRPr/>
              </a:pPr>
              <a:r>
                <a:rPr lang="ko-kr" sz="2133" b="1">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가용성</a:t>
              </a:r>
              <a:r>
                <a:rPr lang="ko-kr" sz="2133" b="1">
                  <a:latin typeface="Amazon Ember Light" panose="020B0403020204020204" pitchFamily="34" charset="0"/>
                  <a:ea typeface="Malgun Gothic" panose="020B0503020000020004" pitchFamily="34" charset="-127"/>
                  <a:cs typeface="Amazon Ember" panose="020B0603020204020204" pitchFamily="34" charset="0"/>
                </a:rPr>
                <a:t> 향상</a:t>
              </a:r>
              <a:endParaRPr lang="en-US" sz="2133" b="1" dirty="0">
                <a:latin typeface="Amazon Ember Light" panose="020B0403020204020204" pitchFamily="34" charset="0"/>
                <a:ea typeface="Malgun Gothic" panose="020B0503020000020004" pitchFamily="34" charset="-127"/>
                <a:cs typeface="Amazon Ember" panose="020B0603020204020204" pitchFamily="34" charset="0"/>
              </a:endParaRPr>
            </a:p>
          </p:txBody>
        </p:sp>
      </p:grpSp>
      <p:pic>
        <p:nvPicPr>
          <p:cNvPr id="51" name="Picture 2" descr="C:\Users\stewat\Pictures\postion2\AllColorIcons\icons_69_c.jpg"/>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5062384" y="3211630"/>
            <a:ext cx="1798449" cy="1607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8" name="Group 17"/>
          <p:cNvGrpSpPr/>
          <p:nvPr/>
        </p:nvGrpSpPr>
        <p:grpSpPr>
          <a:xfrm>
            <a:off x="1244790" y="2289939"/>
            <a:ext cx="2855612" cy="2514599"/>
            <a:chOff x="609600" y="1828800"/>
            <a:chExt cx="1752600" cy="2514600"/>
          </a:xfrm>
          <a:solidFill>
            <a:schemeClr val="bg1">
              <a:lumMod val="85000"/>
            </a:schemeClr>
          </a:solidFill>
        </p:grpSpPr>
        <p:sp>
          <p:nvSpPr>
            <p:cNvPr id="23" name="Round Diagonal Corner Rectangle 22"/>
            <p:cNvSpPr/>
            <p:nvPr/>
          </p:nvSpPr>
          <p:spPr>
            <a:xfrm>
              <a:off x="609600" y="1828800"/>
              <a:ext cx="1752600" cy="2514600"/>
            </a:xfrm>
            <a:prstGeom prst="round2DiagRect">
              <a:avLst>
                <a:gd name="adj1" fmla="val 16667"/>
                <a:gd name="adj2" fmla="val 57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30" name="Rectangle 29"/>
            <p:cNvSpPr/>
            <p:nvPr/>
          </p:nvSpPr>
          <p:spPr>
            <a:xfrm>
              <a:off x="767090" y="2042936"/>
              <a:ext cx="1493326" cy="420564"/>
            </a:xfrm>
            <a:prstGeom prst="rect">
              <a:avLst/>
            </a:prstGeom>
            <a:noFill/>
          </p:spPr>
          <p:txBody>
            <a:bodyPr wrap="square" lIns="60960" rIns="60960" rtlCol="0">
              <a:spAutoFit/>
            </a:bodyPr>
            <a:lstStyle/>
            <a:p>
              <a:pPr algn="ctr" rtl="0">
                <a:spcBef>
                  <a:spcPts val="400"/>
                </a:spcBef>
                <a:defRPr/>
              </a:pPr>
              <a:r>
                <a:rPr lang="ko-kr" sz="2133" b="1">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내결함성</a:t>
              </a:r>
              <a:r>
                <a:rPr lang="ko-kr" sz="2133" b="1">
                  <a:latin typeface="Amazon Ember Light" panose="020B0403020204020204" pitchFamily="34" charset="0"/>
                  <a:ea typeface="Malgun Gothic" panose="020B0503020000020004" pitchFamily="34" charset="-127"/>
                  <a:cs typeface="Amazon Ember" panose="020B0603020204020204" pitchFamily="34" charset="0"/>
                </a:rPr>
                <a:t> 향상</a:t>
              </a:r>
              <a:endParaRPr lang="en-US" sz="2133" b="1" dirty="0">
                <a:latin typeface="Amazon Ember Light" panose="020B0403020204020204" pitchFamily="34" charset="0"/>
                <a:ea typeface="Malgun Gothic" panose="020B0503020000020004" pitchFamily="34" charset="-127"/>
                <a:cs typeface="Amazon Ember" panose="020B0603020204020204" pitchFamily="34" charset="0"/>
              </a:endParaRPr>
            </a:p>
          </p:txBody>
        </p:sp>
      </p:grpSp>
      <p:pic>
        <p:nvPicPr>
          <p:cNvPr id="52" name="Picture 35" descr="icons_28_c.eps"/>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auto">
          <a:xfrm>
            <a:off x="1598446" y="2945114"/>
            <a:ext cx="2000499" cy="2000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8233352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시작 구성</a:t>
            </a:r>
            <a:endParaRPr lang="en-US" dirty="0">
              <a:latin typeface="Amazon Ember Light" panose="020B0403020204020204" pitchFamily="34" charset="0"/>
              <a:ea typeface="Malgun Gothic" panose="020B0503020000020004" pitchFamily="34" charset="-127"/>
            </a:endParaRPr>
          </a:p>
        </p:txBody>
      </p:sp>
      <p:sp>
        <p:nvSpPr>
          <p:cNvPr id="3" name="Content Placeholder 2"/>
          <p:cNvSpPr>
            <a:spLocks noGrp="1"/>
          </p:cNvSpPr>
          <p:nvPr>
            <p:ph idx="1"/>
          </p:nvPr>
        </p:nvSpPr>
        <p:spPr/>
        <p:txBody>
          <a:bodyPr rtlCol="0">
            <a:normAutofit/>
          </a:bodyPr>
          <a:lstStyle/>
          <a:p>
            <a:pPr rtl="0"/>
            <a:r>
              <a:rPr lang="ko-kr" dirty="0">
                <a:latin typeface="Amazon Ember Light" panose="020B0403020204020204" pitchFamily="34" charset="0"/>
                <a:ea typeface="Malgun Gothic" panose="020B0503020000020004" pitchFamily="34" charset="-127"/>
              </a:rPr>
              <a:t>시작 구성은 Auto Scaling 그룹에서 EC2 인스턴스를 시작하는 데 사용하는 템플릿입니다.</a:t>
            </a:r>
          </a:p>
          <a:p>
            <a:pPr rtl="0"/>
            <a:r>
              <a:rPr lang="ko-kr" dirty="0">
                <a:latin typeface="Amazon Ember Light" panose="020B0403020204020204" pitchFamily="34" charset="0"/>
                <a:ea typeface="Malgun Gothic" panose="020B0503020000020004" pitchFamily="34" charset="-127"/>
              </a:rPr>
              <a:t>시작 구성을 생성할 때 다음을 지정할 수 있습니다.</a:t>
            </a:r>
          </a:p>
          <a:p>
            <a:pPr lvl="1" rtl="0"/>
            <a:r>
              <a:rPr lang="ko-kr" dirty="0">
                <a:latin typeface="Amazon Ember Light" panose="020B0403020204020204" pitchFamily="34" charset="0"/>
                <a:ea typeface="Malgun Gothic" panose="020B0503020000020004" pitchFamily="34" charset="-127"/>
              </a:rPr>
              <a:t>AMI ID</a:t>
            </a:r>
            <a:endParaRPr lang="en-US" dirty="0">
              <a:solidFill>
                <a:srgbClr val="000000"/>
              </a:solidFill>
              <a:latin typeface="Amazon Ember Light" panose="020B0403020204020204" pitchFamily="34" charset="0"/>
              <a:ea typeface="Malgun Gothic" panose="020B0503020000020004" pitchFamily="34" charset="-127"/>
            </a:endParaRPr>
          </a:p>
          <a:p>
            <a:pPr lvl="1" rtl="0"/>
            <a:r>
              <a:rPr lang="ko-kr" dirty="0">
                <a:latin typeface="Amazon Ember Light" panose="020B0403020204020204" pitchFamily="34" charset="0"/>
                <a:ea typeface="Malgun Gothic" panose="020B0503020000020004" pitchFamily="34" charset="-127"/>
              </a:rPr>
              <a:t>인스턴스 유형</a:t>
            </a:r>
          </a:p>
          <a:p>
            <a:pPr lvl="1" rtl="0"/>
            <a:r>
              <a:rPr lang="ko-kr" dirty="0">
                <a:latin typeface="Amazon Ember Light" panose="020B0403020204020204" pitchFamily="34" charset="0"/>
                <a:ea typeface="Malgun Gothic" panose="020B0503020000020004" pitchFamily="34" charset="-127"/>
              </a:rPr>
              <a:t>키 페어</a:t>
            </a:r>
          </a:p>
          <a:p>
            <a:pPr lvl="1" rtl="0"/>
            <a:r>
              <a:rPr lang="ko-kr" dirty="0">
                <a:latin typeface="Amazon Ember Light" panose="020B0403020204020204" pitchFamily="34" charset="0"/>
                <a:ea typeface="Malgun Gothic" panose="020B0503020000020004" pitchFamily="34" charset="-127"/>
              </a:rPr>
              <a:t>보안 그룹</a:t>
            </a:r>
          </a:p>
          <a:p>
            <a:pPr lvl="1" rtl="0"/>
            <a:r>
              <a:rPr lang="ko-kr" dirty="0">
                <a:latin typeface="Amazon Ember Light" panose="020B0403020204020204" pitchFamily="34" charset="0"/>
                <a:ea typeface="Malgun Gothic" panose="020B0503020000020004" pitchFamily="34" charset="-127"/>
              </a:rPr>
              <a:t>블록 디바이스 매핑</a:t>
            </a:r>
            <a:endParaRPr lang="en-US" dirty="0">
              <a:solidFill>
                <a:srgbClr val="000000"/>
              </a:solidFill>
              <a:latin typeface="Amazon Ember Light" panose="020B0403020204020204" pitchFamily="34" charset="0"/>
              <a:ea typeface="Malgun Gothic" panose="020B0503020000020004" pitchFamily="34" charset="-127"/>
            </a:endParaRPr>
          </a:p>
          <a:p>
            <a:pPr lvl="1" rtl="0"/>
            <a:r>
              <a:rPr lang="ko-kr" dirty="0">
                <a:latin typeface="Amazon Ember Light" panose="020B0403020204020204" pitchFamily="34" charset="0"/>
                <a:ea typeface="Malgun Gothic" panose="020B0503020000020004" pitchFamily="34" charset="-127"/>
              </a:rPr>
              <a:t>사용자 데이터</a:t>
            </a:r>
          </a:p>
        </p:txBody>
      </p:sp>
      <p:pic>
        <p:nvPicPr>
          <p:cNvPr id="6" name="Picture 5">
            <a:extLst>
              <a:ext uri="{FF2B5EF4-FFF2-40B4-BE49-F238E27FC236}">
                <a16:creationId xmlns:a16="http://schemas.microsoft.com/office/drawing/2014/main" id="{A3449049-7539-7B47-B55C-A818177F595D}"/>
              </a:ext>
            </a:extLst>
          </p:cNvPr>
          <p:cNvPicPr>
            <a:picLocks noChangeAspect="1"/>
          </p:cNvPicPr>
          <p:nvPr/>
        </p:nvPicPr>
        <p:blipFill>
          <a:blip r:embed="rId4"/>
          <a:stretch>
            <a:fillRect/>
          </a:stretch>
        </p:blipFill>
        <p:spPr>
          <a:xfrm>
            <a:off x="7212479" y="4282888"/>
            <a:ext cx="3672445" cy="1452656"/>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4580943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Auto Scaling 그룹</a:t>
            </a:r>
            <a:endParaRPr lang="en-US" dirty="0">
              <a:latin typeface="Amazon Ember Light" panose="020B0403020204020204" pitchFamily="34" charset="0"/>
              <a:ea typeface="Malgun Gothic" panose="020B0503020000020004" pitchFamily="34" charset="-127"/>
            </a:endParaRPr>
          </a:p>
        </p:txBody>
      </p:sp>
      <p:sp>
        <p:nvSpPr>
          <p:cNvPr id="3" name="Content Placeholder 2"/>
          <p:cNvSpPr>
            <a:spLocks noGrp="1"/>
          </p:cNvSpPr>
          <p:nvPr>
            <p:ph idx="1"/>
          </p:nvPr>
        </p:nvSpPr>
        <p:spPr/>
        <p:txBody>
          <a:bodyPr rtlCol="0"/>
          <a:lstStyle/>
          <a:p>
            <a:pPr rtl="0"/>
            <a:r>
              <a:rPr lang="ko-kr" dirty="0">
                <a:latin typeface="Amazon Ember Light" panose="020B0403020204020204" pitchFamily="34" charset="0"/>
                <a:ea typeface="Malgun Gothic" panose="020B0503020000020004" pitchFamily="34" charset="-127"/>
              </a:rPr>
              <a:t>비슷한 특성을 공유하는 EC2 인스턴스 모음을 포함합니다.</a:t>
            </a:r>
          </a:p>
          <a:p>
            <a:pPr rtl="0"/>
            <a:r>
              <a:rPr lang="ko-kr" dirty="0">
                <a:latin typeface="Amazon Ember Light" panose="020B0403020204020204" pitchFamily="34" charset="0"/>
                <a:ea typeface="Malgun Gothic" panose="020B0503020000020004" pitchFamily="34" charset="-127"/>
              </a:rPr>
              <a:t>Auto Scaling 그룹의 인스턴스는 인스턴스 확장 및 관리를 목적으로 한 논리적 그룹으로 처리됩니다.</a:t>
            </a:r>
          </a:p>
        </p:txBody>
      </p:sp>
      <p:grpSp>
        <p:nvGrpSpPr>
          <p:cNvPr id="18" name="Group 17"/>
          <p:cNvGrpSpPr/>
          <p:nvPr/>
        </p:nvGrpSpPr>
        <p:grpSpPr>
          <a:xfrm>
            <a:off x="4870519" y="3453727"/>
            <a:ext cx="5256360" cy="1690405"/>
            <a:chOff x="2975157" y="2424780"/>
            <a:chExt cx="3942270" cy="1267804"/>
          </a:xfrm>
        </p:grpSpPr>
        <p:sp>
          <p:nvSpPr>
            <p:cNvPr id="4" name="Rectangle 3"/>
            <p:cNvSpPr/>
            <p:nvPr/>
          </p:nvSpPr>
          <p:spPr>
            <a:xfrm>
              <a:off x="2975157" y="2726426"/>
              <a:ext cx="3942270" cy="9661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rtl="0"/>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5" name="Rounded Rectangle 4"/>
            <p:cNvSpPr/>
            <p:nvPr/>
          </p:nvSpPr>
          <p:spPr>
            <a:xfrm>
              <a:off x="3233947" y="2834257"/>
              <a:ext cx="664234" cy="638354"/>
            </a:xfrm>
            <a:prstGeom prst="roundRect">
              <a:avLst/>
            </a:prstGeom>
            <a:solidFill>
              <a:srgbClr val="F68535"/>
            </a:solidFill>
          </p:spPr>
          <p:style>
            <a:lnRef idx="3">
              <a:schemeClr val="lt1"/>
            </a:lnRef>
            <a:fillRef idx="1">
              <a:schemeClr val="accent1"/>
            </a:fillRef>
            <a:effectRef idx="1">
              <a:schemeClr val="accent1"/>
            </a:effectRef>
            <a:fontRef idx="minor">
              <a:schemeClr val="lt1"/>
            </a:fontRef>
          </p:style>
          <p:txBody>
            <a:bodyPr rtlCol="0" anchor="ctr"/>
            <a:lstStyle/>
            <a:p>
              <a:pPr algn="ctr" rtl="0"/>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6" name="Rounded Rectangle 5"/>
            <p:cNvSpPr/>
            <p:nvPr/>
          </p:nvSpPr>
          <p:spPr>
            <a:xfrm>
              <a:off x="4156972" y="2825630"/>
              <a:ext cx="664234" cy="638354"/>
            </a:xfrm>
            <a:prstGeom prst="roundRect">
              <a:avLst/>
            </a:prstGeom>
            <a:solidFill>
              <a:srgbClr val="F68535"/>
            </a:solidFill>
          </p:spPr>
          <p:style>
            <a:lnRef idx="3">
              <a:schemeClr val="lt1"/>
            </a:lnRef>
            <a:fillRef idx="1">
              <a:schemeClr val="accent1"/>
            </a:fillRef>
            <a:effectRef idx="1">
              <a:schemeClr val="accent1"/>
            </a:effectRef>
            <a:fontRef idx="minor">
              <a:schemeClr val="lt1"/>
            </a:fontRef>
          </p:style>
          <p:txBody>
            <a:bodyPr rtlCol="0" anchor="ctr"/>
            <a:lstStyle/>
            <a:p>
              <a:pPr algn="ctr" rtl="0"/>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7" name="Rounded Rectangle 6"/>
            <p:cNvSpPr/>
            <p:nvPr/>
          </p:nvSpPr>
          <p:spPr>
            <a:xfrm>
              <a:off x="5079997" y="2834257"/>
              <a:ext cx="664234" cy="638354"/>
            </a:xfrm>
            <a:prstGeom prst="roundRect">
              <a:avLst/>
            </a:prstGeom>
            <a:solidFill>
              <a:srgbClr val="F68535"/>
            </a:solidFill>
            <a:ln>
              <a:solidFill>
                <a:schemeClr val="accent1"/>
              </a:solidFill>
              <a:prstDash val="dash"/>
            </a:ln>
          </p:spPr>
          <p:style>
            <a:lnRef idx="3">
              <a:schemeClr val="lt1"/>
            </a:lnRef>
            <a:fillRef idx="1">
              <a:schemeClr val="accent1"/>
            </a:fillRef>
            <a:effectRef idx="1">
              <a:schemeClr val="accent1"/>
            </a:effectRef>
            <a:fontRef idx="minor">
              <a:schemeClr val="lt1"/>
            </a:fontRef>
          </p:style>
          <p:txBody>
            <a:bodyPr rtlCol="0" anchor="ctr"/>
            <a:lstStyle/>
            <a:p>
              <a:pPr algn="ctr" rtl="0"/>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8" name="Rounded Rectangle 7"/>
            <p:cNvSpPr/>
            <p:nvPr/>
          </p:nvSpPr>
          <p:spPr>
            <a:xfrm>
              <a:off x="6003022" y="2834257"/>
              <a:ext cx="664234" cy="638354"/>
            </a:xfrm>
            <a:prstGeom prst="roundRect">
              <a:avLst/>
            </a:prstGeom>
            <a:solidFill>
              <a:srgbClr val="F68535"/>
            </a:solidFill>
            <a:ln>
              <a:solidFill>
                <a:schemeClr val="accent1"/>
              </a:solidFill>
              <a:prstDash val="dash"/>
            </a:ln>
          </p:spPr>
          <p:style>
            <a:lnRef idx="3">
              <a:schemeClr val="lt1"/>
            </a:lnRef>
            <a:fillRef idx="1">
              <a:schemeClr val="accent1"/>
            </a:fillRef>
            <a:effectRef idx="1">
              <a:schemeClr val="accent1"/>
            </a:effectRef>
            <a:fontRef idx="minor">
              <a:schemeClr val="lt1"/>
            </a:fontRef>
          </p:style>
          <p:txBody>
            <a:bodyPr rtlCol="0" anchor="ctr"/>
            <a:lstStyle/>
            <a:p>
              <a:pPr algn="ctr" rtl="0"/>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9" name="TextBox 8"/>
            <p:cNvSpPr txBox="1"/>
            <p:nvPr/>
          </p:nvSpPr>
          <p:spPr>
            <a:xfrm>
              <a:off x="3898181" y="2424780"/>
              <a:ext cx="1775967" cy="315423"/>
            </a:xfrm>
            <a:prstGeom prst="rect">
              <a:avLst/>
            </a:prstGeom>
            <a:noFill/>
          </p:spPr>
          <p:txBody>
            <a:bodyPr wrap="none" rtlCol="0">
              <a:spAutoFit/>
            </a:bodyPr>
            <a:lstStyle/>
            <a:p>
              <a:pPr rtl="0"/>
              <a:r>
                <a:rPr lang="ko-kr" sz="2133" dirty="0">
                  <a:latin typeface="Amazon Ember" panose="020B0603020204020204" pitchFamily="34" charset="0"/>
                  <a:ea typeface="Malgun Gothic" panose="020B0503020000020004" pitchFamily="34" charset="-127"/>
                  <a:cs typeface="Amazon Ember" panose="020B0603020204020204" pitchFamily="34" charset="0"/>
                </a:rPr>
                <a:t>Auto Scaling 그룹</a:t>
              </a:r>
            </a:p>
          </p:txBody>
        </p:sp>
      </p:grpSp>
      <p:grpSp>
        <p:nvGrpSpPr>
          <p:cNvPr id="19" name="Group 18"/>
          <p:cNvGrpSpPr/>
          <p:nvPr/>
        </p:nvGrpSpPr>
        <p:grpSpPr>
          <a:xfrm>
            <a:off x="5009221" y="4839320"/>
            <a:ext cx="1277915" cy="697847"/>
            <a:chOff x="3079183" y="3463984"/>
            <a:chExt cx="958436" cy="523387"/>
          </a:xfrm>
        </p:grpSpPr>
        <p:sp>
          <p:nvSpPr>
            <p:cNvPr id="10" name="Left Brace 9"/>
            <p:cNvSpPr/>
            <p:nvPr/>
          </p:nvSpPr>
          <p:spPr>
            <a:xfrm rot="16200000">
              <a:off x="3428044" y="3239695"/>
              <a:ext cx="276041" cy="724619"/>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en-US" sz="20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4" name="TextBox 13"/>
            <p:cNvSpPr txBox="1"/>
            <p:nvPr/>
          </p:nvSpPr>
          <p:spPr>
            <a:xfrm>
              <a:off x="3079183" y="3687288"/>
              <a:ext cx="958436" cy="300083"/>
            </a:xfrm>
            <a:prstGeom prst="rect">
              <a:avLst/>
            </a:prstGeom>
            <a:noFill/>
          </p:spPr>
          <p:txBody>
            <a:bodyPr wrap="none" rtlCol="0">
              <a:spAutoFit/>
            </a:bodyPr>
            <a:lstStyle/>
            <a:p>
              <a:pPr rtl="0"/>
              <a:r>
                <a:rPr lang="ko-kr" sz="2000" dirty="0">
                  <a:latin typeface="Amazon Ember" panose="020B0603020204020204" pitchFamily="34" charset="0"/>
                  <a:ea typeface="Malgun Gothic" panose="020B0503020000020004" pitchFamily="34" charset="-127"/>
                  <a:cs typeface="Amazon Ember" panose="020B0603020204020204" pitchFamily="34" charset="0"/>
                </a:rPr>
                <a:t>최소 크기</a:t>
              </a:r>
            </a:p>
          </p:txBody>
        </p:sp>
      </p:grpSp>
      <p:grpSp>
        <p:nvGrpSpPr>
          <p:cNvPr id="20" name="Group 19"/>
          <p:cNvGrpSpPr/>
          <p:nvPr/>
        </p:nvGrpSpPr>
        <p:grpSpPr>
          <a:xfrm>
            <a:off x="5179787" y="5459925"/>
            <a:ext cx="2156603" cy="647164"/>
            <a:chOff x="3207108" y="3929428"/>
            <a:chExt cx="1617452" cy="485373"/>
          </a:xfrm>
        </p:grpSpPr>
        <p:sp>
          <p:nvSpPr>
            <p:cNvPr id="11" name="Left Brace 10"/>
            <p:cNvSpPr/>
            <p:nvPr/>
          </p:nvSpPr>
          <p:spPr>
            <a:xfrm rot="16200000">
              <a:off x="3883288" y="3253248"/>
              <a:ext cx="265091" cy="1617452"/>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en-US" sz="20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5" name="TextBox 14"/>
            <p:cNvSpPr txBox="1"/>
            <p:nvPr/>
          </p:nvSpPr>
          <p:spPr>
            <a:xfrm>
              <a:off x="3348725" y="4114719"/>
              <a:ext cx="1150795" cy="300082"/>
            </a:xfrm>
            <a:prstGeom prst="rect">
              <a:avLst/>
            </a:prstGeom>
            <a:noFill/>
          </p:spPr>
          <p:txBody>
            <a:bodyPr wrap="none" rtlCol="0">
              <a:spAutoFit/>
            </a:bodyPr>
            <a:lstStyle/>
            <a:p>
              <a:pPr rtl="0"/>
              <a:r>
                <a:rPr lang="ko-kr" sz="2000" dirty="0">
                  <a:latin typeface="Amazon Ember" panose="020B0603020204020204" pitchFamily="34" charset="0"/>
                  <a:ea typeface="Malgun Gothic" panose="020B0503020000020004" pitchFamily="34" charset="-127"/>
                  <a:cs typeface="Amazon Ember" panose="020B0603020204020204" pitchFamily="34" charset="0"/>
                </a:rPr>
                <a:t>원하는 용량</a:t>
              </a:r>
            </a:p>
          </p:txBody>
        </p:sp>
      </p:grpSp>
      <p:grpSp>
        <p:nvGrpSpPr>
          <p:cNvPr id="21" name="Group 20"/>
          <p:cNvGrpSpPr/>
          <p:nvPr/>
        </p:nvGrpSpPr>
        <p:grpSpPr>
          <a:xfrm>
            <a:off x="5094798" y="5871602"/>
            <a:ext cx="4872335" cy="771700"/>
            <a:chOff x="3143366" y="4238186"/>
            <a:chExt cx="3654251" cy="578775"/>
          </a:xfrm>
        </p:grpSpPr>
        <p:sp>
          <p:nvSpPr>
            <p:cNvPr id="13" name="Left Brace 12"/>
            <p:cNvSpPr/>
            <p:nvPr/>
          </p:nvSpPr>
          <p:spPr>
            <a:xfrm rot="16200000">
              <a:off x="4821705" y="2559847"/>
              <a:ext cx="297574" cy="3654251"/>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en-US" sz="20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6" name="TextBox 15"/>
            <p:cNvSpPr txBox="1"/>
            <p:nvPr/>
          </p:nvSpPr>
          <p:spPr>
            <a:xfrm>
              <a:off x="4487513" y="4516878"/>
              <a:ext cx="958435" cy="300083"/>
            </a:xfrm>
            <a:prstGeom prst="rect">
              <a:avLst/>
            </a:prstGeom>
            <a:noFill/>
          </p:spPr>
          <p:txBody>
            <a:bodyPr wrap="none" rtlCol="0">
              <a:spAutoFit/>
            </a:bodyPr>
            <a:lstStyle/>
            <a:p>
              <a:pPr rtl="0"/>
              <a:r>
                <a:rPr lang="ko-kr" sz="2000" dirty="0">
                  <a:latin typeface="Amazon Ember" panose="020B0603020204020204" pitchFamily="34" charset="0"/>
                  <a:ea typeface="Malgun Gothic" panose="020B0503020000020004" pitchFamily="34" charset="-127"/>
                  <a:cs typeface="Amazon Ember" panose="020B0603020204020204" pitchFamily="34" charset="0"/>
                </a:rPr>
                <a:t>최대 크기</a:t>
              </a:r>
            </a:p>
          </p:txBody>
        </p:sp>
      </p:grpSp>
      <p:grpSp>
        <p:nvGrpSpPr>
          <p:cNvPr id="22" name="Group 21"/>
          <p:cNvGrpSpPr/>
          <p:nvPr/>
        </p:nvGrpSpPr>
        <p:grpSpPr>
          <a:xfrm>
            <a:off x="7619062" y="4857023"/>
            <a:ext cx="2254778" cy="823481"/>
            <a:chOff x="5036562" y="3477251"/>
            <a:chExt cx="1691083" cy="617611"/>
          </a:xfrm>
        </p:grpSpPr>
        <p:sp>
          <p:nvSpPr>
            <p:cNvPr id="12" name="Left Brace 11"/>
            <p:cNvSpPr/>
            <p:nvPr/>
          </p:nvSpPr>
          <p:spPr>
            <a:xfrm rot="16200000">
              <a:off x="5745314" y="2770962"/>
              <a:ext cx="276041" cy="1688620"/>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en-US" sz="20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7" name="TextBox 16"/>
            <p:cNvSpPr txBox="1"/>
            <p:nvPr/>
          </p:nvSpPr>
          <p:spPr>
            <a:xfrm>
              <a:off x="5036562" y="3794779"/>
              <a:ext cx="1586010" cy="300083"/>
            </a:xfrm>
            <a:prstGeom prst="rect">
              <a:avLst/>
            </a:prstGeom>
            <a:noFill/>
          </p:spPr>
          <p:txBody>
            <a:bodyPr wrap="none" rtlCol="0">
              <a:spAutoFit/>
            </a:bodyPr>
            <a:lstStyle/>
            <a:p>
              <a:pPr rtl="0"/>
              <a:r>
                <a:rPr lang="ko-kr" sz="2000" dirty="0">
                  <a:latin typeface="Amazon Ember" panose="020B0603020204020204" pitchFamily="34" charset="0"/>
                  <a:ea typeface="Malgun Gothic" panose="020B0503020000020004" pitchFamily="34" charset="-127"/>
                  <a:cs typeface="Amazon Ember" panose="020B0603020204020204" pitchFamily="34" charset="0"/>
                </a:rPr>
                <a:t>필요에 따라 확장</a:t>
              </a:r>
              <a:endParaRPr lang="en-US" sz="20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28009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동적 확장</a:t>
            </a:r>
            <a:endParaRPr lang="en-US" dirty="0">
              <a:latin typeface="Amazon Ember Light" panose="020B0403020204020204" pitchFamily="34" charset="0"/>
              <a:ea typeface="Malgun Gothic" panose="020B0503020000020004" pitchFamily="34" charset="-127"/>
            </a:endParaRPr>
          </a:p>
        </p:txBody>
      </p:sp>
      <p:sp>
        <p:nvSpPr>
          <p:cNvPr id="3" name="Content Placeholder 2"/>
          <p:cNvSpPr>
            <a:spLocks noGrp="1"/>
          </p:cNvSpPr>
          <p:nvPr>
            <p:ph idx="1"/>
          </p:nvPr>
        </p:nvSpPr>
        <p:spPr/>
        <p:txBody>
          <a:bodyPr rtlCol="0"/>
          <a:lstStyle/>
          <a:p>
            <a:pPr rtl="0"/>
            <a:r>
              <a:rPr lang="ko-kr" dirty="0">
                <a:latin typeface="Amazon Ember Light" panose="020B0403020204020204" pitchFamily="34" charset="0"/>
                <a:ea typeface="Malgun Gothic" panose="020B0503020000020004" pitchFamily="34" charset="-127"/>
              </a:rPr>
              <a:t>CloudWatch 경보를 사용하여 다음을 결정하도록 조정 정책을 생성할 수 있습니다.</a:t>
            </a:r>
          </a:p>
          <a:p>
            <a:pPr lvl="1" rtl="0"/>
            <a:r>
              <a:rPr lang="ko-kr" dirty="0">
                <a:latin typeface="Amazon Ember Light" panose="020B0403020204020204" pitchFamily="34" charset="0"/>
                <a:ea typeface="Malgun Gothic" panose="020B0503020000020004" pitchFamily="34" charset="-127"/>
              </a:rPr>
              <a:t>Auto Scaling 그룹이 언제 확장해야 하는지</a:t>
            </a:r>
          </a:p>
          <a:p>
            <a:pPr lvl="1" rtl="0"/>
            <a:r>
              <a:rPr lang="ko-kr" dirty="0">
                <a:latin typeface="Amazon Ember Light" panose="020B0403020204020204" pitchFamily="34" charset="0"/>
                <a:ea typeface="Malgun Gothic" panose="020B0503020000020004" pitchFamily="34" charset="-127"/>
              </a:rPr>
              <a:t>Auto Scaling 그룹이 언제 축소해야 하는지</a:t>
            </a:r>
          </a:p>
          <a:p>
            <a:pPr lvl="1" rtl="0"/>
            <a:endParaRPr lang="en-US" dirty="0">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경보를 사용하여 다음을 모니터링할 수 있습니다.</a:t>
            </a:r>
          </a:p>
          <a:p>
            <a:pPr lvl="1" rtl="0"/>
            <a:r>
              <a:rPr lang="ko-kr" dirty="0">
                <a:latin typeface="Amazon Ember Light" panose="020B0403020204020204" pitchFamily="34" charset="0"/>
                <a:ea typeface="Malgun Gothic" panose="020B0503020000020004" pitchFamily="34" charset="-127"/>
              </a:rPr>
              <a:t>AWS 서비스가 Amazon CloudWatch에 전송하는 모든 지표</a:t>
            </a:r>
          </a:p>
          <a:p>
            <a:pPr lvl="1" rtl="0"/>
            <a:r>
              <a:rPr lang="ko-kr" dirty="0">
                <a:latin typeface="Amazon Ember Light" panose="020B0403020204020204" pitchFamily="34" charset="0"/>
                <a:ea typeface="Malgun Gothic" panose="020B0503020000020004" pitchFamily="34" charset="-127"/>
              </a:rPr>
              <a:t>자체 사용자 정의 지표</a:t>
            </a:r>
          </a:p>
        </p:txBody>
      </p:sp>
    </p:spTree>
    <p:custDataLst>
      <p:tags r:id="rId1"/>
    </p:custDataLst>
    <p:extLst>
      <p:ext uri="{BB962C8B-B14F-4D97-AF65-F5344CB8AC3E}">
        <p14:creationId xmlns:p14="http://schemas.microsoft.com/office/powerpoint/2010/main" val="10138424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3567719" y="1991603"/>
            <a:ext cx="1536383" cy="948979"/>
            <a:chOff x="2158801" y="1272136"/>
            <a:chExt cx="1152287" cy="711734"/>
          </a:xfrm>
          <a:solidFill>
            <a:schemeClr val="bg1"/>
          </a:solidFill>
        </p:grpSpPr>
        <p:sp>
          <p:nvSpPr>
            <p:cNvPr id="62" name="Rounded Rectangle 61"/>
            <p:cNvSpPr/>
            <p:nvPr/>
          </p:nvSpPr>
          <p:spPr>
            <a:xfrm>
              <a:off x="2158801" y="1272136"/>
              <a:ext cx="1152287" cy="711734"/>
            </a:xfrm>
            <a:prstGeom prst="round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n>
                  <a:solidFill>
                    <a:schemeClr val="bg1"/>
                  </a:solidFill>
                </a:ln>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76" name="Picture 7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4513" y="1318359"/>
              <a:ext cx="544782" cy="575047"/>
            </a:xfrm>
            <a:prstGeom prst="rect">
              <a:avLst/>
            </a:prstGeom>
            <a:grpFill/>
          </p:spPr>
        </p:pic>
      </p:grpSp>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Auto Scaling 기본 수명 주기</a:t>
            </a:r>
            <a:endParaRPr lang="en-US" dirty="0">
              <a:latin typeface="Amazon Ember Light" panose="020B0403020204020204" pitchFamily="34" charset="0"/>
              <a:ea typeface="Malgun Gothic" panose="020B0503020000020004" pitchFamily="34" charset="-127"/>
            </a:endParaRPr>
          </a:p>
        </p:txBody>
      </p:sp>
      <p:grpSp>
        <p:nvGrpSpPr>
          <p:cNvPr id="16" name="Group 15"/>
          <p:cNvGrpSpPr/>
          <p:nvPr/>
        </p:nvGrpSpPr>
        <p:grpSpPr>
          <a:xfrm>
            <a:off x="3025660" y="1424343"/>
            <a:ext cx="2279651" cy="2311400"/>
            <a:chOff x="421677" y="802549"/>
            <a:chExt cx="1709738" cy="1733550"/>
          </a:xfrm>
        </p:grpSpPr>
        <p:sp>
          <p:nvSpPr>
            <p:cNvPr id="4" name="TextBox 69"/>
            <p:cNvSpPr txBox="1"/>
            <p:nvPr/>
          </p:nvSpPr>
          <p:spPr>
            <a:xfrm>
              <a:off x="942712" y="2017450"/>
              <a:ext cx="640080" cy="274320"/>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ko-kr" sz="1067"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인스턴스</a:t>
              </a:r>
              <a:endParaRPr lang="en-US" sz="1867"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004" y="1274218"/>
              <a:ext cx="544782" cy="57504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958" y="879177"/>
              <a:ext cx="423382" cy="411621"/>
            </a:xfrm>
            <a:prstGeom prst="rect">
              <a:avLst/>
            </a:prstGeom>
          </p:spPr>
        </p:pic>
        <p:sp>
          <p:nvSpPr>
            <p:cNvPr id="8" name="Rounded Rectangle 7"/>
            <p:cNvSpPr/>
            <p:nvPr/>
          </p:nvSpPr>
          <p:spPr>
            <a:xfrm>
              <a:off x="421677" y="802549"/>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rtl="0">
                <a:defRPr/>
              </a:pPr>
              <a:endParaRPr lang="en-US" sz="2400" dirty="0">
                <a:solidFill>
                  <a:schemeClr val="tx1"/>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9" name="TextBox 31"/>
            <p:cNvSpPr txBox="1">
              <a:spLocks noChangeArrowheads="1"/>
            </p:cNvSpPr>
            <p:nvPr/>
          </p:nvSpPr>
          <p:spPr bwMode="auto">
            <a:xfrm>
              <a:off x="504227" y="2285274"/>
              <a:ext cx="1555750" cy="207749"/>
            </a:xfrm>
            <a:prstGeom prst="rect">
              <a:avLst/>
            </a:prstGeom>
            <a:noFill/>
            <a:ln w="9525">
              <a:noFill/>
              <a:miter lim="800000"/>
              <a:headEnd/>
              <a:tailEnd/>
            </a:ln>
          </p:spPr>
          <p:txBody>
            <a:bodyPr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ko-kr" sz="1200" b="1">
                  <a:latin typeface="Amazon Ember" panose="020B0603020204020204" pitchFamily="34" charset="0"/>
                  <a:ea typeface="Malgun Gothic" panose="020B0503020000020004" pitchFamily="34" charset="-127"/>
                  <a:cs typeface="Amazon Ember" panose="020B0603020204020204" pitchFamily="34" charset="0"/>
                </a:rPr>
                <a:t>Auto Scaling 그룹</a:t>
              </a:r>
            </a:p>
          </p:txBody>
        </p:sp>
      </p:grpSp>
      <p:grpSp>
        <p:nvGrpSpPr>
          <p:cNvPr id="77" name="Group 76"/>
          <p:cNvGrpSpPr/>
          <p:nvPr/>
        </p:nvGrpSpPr>
        <p:grpSpPr>
          <a:xfrm>
            <a:off x="5339681" y="1900104"/>
            <a:ext cx="3507420" cy="1626839"/>
            <a:chOff x="2186932" y="1233164"/>
            <a:chExt cx="2630565" cy="1220129"/>
          </a:xfrm>
        </p:grpSpPr>
        <p:cxnSp>
          <p:nvCxnSpPr>
            <p:cNvPr id="12" name="Straight Arrow Connector 11"/>
            <p:cNvCxnSpPr>
              <a:cxnSpLocks/>
              <a:endCxn id="13" idx="1"/>
            </p:cNvCxnSpPr>
            <p:nvPr/>
          </p:nvCxnSpPr>
          <p:spPr>
            <a:xfrm>
              <a:off x="2186932" y="1496686"/>
              <a:ext cx="967827" cy="2006"/>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a:off x="3154759" y="1233164"/>
              <a:ext cx="1168543" cy="53105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rtl="0"/>
              <a:r>
                <a:rPr lang="ko-kr" sz="22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확장</a:t>
              </a:r>
              <a:endParaRPr lang="en-US" sz="22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2190" y="1684843"/>
              <a:ext cx="525324" cy="596314"/>
            </a:xfrm>
            <a:prstGeom prst="rect">
              <a:avLst/>
            </a:prstGeom>
          </p:spPr>
        </p:pic>
        <p:sp>
          <p:nvSpPr>
            <p:cNvPr id="15" name="TextBox 120"/>
            <p:cNvSpPr txBox="1"/>
            <p:nvPr/>
          </p:nvSpPr>
          <p:spPr>
            <a:xfrm>
              <a:off x="2263964" y="2289787"/>
              <a:ext cx="1321636" cy="163506"/>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ko-kr" sz="1333" b="1" dirty="0">
                  <a:latin typeface="Amazon Ember" panose="020B0603020204020204" pitchFamily="34" charset="0"/>
                  <a:ea typeface="Malgun Gothic" panose="020B0503020000020004" pitchFamily="34" charset="-127"/>
                  <a:cs typeface="Amazon Ember" panose="020B0603020204020204" pitchFamily="34" charset="0"/>
                </a:rPr>
                <a:t>Amazon CloudWatch</a:t>
              </a:r>
            </a:p>
          </p:txBody>
        </p:sp>
        <p:cxnSp>
          <p:nvCxnSpPr>
            <p:cNvPr id="17" name="Curved Connector 16"/>
            <p:cNvCxnSpPr>
              <a:cxnSpLocks/>
            </p:cNvCxnSpPr>
            <p:nvPr/>
          </p:nvCxnSpPr>
          <p:spPr>
            <a:xfrm flipV="1">
              <a:off x="3207514" y="1801196"/>
              <a:ext cx="209113" cy="270958"/>
            </a:xfrm>
            <a:prstGeom prst="curvedConnector2">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1334" y="1877802"/>
              <a:ext cx="383240" cy="383240"/>
            </a:xfrm>
            <a:prstGeom prst="rect">
              <a:avLst/>
            </a:prstGeom>
          </p:spPr>
        </p:pic>
        <p:sp>
          <p:nvSpPr>
            <p:cNvPr id="20" name="TextBox 120"/>
            <p:cNvSpPr txBox="1"/>
            <p:nvPr/>
          </p:nvSpPr>
          <p:spPr>
            <a:xfrm>
              <a:off x="3688409" y="2288027"/>
              <a:ext cx="1129088" cy="118805"/>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ko-kr" sz="1333" b="1">
                  <a:latin typeface="Amazon Ember" panose="020B0603020204020204" pitchFamily="34" charset="0"/>
                  <a:ea typeface="Malgun Gothic" panose="020B0503020000020004" pitchFamily="34" charset="-127"/>
                  <a:cs typeface="Amazon Ember" panose="020B0603020204020204" pitchFamily="34" charset="0"/>
                </a:rPr>
                <a:t>예약된 이벤트</a:t>
              </a:r>
              <a:endParaRPr lang="en-US"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cxnSp>
          <p:nvCxnSpPr>
            <p:cNvPr id="22" name="Curved Connector 21"/>
            <p:cNvCxnSpPr>
              <a:cxnSpLocks/>
              <a:stCxn id="19" idx="1"/>
              <a:endCxn id="13" idx="2"/>
            </p:cNvCxnSpPr>
            <p:nvPr/>
          </p:nvCxnSpPr>
          <p:spPr>
            <a:xfrm rot="10800000">
              <a:off x="3739031" y="1764221"/>
              <a:ext cx="322304" cy="305203"/>
            </a:xfrm>
            <a:prstGeom prst="curvedConnector2">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7" name="Group 56"/>
          <p:cNvGrpSpPr/>
          <p:nvPr/>
        </p:nvGrpSpPr>
        <p:grpSpPr>
          <a:xfrm>
            <a:off x="2537136" y="3762051"/>
            <a:ext cx="3331398" cy="2614631"/>
            <a:chOff x="6517936" y="2525486"/>
            <a:chExt cx="2498548" cy="1960973"/>
          </a:xfrm>
        </p:grpSpPr>
        <p:cxnSp>
          <p:nvCxnSpPr>
            <p:cNvPr id="44" name="Straight Arrow Connector 43"/>
            <p:cNvCxnSpPr>
              <a:cxnSpLocks/>
            </p:cNvCxnSpPr>
            <p:nvPr/>
          </p:nvCxnSpPr>
          <p:spPr>
            <a:xfrm>
              <a:off x="7750262" y="2525486"/>
              <a:ext cx="0" cy="515333"/>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5" name="Rounded Rectangle 44"/>
            <p:cNvSpPr/>
            <p:nvPr/>
          </p:nvSpPr>
          <p:spPr>
            <a:xfrm>
              <a:off x="7290874" y="3040819"/>
              <a:ext cx="1193050" cy="52323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rtl="0"/>
              <a:r>
                <a:rPr lang="ko-kr" sz="220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축소</a:t>
              </a:r>
              <a:endParaRPr lang="en-US" sz="22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4664" y="3727653"/>
              <a:ext cx="525324" cy="596314"/>
            </a:xfrm>
            <a:prstGeom prst="rect">
              <a:avLst/>
            </a:prstGeom>
          </p:spPr>
        </p:pic>
        <p:sp>
          <p:nvSpPr>
            <p:cNvPr id="47" name="TextBox 120"/>
            <p:cNvSpPr txBox="1"/>
            <p:nvPr/>
          </p:nvSpPr>
          <p:spPr>
            <a:xfrm>
              <a:off x="6517936" y="4326401"/>
              <a:ext cx="1339894" cy="160058"/>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ko-kr" sz="1333" b="1">
                  <a:latin typeface="Amazon Ember" panose="020B0603020204020204" pitchFamily="34" charset="0"/>
                  <a:ea typeface="Malgun Gothic" panose="020B0503020000020004" pitchFamily="34" charset="-127"/>
                  <a:cs typeface="Amazon Ember" panose="020B0603020204020204" pitchFamily="34" charset="0"/>
                </a:rPr>
                <a:t>Amazon CloudWatch</a:t>
              </a:r>
            </a:p>
          </p:txBody>
        </p:sp>
        <p:cxnSp>
          <p:nvCxnSpPr>
            <p:cNvPr id="48" name="Curved Connector 47"/>
            <p:cNvCxnSpPr/>
            <p:nvPr/>
          </p:nvCxnSpPr>
          <p:spPr>
            <a:xfrm flipV="1">
              <a:off x="7434418" y="3645190"/>
              <a:ext cx="209113" cy="270958"/>
            </a:xfrm>
            <a:prstGeom prst="curvedConnector2">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9" name="Picture 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5537" y="3901671"/>
              <a:ext cx="383240" cy="383240"/>
            </a:xfrm>
            <a:prstGeom prst="rect">
              <a:avLst/>
            </a:prstGeom>
          </p:spPr>
        </p:pic>
        <p:sp>
          <p:nvSpPr>
            <p:cNvPr id="50" name="TextBox 120"/>
            <p:cNvSpPr txBox="1"/>
            <p:nvPr/>
          </p:nvSpPr>
          <p:spPr>
            <a:xfrm>
              <a:off x="7857830" y="4309905"/>
              <a:ext cx="1158654" cy="15524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ko-kr" sz="1333" b="1">
                  <a:latin typeface="Amazon Ember" panose="020B0603020204020204" pitchFamily="34" charset="0"/>
                  <a:ea typeface="Malgun Gothic" panose="020B0503020000020004" pitchFamily="34" charset="-127"/>
                  <a:cs typeface="Amazon Ember" panose="020B0603020204020204" pitchFamily="34" charset="0"/>
                </a:rPr>
                <a:t>예약된 이벤트</a:t>
              </a:r>
              <a:endParaRPr lang="en-US"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cxnSp>
          <p:nvCxnSpPr>
            <p:cNvPr id="51" name="Curved Connector 50"/>
            <p:cNvCxnSpPr>
              <a:cxnSpLocks/>
              <a:stCxn id="49" idx="1"/>
            </p:cNvCxnSpPr>
            <p:nvPr/>
          </p:nvCxnSpPr>
          <p:spPr>
            <a:xfrm rot="10800000">
              <a:off x="7857830" y="3589049"/>
              <a:ext cx="387706" cy="504244"/>
            </a:xfrm>
            <a:prstGeom prst="curvedConnector2">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cxnSp>
        <p:nvCxnSpPr>
          <p:cNvPr id="59" name="Straight Arrow Connector 58"/>
          <p:cNvCxnSpPr>
            <a:cxnSpLocks/>
            <a:stCxn id="13" idx="3"/>
            <a:endCxn id="66" idx="1"/>
          </p:cNvCxnSpPr>
          <p:nvPr/>
        </p:nvCxnSpPr>
        <p:spPr>
          <a:xfrm flipV="1">
            <a:off x="8188174" y="2248965"/>
            <a:ext cx="1587767" cy="5177"/>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120"/>
          <p:cNvSpPr txBox="1"/>
          <p:nvPr/>
        </p:nvSpPr>
        <p:spPr>
          <a:xfrm>
            <a:off x="8424825" y="2043738"/>
            <a:ext cx="1258067" cy="207264"/>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ko-kr" sz="1333" b="1">
                <a:solidFill>
                  <a:srgbClr val="7F7F7F"/>
                </a:solidFill>
                <a:latin typeface="Amazon Ember" panose="020B0603020204020204" pitchFamily="34" charset="0"/>
                <a:ea typeface="Malgun Gothic" panose="020B0503020000020004" pitchFamily="34" charset="-127"/>
                <a:cs typeface="Amazon Ember" panose="020B0603020204020204" pitchFamily="34" charset="0"/>
              </a:rPr>
              <a:t>인스턴스 시작</a:t>
            </a:r>
            <a:endParaRPr lang="en-US" sz="1333" b="1" dirty="0">
              <a:solidFill>
                <a:srgbClr val="7F7F7F"/>
              </a:solidFill>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61" name="Picture 6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73176" y="1989072"/>
            <a:ext cx="455547" cy="472419"/>
          </a:xfrm>
          <a:prstGeom prst="rect">
            <a:avLst/>
          </a:prstGeom>
        </p:spPr>
      </p:pic>
      <p:grpSp>
        <p:nvGrpSpPr>
          <p:cNvPr id="21" name="Group 20"/>
          <p:cNvGrpSpPr/>
          <p:nvPr/>
        </p:nvGrpSpPr>
        <p:grpSpPr>
          <a:xfrm>
            <a:off x="5323800" y="1347634"/>
            <a:ext cx="4907688" cy="901332"/>
            <a:chOff x="3878865" y="895484"/>
            <a:chExt cx="3680766" cy="676000"/>
          </a:xfrm>
        </p:grpSpPr>
        <p:sp>
          <p:nvSpPr>
            <p:cNvPr id="34" name="TextBox 120"/>
            <p:cNvSpPr txBox="1"/>
            <p:nvPr/>
          </p:nvSpPr>
          <p:spPr>
            <a:xfrm>
              <a:off x="4852842" y="895484"/>
              <a:ext cx="1418129" cy="136261"/>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ko-kr" sz="1333" b="1">
                  <a:solidFill>
                    <a:schemeClr val="bg1">
                      <a:lumMod val="50000"/>
                    </a:schemeClr>
                  </a:solidFill>
                  <a:latin typeface="Amazon Ember" panose="020B0603020204020204" pitchFamily="34" charset="0"/>
                  <a:ea typeface="Malgun Gothic" panose="020B0503020000020004" pitchFamily="34" charset="-127"/>
                  <a:cs typeface="Amazon Ember" panose="020B0603020204020204" pitchFamily="34" charset="0"/>
                </a:rPr>
                <a:t>그룹에 연결</a:t>
              </a:r>
              <a:endParaRPr lang="en-US" sz="1333" b="1" dirty="0">
                <a:solidFill>
                  <a:srgbClr val="7F7F7F"/>
                </a:solidFill>
                <a:latin typeface="Amazon Ember" panose="020B0603020204020204" pitchFamily="34" charset="0"/>
                <a:ea typeface="Malgun Gothic" panose="020B0503020000020004" pitchFamily="34" charset="-127"/>
                <a:cs typeface="Amazon Ember" panose="020B0603020204020204" pitchFamily="34" charset="0"/>
              </a:endParaRPr>
            </a:p>
          </p:txBody>
        </p:sp>
        <p:cxnSp>
          <p:nvCxnSpPr>
            <p:cNvPr id="6" name="Elbow Connector 5"/>
            <p:cNvCxnSpPr>
              <a:cxnSpLocks/>
              <a:stCxn id="66" idx="3"/>
            </p:cNvCxnSpPr>
            <p:nvPr/>
          </p:nvCxnSpPr>
          <p:spPr>
            <a:xfrm flipH="1" flipV="1">
              <a:off x="3878865" y="1022569"/>
              <a:ext cx="3680766" cy="548915"/>
            </a:xfrm>
            <a:prstGeom prst="bentConnector3">
              <a:avLst>
                <a:gd name="adj1" fmla="val -4658"/>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pic>
        <p:nvPicPr>
          <p:cNvPr id="66" name="Picture 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75941" y="2012755"/>
            <a:ext cx="455547" cy="472419"/>
          </a:xfrm>
          <a:prstGeom prst="rect">
            <a:avLst/>
          </a:prstGeom>
          <a:effectLst>
            <a:outerShdw blurRad="50800" dist="38100" dir="10800000" algn="r" rotWithShape="0">
              <a:prstClr val="black">
                <a:alpha val="40000"/>
              </a:prstClr>
            </a:outerShdw>
          </a:effectLst>
        </p:spPr>
      </p:pic>
      <p:grpSp>
        <p:nvGrpSpPr>
          <p:cNvPr id="75" name="Group 74"/>
          <p:cNvGrpSpPr/>
          <p:nvPr/>
        </p:nvGrpSpPr>
        <p:grpSpPr>
          <a:xfrm>
            <a:off x="5210061" y="3686083"/>
            <a:ext cx="3983802" cy="997215"/>
            <a:chOff x="1042877" y="1074020"/>
            <a:chExt cx="2987851" cy="747911"/>
          </a:xfrm>
        </p:grpSpPr>
        <p:cxnSp>
          <p:nvCxnSpPr>
            <p:cNvPr id="71" name="Elbow Connector 70"/>
            <p:cNvCxnSpPr>
              <a:cxnSpLocks/>
              <a:endCxn id="29" idx="3"/>
            </p:cNvCxnSpPr>
            <p:nvPr/>
          </p:nvCxnSpPr>
          <p:spPr>
            <a:xfrm>
              <a:off x="1042877" y="1074020"/>
              <a:ext cx="1744584" cy="747911"/>
            </a:xfrm>
            <a:prstGeom prst="bentConnector3">
              <a:avLst>
                <a:gd name="adj1" fmla="val 109828"/>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2" name="TextBox 120"/>
            <p:cNvSpPr txBox="1"/>
            <p:nvPr/>
          </p:nvSpPr>
          <p:spPr>
            <a:xfrm>
              <a:off x="3004247" y="1374987"/>
              <a:ext cx="1026481" cy="241291"/>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ko-kr" sz="1333" b="1">
                  <a:solidFill>
                    <a:schemeClr val="bg1">
                      <a:lumMod val="50000"/>
                    </a:schemeClr>
                  </a:solidFill>
                  <a:latin typeface="Amazon Ember" panose="020B0603020204020204" pitchFamily="34" charset="0"/>
                  <a:ea typeface="Malgun Gothic" panose="020B0503020000020004" pitchFamily="34" charset="-127"/>
                  <a:cs typeface="Amazon Ember" panose="020B0603020204020204" pitchFamily="34" charset="0"/>
                </a:rPr>
                <a:t>그룹에서 분리</a:t>
              </a:r>
              <a:endParaRPr lang="en-US" sz="1333" b="1" dirty="0">
                <a:solidFill>
                  <a:srgbClr val="7F7F7F"/>
                </a:solidFill>
                <a:latin typeface="Amazon Ember" panose="020B0603020204020204" pitchFamily="34" charset="0"/>
                <a:ea typeface="Malgun Gothic" panose="020B0503020000020004" pitchFamily="34" charset="-127"/>
                <a:cs typeface="Amazon Ember" panose="020B0603020204020204" pitchFamily="34" charset="0"/>
              </a:endParaRPr>
            </a:p>
          </p:txBody>
        </p:sp>
      </p:grpSp>
      <p:grpSp>
        <p:nvGrpSpPr>
          <p:cNvPr id="78" name="Group 77"/>
          <p:cNvGrpSpPr/>
          <p:nvPr/>
        </p:nvGrpSpPr>
        <p:grpSpPr>
          <a:xfrm>
            <a:off x="5158455" y="4384321"/>
            <a:ext cx="2406105" cy="707887"/>
            <a:chOff x="2085328" y="3052069"/>
            <a:chExt cx="1804578" cy="530915"/>
          </a:xfrm>
        </p:grpSpPr>
        <p:cxnSp>
          <p:nvCxnSpPr>
            <p:cNvPr id="27" name="Straight Arrow Connector 26"/>
            <p:cNvCxnSpPr>
              <a:cxnSpLocks/>
              <a:stCxn id="45" idx="3"/>
              <a:endCxn id="29" idx="1"/>
            </p:cNvCxnSpPr>
            <p:nvPr/>
          </p:nvCxnSpPr>
          <p:spPr>
            <a:xfrm flipV="1">
              <a:off x="2085328" y="3318507"/>
              <a:ext cx="1444575" cy="1607"/>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74" name="Group 73"/>
            <p:cNvGrpSpPr/>
            <p:nvPr/>
          </p:nvGrpSpPr>
          <p:grpSpPr>
            <a:xfrm>
              <a:off x="2263964" y="3142877"/>
              <a:ext cx="1604653" cy="351259"/>
              <a:chOff x="2263964" y="3142877"/>
              <a:chExt cx="1604653" cy="351259"/>
            </a:xfrm>
          </p:grpSpPr>
          <p:sp>
            <p:nvSpPr>
              <p:cNvPr id="28" name="TextBox 120"/>
              <p:cNvSpPr txBox="1"/>
              <p:nvPr/>
            </p:nvSpPr>
            <p:spPr>
              <a:xfrm>
                <a:off x="2263964" y="3154513"/>
                <a:ext cx="943550" cy="165601"/>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ko-kr" sz="1333" b="1">
                    <a:solidFill>
                      <a:srgbClr val="7F7F7F"/>
                    </a:solidFill>
                    <a:latin typeface="Amazon Ember" panose="020B0603020204020204" pitchFamily="34" charset="0"/>
                    <a:ea typeface="Malgun Gothic" panose="020B0503020000020004" pitchFamily="34" charset="-127"/>
                    <a:cs typeface="Amazon Ember" panose="020B0603020204020204" pitchFamily="34" charset="0"/>
                  </a:rPr>
                  <a:t>인스턴스 종료</a:t>
                </a:r>
                <a:endParaRPr lang="en-US" sz="1333" b="1" dirty="0">
                  <a:solidFill>
                    <a:srgbClr val="7F7F7F"/>
                  </a:solidFill>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29903" y="3142877"/>
                <a:ext cx="338714" cy="351259"/>
              </a:xfrm>
              <a:prstGeom prst="rect">
                <a:avLst/>
              </a:prstGeom>
            </p:spPr>
          </p:pic>
        </p:grpSp>
        <p:sp>
          <p:nvSpPr>
            <p:cNvPr id="69" name="TextBox 68"/>
            <p:cNvSpPr txBox="1"/>
            <p:nvPr/>
          </p:nvSpPr>
          <p:spPr>
            <a:xfrm flipH="1">
              <a:off x="3508614" y="3052069"/>
              <a:ext cx="381292" cy="530915"/>
            </a:xfrm>
            <a:prstGeom prst="rect">
              <a:avLst/>
            </a:prstGeom>
            <a:noFill/>
          </p:spPr>
          <p:txBody>
            <a:bodyPr wrap="square" rtlCol="0">
              <a:spAutoFit/>
            </a:bodyPr>
            <a:lstStyle/>
            <a:p>
              <a:pPr algn="ctr" rtl="0"/>
              <a:r>
                <a:rPr lang="ko-kr" sz="4000" b="1">
                  <a:solidFill>
                    <a:srgbClr val="FF0000"/>
                  </a:solidFill>
                  <a:latin typeface="Amazon Ember" panose="020B0603020204020204" pitchFamily="34" charset="0"/>
                  <a:ea typeface="Malgun Gothic" panose="020B0503020000020004" pitchFamily="34" charset="-127"/>
                  <a:cs typeface="Amazon Ember" panose="020B0603020204020204" pitchFamily="34" charset="0"/>
                </a:rPr>
                <a:t>X</a:t>
              </a:r>
            </a:p>
          </p:txBody>
        </p:sp>
      </p:grpSp>
    </p:spTree>
    <p:custDataLst>
      <p:tags r:id="rId1"/>
    </p:custDataLst>
    <p:extLst>
      <p:ext uri="{BB962C8B-B14F-4D97-AF65-F5344CB8AC3E}">
        <p14:creationId xmlns:p14="http://schemas.microsoft.com/office/powerpoint/2010/main" val="205242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0.00781 -0.00625 L -0.46341 0.06481 " pathEditMode="relative" rAng="0" ptsTypes="AA">
                                      <p:cBhvr>
                                        <p:cTn id="22" dur="2000" fill="hold"/>
                                        <p:tgtEl>
                                          <p:spTgt spid="66"/>
                                        </p:tgtEl>
                                        <p:attrNameLst>
                                          <p:attrName>ppt_x</p:attrName>
                                          <p:attrName>ppt_y</p:attrName>
                                        </p:attrNameLst>
                                      </p:cBhvr>
                                      <p:rCtr x="-22786" y="3542"/>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dissolve">
                                      <p:cBhvr>
                                        <p:cTn id="31" dur="500"/>
                                        <p:tgtEl>
                                          <p:spTgt spid="75"/>
                                        </p:tgtEl>
                                      </p:cBhvr>
                                    </p:animEffect>
                                  </p:childTnLst>
                                </p:cTn>
                              </p:par>
                              <p:par>
                                <p:cTn id="32" presetID="0" presetClass="path" presetSubtype="0" accel="50000" decel="50000" fill="hold" nodeType="withEffect">
                                  <p:stCondLst>
                                    <p:cond delay="0"/>
                                  </p:stCondLst>
                                  <p:childTnLst>
                                    <p:animMotion origin="layout" path="M -0.46106 0.06736 L -0.22083 0.35717 " pathEditMode="relative" rAng="0" ptsTypes="AA">
                                      <p:cBhvr>
                                        <p:cTn id="33" dur="2000" fill="hold"/>
                                        <p:tgtEl>
                                          <p:spTgt spid="66"/>
                                        </p:tgtEl>
                                        <p:attrNameLst>
                                          <p:attrName>ppt_x</p:attrName>
                                          <p:attrName>ppt_y</p:attrName>
                                        </p:attrNameLst>
                                      </p:cBhvr>
                                      <p:rCtr x="12005" y="14491"/>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rtl="0"/>
            <a:r>
              <a:rPr lang="ko-kr" dirty="0">
                <a:latin typeface="Amazon Ember Light" panose="020B0403020204020204" pitchFamily="34" charset="0"/>
                <a:ea typeface="Malgun Gothic" panose="020B0503020000020004" pitchFamily="34" charset="-127"/>
              </a:rPr>
              <a:t>다중 AZ를 사용한 고가용성 실현</a:t>
            </a:r>
            <a:br>
              <a:rPr lang="en-US" dirty="0">
                <a:latin typeface="Amazon Ember Light" panose="020B0403020204020204" pitchFamily="34" charset="0"/>
                <a:ea typeface="Malgun Gothic" panose="020B0503020000020004" pitchFamily="34" charset="-127"/>
              </a:rPr>
            </a:br>
            <a:r>
              <a:rPr lang="ko-kr" dirty="0">
                <a:latin typeface="Amazon Ember Light" panose="020B0403020204020204" pitchFamily="34" charset="0"/>
                <a:ea typeface="Malgun Gothic" panose="020B0503020000020004" pitchFamily="34" charset="-127"/>
              </a:rPr>
              <a:t>배포</a:t>
            </a:r>
            <a:endParaRPr lang="en-US" dirty="0">
              <a:latin typeface="Amazon Ember Light" panose="020B0403020204020204" pitchFamily="34" charset="0"/>
              <a:ea typeface="Malgun Gothic" panose="020B0503020000020004" pitchFamily="34" charset="-127"/>
            </a:endParaRPr>
          </a:p>
        </p:txBody>
      </p:sp>
      <p:grpSp>
        <p:nvGrpSpPr>
          <p:cNvPr id="3" name="Group 2"/>
          <p:cNvGrpSpPr/>
          <p:nvPr/>
        </p:nvGrpSpPr>
        <p:grpSpPr>
          <a:xfrm>
            <a:off x="2656622" y="1414779"/>
            <a:ext cx="6218249" cy="4818577"/>
            <a:chOff x="2069101" y="673920"/>
            <a:chExt cx="5134434" cy="3978720"/>
          </a:xfrm>
        </p:grpSpPr>
        <p:sp>
          <p:nvSpPr>
            <p:cNvPr id="133" name="Round Diagonal Corner Rectangle 132"/>
            <p:cNvSpPr/>
            <p:nvPr>
              <p:custDataLst>
                <p:tags r:id="rId2"/>
              </p:custDataLst>
            </p:nvPr>
          </p:nvSpPr>
          <p:spPr>
            <a:xfrm>
              <a:off x="2069101" y="673920"/>
              <a:ext cx="5134434" cy="3978720"/>
            </a:xfrm>
            <a:prstGeom prst="round2DiagRect">
              <a:avLst>
                <a:gd name="adj1" fmla="val 9334"/>
                <a:gd name="adj2" fmla="val 15248"/>
              </a:avLst>
            </a:prstGeom>
            <a:solidFill>
              <a:schemeClr val="accent1">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defRPr/>
              </a:pPr>
              <a:endParaRPr lang="en-US" sz="2133" dirty="0">
                <a:solidFill>
                  <a:srgbClr val="414042"/>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35" name="Rounded Rectangle 134"/>
            <p:cNvSpPr/>
            <p:nvPr/>
          </p:nvSpPr>
          <p:spPr>
            <a:xfrm>
              <a:off x="2431203" y="895079"/>
              <a:ext cx="4411004" cy="3563162"/>
            </a:xfrm>
            <a:prstGeom prst="roundRect">
              <a:avLst/>
            </a:prstGeom>
            <a:ln>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1"/>
            <a:lstStyle/>
            <a:p>
              <a:pPr algn="ctr" rtl="0">
                <a:defRPr/>
              </a:pPr>
              <a:r>
                <a:rPr lang="ko-kr" sz="3200" b="1">
                  <a:latin typeface="Amazon Ember" panose="020B0603020204020204" pitchFamily="34" charset="0"/>
                  <a:ea typeface="Malgun Gothic" panose="020B0503020000020004" pitchFamily="34" charset="-127"/>
                  <a:cs typeface="Amazon Ember" panose="020B0603020204020204" pitchFamily="34" charset="0"/>
                </a:rPr>
                <a:t>  </a:t>
              </a:r>
            </a:p>
          </p:txBody>
        </p:sp>
        <p:sp>
          <p:nvSpPr>
            <p:cNvPr id="136" name="Oval 135"/>
            <p:cNvSpPr/>
            <p:nvPr/>
          </p:nvSpPr>
          <p:spPr>
            <a:xfrm>
              <a:off x="3324844" y="1515093"/>
              <a:ext cx="2643187" cy="273208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latin typeface="Amazon Ember" panose="020B0603020204020204" pitchFamily="34" charset="0"/>
                <a:ea typeface="Malgun Gothic" panose="020B0503020000020004" pitchFamily="34" charset="-127"/>
                <a:cs typeface="Amazon Ember" panose="020B0603020204020204" pitchFamily="34" charset="0"/>
              </a:endParaRPr>
            </a:p>
          </p:txBody>
        </p:sp>
        <p:grpSp>
          <p:nvGrpSpPr>
            <p:cNvPr id="137" name="Group 2"/>
            <p:cNvGrpSpPr>
              <a:grpSpLocks/>
            </p:cNvGrpSpPr>
            <p:nvPr/>
          </p:nvGrpSpPr>
          <p:grpSpPr bwMode="auto">
            <a:xfrm>
              <a:off x="2878024" y="1526942"/>
              <a:ext cx="1689100" cy="1200506"/>
              <a:chOff x="3030670" y="2483431"/>
              <a:chExt cx="1689294" cy="1200968"/>
            </a:xfrm>
          </p:grpSpPr>
          <p:sp>
            <p:nvSpPr>
              <p:cNvPr id="138" name="Rounded Rectangle 137"/>
              <p:cNvSpPr/>
              <p:nvPr/>
            </p:nvSpPr>
            <p:spPr>
              <a:xfrm>
                <a:off x="3030670" y="2888755"/>
                <a:ext cx="1689294" cy="795644"/>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solidFill>
                    <a:schemeClr val="tx1"/>
                  </a:solidFill>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139" name="Picture 21" descr="Traditional-Servers.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30670" y="2483431"/>
                <a:ext cx="612572" cy="73152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0" name="TextBox 32"/>
              <p:cNvSpPr txBox="1">
                <a:spLocks noChangeArrowheads="1"/>
              </p:cNvSpPr>
              <p:nvPr/>
            </p:nvSpPr>
            <p:spPr bwMode="auto">
              <a:xfrm>
                <a:off x="3162626" y="3133468"/>
                <a:ext cx="1557338" cy="347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sz="2133" b="1" dirty="0">
                    <a:solidFill>
                      <a:srgbClr val="414042"/>
                    </a:solidFill>
                    <a:latin typeface="Amazon Ember" panose="020B0603020204020204" pitchFamily="34" charset="0"/>
                    <a:ea typeface="Malgun Gothic" panose="020B0503020000020004" pitchFamily="34" charset="-127"/>
                    <a:cs typeface="Amazon Ember" panose="020B0603020204020204" pitchFamily="34" charset="0"/>
                  </a:rPr>
                  <a:t>가용 영역 – </a:t>
                </a:r>
                <a:r>
                  <a:rPr lang="ko-kr" sz="2133" b="1" dirty="0" err="1">
                    <a:solidFill>
                      <a:srgbClr val="414042"/>
                    </a:solidFill>
                    <a:latin typeface="Amazon Ember" panose="020B0603020204020204" pitchFamily="34" charset="0"/>
                    <a:ea typeface="Malgun Gothic" panose="020B0503020000020004" pitchFamily="34" charset="-127"/>
                    <a:cs typeface="Amazon Ember" panose="020B0603020204020204" pitchFamily="34" charset="0"/>
                  </a:rPr>
                  <a:t>A</a:t>
                </a:r>
                <a:endParaRPr lang="ko-kr" sz="2133" b="1" dirty="0">
                  <a:solidFill>
                    <a:srgbClr val="414042"/>
                  </a:solidFill>
                  <a:latin typeface="Amazon Ember" panose="020B0603020204020204" pitchFamily="34" charset="0"/>
                  <a:ea typeface="Malgun Gothic" panose="020B0503020000020004" pitchFamily="34" charset="-127"/>
                  <a:cs typeface="Amazon Ember" panose="020B0603020204020204" pitchFamily="34" charset="0"/>
                </a:endParaRPr>
              </a:p>
            </p:txBody>
          </p:sp>
        </p:grpSp>
        <p:grpSp>
          <p:nvGrpSpPr>
            <p:cNvPr id="141" name="Group 1"/>
            <p:cNvGrpSpPr>
              <a:grpSpLocks/>
            </p:cNvGrpSpPr>
            <p:nvPr/>
          </p:nvGrpSpPr>
          <p:grpSpPr bwMode="auto">
            <a:xfrm>
              <a:off x="4729149" y="1526942"/>
              <a:ext cx="1723021" cy="1201488"/>
              <a:chOff x="4935720" y="2053057"/>
              <a:chExt cx="1723218" cy="1201951"/>
            </a:xfrm>
          </p:grpSpPr>
          <p:sp>
            <p:nvSpPr>
              <p:cNvPr id="151" name="Rounded Rectangle 150"/>
              <p:cNvSpPr/>
              <p:nvPr/>
            </p:nvSpPr>
            <p:spPr>
              <a:xfrm>
                <a:off x="4969644" y="2459364"/>
                <a:ext cx="1689294" cy="795644"/>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solidFill>
                    <a:schemeClr val="tx1"/>
                  </a:solidFill>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152" name="Picture 24" descr="Traditional-Servers.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35720" y="2053057"/>
                <a:ext cx="612572" cy="731521"/>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3" name="TextBox 32"/>
              <p:cNvSpPr txBox="1">
                <a:spLocks noChangeArrowheads="1"/>
              </p:cNvSpPr>
              <p:nvPr/>
            </p:nvSpPr>
            <p:spPr bwMode="auto">
              <a:xfrm>
                <a:off x="5100173" y="2703090"/>
                <a:ext cx="1557338" cy="347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sz="2133" b="1">
                    <a:solidFill>
                      <a:srgbClr val="414042"/>
                    </a:solidFill>
                    <a:latin typeface="Amazon Ember" panose="020B0603020204020204" pitchFamily="34" charset="0"/>
                    <a:ea typeface="Malgun Gothic" panose="020B0503020000020004" pitchFamily="34" charset="-127"/>
                    <a:cs typeface="Amazon Ember" panose="020B0603020204020204" pitchFamily="34" charset="0"/>
                  </a:rPr>
                  <a:t>가용 영역 – B</a:t>
                </a:r>
              </a:p>
            </p:txBody>
          </p:sp>
        </p:grpSp>
        <p:grpSp>
          <p:nvGrpSpPr>
            <p:cNvPr id="154" name="Group 3"/>
            <p:cNvGrpSpPr>
              <a:grpSpLocks/>
            </p:cNvGrpSpPr>
            <p:nvPr/>
          </p:nvGrpSpPr>
          <p:grpSpPr bwMode="auto">
            <a:xfrm>
              <a:off x="3857941" y="2846013"/>
              <a:ext cx="1689100" cy="1209741"/>
              <a:chOff x="4166152" y="3801411"/>
              <a:chExt cx="1689294" cy="1210207"/>
            </a:xfrm>
          </p:grpSpPr>
          <p:sp>
            <p:nvSpPr>
              <p:cNvPr id="155" name="Rounded Rectangle 154"/>
              <p:cNvSpPr/>
              <p:nvPr/>
            </p:nvSpPr>
            <p:spPr>
              <a:xfrm>
                <a:off x="4166152" y="4215974"/>
                <a:ext cx="1689294" cy="795644"/>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solidFill>
                    <a:schemeClr val="tx1"/>
                  </a:solidFill>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156" name="Picture 27" descr="Traditional-Servers.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66152" y="3801411"/>
                <a:ext cx="612572" cy="73152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7" name="TextBox 32"/>
              <p:cNvSpPr txBox="1">
                <a:spLocks noChangeArrowheads="1"/>
              </p:cNvSpPr>
              <p:nvPr/>
            </p:nvSpPr>
            <p:spPr bwMode="auto">
              <a:xfrm>
                <a:off x="4298108" y="4460688"/>
                <a:ext cx="1557338" cy="347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sz="2133" b="1">
                    <a:solidFill>
                      <a:srgbClr val="414042"/>
                    </a:solidFill>
                    <a:latin typeface="Amazon Ember" panose="020B0603020204020204" pitchFamily="34" charset="0"/>
                    <a:ea typeface="Malgun Gothic" panose="020B0503020000020004" pitchFamily="34" charset="-127"/>
                    <a:cs typeface="Amazon Ember" panose="020B0603020204020204" pitchFamily="34" charset="0"/>
                  </a:rPr>
                  <a:t>가용 영역 – C</a:t>
                </a:r>
              </a:p>
            </p:txBody>
          </p:sp>
        </p:grpSp>
        <p:sp>
          <p:nvSpPr>
            <p:cNvPr id="158" name="TextBox 157"/>
            <p:cNvSpPr txBox="1"/>
            <p:nvPr/>
          </p:nvSpPr>
          <p:spPr>
            <a:xfrm>
              <a:off x="2704120" y="926077"/>
              <a:ext cx="3844925" cy="482851"/>
            </a:xfrm>
            <a:prstGeom prst="rect">
              <a:avLst/>
            </a:prstGeom>
            <a:noFill/>
          </p:spPr>
          <p:txBody>
            <a:bodyPr rtlCol="0">
              <a:spAutoFit/>
            </a:bodyPr>
            <a:lstStyle/>
            <a:p>
              <a:pPr algn="ctr" rtl="0">
                <a:defRPr/>
              </a:pPr>
              <a:r>
                <a:rPr lang="ko-kr" sz="3200" b="1" dirty="0">
                  <a:solidFill>
                    <a:schemeClr val="tx1">
                      <a:lumMod val="75000"/>
                      <a:lumOff val="25000"/>
                    </a:schemeClr>
                  </a:solidFill>
                  <a:latin typeface="Amazon Ember" panose="020B0603020204020204" pitchFamily="34" charset="0"/>
                  <a:ea typeface="Malgun Gothic" panose="020B0503020000020004" pitchFamily="34" charset="-127"/>
                  <a:cs typeface="Amazon Ember" panose="020B0603020204020204" pitchFamily="34" charset="0"/>
                </a:rPr>
                <a:t>리전</a:t>
              </a:r>
            </a:p>
          </p:txBody>
        </p:sp>
      </p:grpSp>
    </p:spTree>
    <p:custDataLst>
      <p:tags r:id="rId1"/>
    </p:custDataLst>
    <p:extLst>
      <p:ext uri="{BB962C8B-B14F-4D97-AF65-F5344CB8AC3E}">
        <p14:creationId xmlns:p14="http://schemas.microsoft.com/office/powerpoint/2010/main" val="42704342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269240" y="2465493"/>
            <a:ext cx="11654971" cy="3323772"/>
          </a:xfrm>
          <a:prstGeom prst="roundRect">
            <a:avLst>
              <a:gd name="adj" fmla="val 10081"/>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dirty="0">
              <a:solidFill>
                <a:schemeClr val="tx1"/>
              </a:solidFill>
              <a:latin typeface="Amazon Ember Light" panose="020B0403020204020204" pitchFamily="34" charset="0"/>
              <a:ea typeface="Malgun Gothic" panose="020B0503020000020004" pitchFamily="34" charset="-127"/>
              <a:cs typeface="Segoe UI" pitchFamily="34" charset="0"/>
            </a:endParaRPr>
          </a:p>
        </p:txBody>
      </p:sp>
      <p:sp>
        <p:nvSpPr>
          <p:cNvPr id="2" name="Title 1"/>
          <p:cNvSpPr>
            <a:spLocks noGrp="1"/>
          </p:cNvSpPr>
          <p:nvPr>
            <p:ph type="title"/>
          </p:nvPr>
        </p:nvSpPr>
        <p:spPr/>
        <p:txBody>
          <a:bodyPr rtlCol="0"/>
          <a:lstStyle/>
          <a:p>
            <a:pPr rtl="0"/>
            <a:r>
              <a:rPr lang="es-AR" altLang="ko-KR" dirty="0">
                <a:latin typeface="Amazon Ember Light" panose="020B0403020204020204" pitchFamily="34" charset="0"/>
                <a:ea typeface="Malgun Gothic" panose="020B0503020000020004" pitchFamily="34" charset="-127"/>
              </a:rPr>
              <a:t>AWS </a:t>
            </a:r>
            <a:r>
              <a:rPr lang="es-AR" altLang="ko-KR" dirty="0" err="1">
                <a:latin typeface="Amazon Ember Light" panose="020B0403020204020204" pitchFamily="34" charset="0"/>
                <a:ea typeface="Malgun Gothic" panose="020B0503020000020004" pitchFamily="34" charset="-127"/>
              </a:rPr>
              <a:t>Trusted</a:t>
            </a:r>
            <a:r>
              <a:rPr lang="es-AR" altLang="ko-KR" dirty="0">
                <a:latin typeface="Amazon Ember Light" panose="020B0403020204020204" pitchFamily="34" charset="0"/>
                <a:ea typeface="Malgun Gothic" panose="020B0503020000020004" pitchFamily="34" charset="-127"/>
              </a:rPr>
              <a:t> </a:t>
            </a:r>
            <a:r>
              <a:rPr lang="es-AR" altLang="ko-KR" dirty="0" err="1">
                <a:latin typeface="Amazon Ember Light" panose="020B0403020204020204" pitchFamily="34" charset="0"/>
                <a:ea typeface="Malgun Gothic" panose="020B0503020000020004" pitchFamily="34" charset="-127"/>
              </a:rPr>
              <a:t>Advisor</a:t>
            </a:r>
            <a:r>
              <a:rPr lang="ko-KR" altLang="en-US" dirty="0">
                <a:latin typeface="Amazon Ember Light" panose="020B0403020204020204" pitchFamily="34" charset="0"/>
                <a:ea typeface="Malgun Gothic" panose="020B0503020000020004" pitchFamily="34" charset="-127"/>
              </a:rPr>
              <a:t>란</a:t>
            </a:r>
            <a:r>
              <a:rPr lang="en-US" altLang="ko-KR" dirty="0">
                <a:latin typeface="Amazon Ember Light" panose="020B0403020204020204" pitchFamily="34" charset="0"/>
                <a:ea typeface="Malgun Gothic" panose="020B0503020000020004" pitchFamily="34" charset="-127"/>
              </a:rPr>
              <a:t>?</a:t>
            </a:r>
            <a:endParaRPr lang="en-US" dirty="0">
              <a:latin typeface="Amazon Ember Light" panose="020B0403020204020204" pitchFamily="34" charset="0"/>
              <a:ea typeface="Malgun Gothic" panose="020B0503020000020004" pitchFamily="34" charset="-127"/>
            </a:endParaRPr>
          </a:p>
        </p:txBody>
      </p:sp>
      <p:pic>
        <p:nvPicPr>
          <p:cNvPr id="4" name="Picture 3"/>
          <p:cNvPicPr>
            <a:picLocks noChangeAspect="1"/>
          </p:cNvPicPr>
          <p:nvPr/>
        </p:nvPicPr>
        <p:blipFill>
          <a:blip r:embed="rId4"/>
          <a:stretch>
            <a:fillRect/>
          </a:stretch>
        </p:blipFill>
        <p:spPr>
          <a:xfrm>
            <a:off x="699454" y="3337951"/>
            <a:ext cx="11059886" cy="1500720"/>
          </a:xfrm>
          <a:prstGeom prst="rect">
            <a:avLst/>
          </a:prstGeom>
        </p:spPr>
      </p:pic>
      <p:sp>
        <p:nvSpPr>
          <p:cNvPr id="6" name="TextBox 5"/>
          <p:cNvSpPr txBox="1"/>
          <p:nvPr/>
        </p:nvSpPr>
        <p:spPr>
          <a:xfrm>
            <a:off x="1202767" y="2754811"/>
            <a:ext cx="769441" cy="553998"/>
          </a:xfrm>
          <a:prstGeom prst="rect">
            <a:avLst/>
          </a:prstGeom>
          <a:noFill/>
        </p:spPr>
        <p:txBody>
          <a:bodyPr wrap="none" lIns="0" tIns="0" rIns="0" bIns="0" rtlCol="0" anchor="t" anchorCtr="0">
            <a:spAutoFit/>
          </a:bodyPr>
          <a:lstStyle/>
          <a:p>
            <a:pPr algn="ctr" rtl="0">
              <a:lnSpc>
                <a:spcPct val="90000"/>
              </a:lnSpc>
            </a:pPr>
            <a:r>
              <a:rPr lang="ko-kr" sz="2000" b="1">
                <a:gradFill>
                  <a:gsLst>
                    <a:gs pos="2917">
                      <a:schemeClr val="tx1"/>
                    </a:gs>
                    <a:gs pos="30000">
                      <a:schemeClr val="tx1"/>
                    </a:gs>
                  </a:gsLst>
                  <a:lin ang="5400000" scaled="0"/>
                </a:gradFill>
                <a:latin typeface="Amazon Ember Light" panose="020B0403020204020204" pitchFamily="34" charset="0"/>
                <a:ea typeface="Malgun Gothic" panose="020B0503020000020004" pitchFamily="34" charset="-127"/>
              </a:rPr>
              <a:t>비용</a:t>
            </a:r>
            <a:br>
              <a:rPr lang="en-US" sz="2000" b="1" dirty="0">
                <a:gradFill>
                  <a:gsLst>
                    <a:gs pos="2917">
                      <a:schemeClr val="tx1"/>
                    </a:gs>
                    <a:gs pos="30000">
                      <a:schemeClr val="tx1"/>
                    </a:gs>
                  </a:gsLst>
                  <a:lin ang="5400000" scaled="0"/>
                </a:gradFill>
                <a:latin typeface="Amazon Ember Light" panose="020B0403020204020204" pitchFamily="34" charset="0"/>
                <a:ea typeface="Malgun Gothic" panose="020B0503020000020004" pitchFamily="34" charset="-127"/>
              </a:rPr>
            </a:br>
            <a:r>
              <a:rPr lang="ko-kr" sz="2000" b="1">
                <a:gradFill>
                  <a:gsLst>
                    <a:gs pos="2917">
                      <a:schemeClr val="tx1"/>
                    </a:gs>
                    <a:gs pos="30000">
                      <a:schemeClr val="tx1"/>
                    </a:gs>
                  </a:gsLst>
                  <a:lin ang="5400000" scaled="0"/>
                </a:gradFill>
                <a:latin typeface="Amazon Ember Light" panose="020B0403020204020204" pitchFamily="34" charset="0"/>
                <a:ea typeface="Malgun Gothic" panose="020B0503020000020004" pitchFamily="34" charset="-127"/>
              </a:rPr>
              <a:t>최적화</a:t>
            </a:r>
          </a:p>
        </p:txBody>
      </p:sp>
      <p:sp>
        <p:nvSpPr>
          <p:cNvPr id="7" name="TextBox 6"/>
          <p:cNvSpPr txBox="1"/>
          <p:nvPr/>
        </p:nvSpPr>
        <p:spPr>
          <a:xfrm>
            <a:off x="3649221" y="3031810"/>
            <a:ext cx="512962" cy="276999"/>
          </a:xfrm>
          <a:prstGeom prst="rect">
            <a:avLst/>
          </a:prstGeom>
          <a:noFill/>
        </p:spPr>
        <p:txBody>
          <a:bodyPr wrap="none" lIns="0" tIns="0" rIns="0" bIns="0" rtlCol="0" anchor="t" anchorCtr="0">
            <a:spAutoFit/>
          </a:bodyPr>
          <a:lstStyle>
            <a:defPPr>
              <a:defRPr lang="en-US"/>
            </a:defPPr>
            <a:lvl1pPr algn="ctr">
              <a:lnSpc>
                <a:spcPct val="90000"/>
              </a:lnSpc>
              <a:defRPr sz="2400" b="1">
                <a:gradFill>
                  <a:gsLst>
                    <a:gs pos="2917">
                      <a:schemeClr val="tx1"/>
                    </a:gs>
                    <a:gs pos="30000">
                      <a:schemeClr val="tx1"/>
                    </a:gs>
                  </a:gsLst>
                  <a:lin ang="5400000" scaled="0"/>
                </a:gradFill>
              </a:defRPr>
            </a:lvl1pPr>
          </a:lstStyle>
          <a:p>
            <a:pPr rtl="0"/>
            <a:r>
              <a:rPr lang="ko-kr" sz="2000">
                <a:latin typeface="Amazon Ember Light" panose="020B0403020204020204" pitchFamily="34" charset="0"/>
                <a:ea typeface="Malgun Gothic" panose="020B0503020000020004" pitchFamily="34" charset="-127"/>
              </a:rPr>
              <a:t>성능</a:t>
            </a:r>
          </a:p>
        </p:txBody>
      </p:sp>
      <p:sp>
        <p:nvSpPr>
          <p:cNvPr id="8" name="TextBox 7"/>
          <p:cNvSpPr txBox="1"/>
          <p:nvPr/>
        </p:nvSpPr>
        <p:spPr>
          <a:xfrm>
            <a:off x="5987008" y="3031810"/>
            <a:ext cx="512962" cy="276999"/>
          </a:xfrm>
          <a:prstGeom prst="rect">
            <a:avLst/>
          </a:prstGeom>
          <a:noFill/>
        </p:spPr>
        <p:txBody>
          <a:bodyPr wrap="none" lIns="0" tIns="0" rIns="0" bIns="0" rtlCol="0" anchor="t" anchorCtr="0">
            <a:spAutoFit/>
          </a:bodyPr>
          <a:lstStyle>
            <a:defPPr>
              <a:defRPr lang="en-US"/>
            </a:defPPr>
            <a:lvl1pPr algn="ctr">
              <a:lnSpc>
                <a:spcPct val="90000"/>
              </a:lnSpc>
              <a:defRPr sz="2400" b="1">
                <a:gradFill>
                  <a:gsLst>
                    <a:gs pos="2917">
                      <a:schemeClr val="tx1"/>
                    </a:gs>
                    <a:gs pos="30000">
                      <a:schemeClr val="tx1"/>
                    </a:gs>
                  </a:gsLst>
                  <a:lin ang="5400000" scaled="0"/>
                </a:gradFill>
              </a:defRPr>
            </a:lvl1pPr>
          </a:lstStyle>
          <a:p>
            <a:pPr rtl="0"/>
            <a:r>
              <a:rPr lang="ko-kr" sz="2000" dirty="0">
                <a:latin typeface="Amazon Ember Light" panose="020B0403020204020204" pitchFamily="34" charset="0"/>
                <a:ea typeface="Malgun Gothic" panose="020B0503020000020004" pitchFamily="34" charset="-127"/>
              </a:rPr>
              <a:t>보안</a:t>
            </a:r>
          </a:p>
        </p:txBody>
      </p:sp>
      <p:sp>
        <p:nvSpPr>
          <p:cNvPr id="9" name="TextBox 8"/>
          <p:cNvSpPr txBox="1"/>
          <p:nvPr/>
        </p:nvSpPr>
        <p:spPr>
          <a:xfrm>
            <a:off x="8068534" y="2754811"/>
            <a:ext cx="1025923" cy="553998"/>
          </a:xfrm>
          <a:prstGeom prst="rect">
            <a:avLst/>
          </a:prstGeom>
          <a:noFill/>
        </p:spPr>
        <p:txBody>
          <a:bodyPr wrap="none" lIns="0" tIns="0" rIns="0" bIns="0" rtlCol="0" anchor="t" anchorCtr="0">
            <a:spAutoFit/>
          </a:bodyPr>
          <a:lstStyle>
            <a:defPPr>
              <a:defRPr lang="en-US"/>
            </a:defPPr>
            <a:lvl1pPr algn="ctr">
              <a:lnSpc>
                <a:spcPct val="90000"/>
              </a:lnSpc>
              <a:defRPr sz="2400" b="1">
                <a:gradFill>
                  <a:gsLst>
                    <a:gs pos="2917">
                      <a:schemeClr val="tx1"/>
                    </a:gs>
                    <a:gs pos="30000">
                      <a:schemeClr val="tx1"/>
                    </a:gs>
                  </a:gsLst>
                  <a:lin ang="5400000" scaled="0"/>
                </a:gradFill>
              </a:defRPr>
            </a:lvl1pPr>
          </a:lstStyle>
          <a:p>
            <a:pPr rtl="0"/>
            <a:r>
              <a:rPr lang="ko-kr" sz="2000">
                <a:latin typeface="Amazon Ember Light" panose="020B0403020204020204" pitchFamily="34" charset="0"/>
                <a:ea typeface="Malgun Gothic" panose="020B0503020000020004" pitchFamily="34" charset="-127"/>
              </a:rPr>
              <a:t>결함</a:t>
            </a:r>
            <a:br>
              <a:rPr lang="en-US" sz="2000">
                <a:latin typeface="Amazon Ember Light" panose="020B0403020204020204" pitchFamily="34" charset="0"/>
                <a:ea typeface="Malgun Gothic" panose="020B0503020000020004" pitchFamily="34" charset="-127"/>
              </a:rPr>
            </a:br>
            <a:r>
              <a:rPr lang="ko-kr" sz="2000">
                <a:gradFill flip="none" rotWithShape="1">
                  <a:gsLst>
                    <a:gs pos="2917">
                      <a:srgbClr val="000000"/>
                    </a:gs>
                    <a:gs pos="30000">
                      <a:schemeClr val="tx1"/>
                    </a:gs>
                  </a:gsLst>
                  <a:lin ang="5400000" scaled="0"/>
                  <a:tileRect/>
                </a:gradFill>
                <a:latin typeface="Amazon Ember Light" panose="020B0403020204020204" pitchFamily="34" charset="0"/>
                <a:ea typeface="Malgun Gothic" panose="020B0503020000020004" pitchFamily="34" charset="-127"/>
              </a:rPr>
              <a:t>내결함성</a:t>
            </a:r>
            <a:endParaRPr lang="en-US" sz="2000" dirty="0">
              <a:gradFill flip="none" rotWithShape="1">
                <a:gsLst>
                  <a:gs pos="2917">
                    <a:srgbClr val="000000"/>
                  </a:gs>
                  <a:gs pos="30000">
                    <a:schemeClr val="tx1"/>
                  </a:gs>
                </a:gsLst>
                <a:lin ang="5400000" scaled="0"/>
                <a:tileRect/>
              </a:gradFill>
              <a:latin typeface="Amazon Ember Light" panose="020B0403020204020204" pitchFamily="34" charset="0"/>
              <a:ea typeface="Malgun Gothic" panose="020B0503020000020004" pitchFamily="34" charset="-127"/>
            </a:endParaRPr>
          </a:p>
        </p:txBody>
      </p:sp>
      <p:sp>
        <p:nvSpPr>
          <p:cNvPr id="10" name="TextBox 9"/>
          <p:cNvSpPr txBox="1"/>
          <p:nvPr/>
        </p:nvSpPr>
        <p:spPr>
          <a:xfrm>
            <a:off x="10465049" y="2754811"/>
            <a:ext cx="769441" cy="553998"/>
          </a:xfrm>
          <a:prstGeom prst="rect">
            <a:avLst/>
          </a:prstGeom>
          <a:noFill/>
        </p:spPr>
        <p:txBody>
          <a:bodyPr wrap="none" lIns="0" tIns="0" rIns="0" bIns="0" rtlCol="0" anchor="t" anchorCtr="0">
            <a:spAutoFit/>
          </a:bodyPr>
          <a:lstStyle>
            <a:defPPr>
              <a:defRPr lang="en-US"/>
            </a:defPPr>
            <a:lvl1pPr algn="ctr">
              <a:lnSpc>
                <a:spcPct val="90000"/>
              </a:lnSpc>
              <a:defRPr sz="2400" b="1">
                <a:gradFill>
                  <a:gsLst>
                    <a:gs pos="2917">
                      <a:schemeClr val="tx1"/>
                    </a:gs>
                    <a:gs pos="30000">
                      <a:schemeClr val="tx1"/>
                    </a:gs>
                  </a:gsLst>
                  <a:lin ang="5400000" scaled="0"/>
                </a:gradFill>
              </a:defRPr>
            </a:lvl1pPr>
          </a:lstStyle>
          <a:p>
            <a:pPr rtl="0"/>
            <a:r>
              <a:rPr lang="ko-kr" sz="2000">
                <a:latin typeface="Amazon Ember Light" panose="020B0403020204020204" pitchFamily="34" charset="0"/>
                <a:ea typeface="Malgun Gothic" panose="020B0503020000020004" pitchFamily="34" charset="-127"/>
              </a:rPr>
              <a:t>서비스</a:t>
            </a:r>
            <a:br>
              <a:rPr lang="en-US" sz="2000">
                <a:latin typeface="Amazon Ember Light" panose="020B0403020204020204" pitchFamily="34" charset="0"/>
                <a:ea typeface="Malgun Gothic" panose="020B0503020000020004" pitchFamily="34" charset="-127"/>
              </a:rPr>
            </a:br>
            <a:r>
              <a:rPr lang="ko-kr" sz="2000">
                <a:gradFill flip="none" rotWithShape="1">
                  <a:gsLst>
                    <a:gs pos="2917">
                      <a:srgbClr val="000000"/>
                    </a:gs>
                    <a:gs pos="30000">
                      <a:schemeClr val="tx1"/>
                    </a:gs>
                  </a:gsLst>
                  <a:lin ang="5400000" scaled="0"/>
                  <a:tileRect/>
                </a:gradFill>
                <a:latin typeface="Amazon Ember Light" panose="020B0403020204020204" pitchFamily="34" charset="0"/>
                <a:ea typeface="Malgun Gothic" panose="020B0503020000020004" pitchFamily="34" charset="-127"/>
              </a:rPr>
              <a:t>제한</a:t>
            </a:r>
            <a:endParaRPr lang="en-US" sz="2000" dirty="0">
              <a:gradFill flip="none" rotWithShape="1">
                <a:gsLst>
                  <a:gs pos="2917">
                    <a:srgbClr val="000000"/>
                  </a:gs>
                  <a:gs pos="30000">
                    <a:schemeClr val="tx1"/>
                  </a:gs>
                </a:gsLst>
                <a:lin ang="5400000" scaled="0"/>
                <a:tileRect/>
              </a:gradFill>
              <a:latin typeface="Amazon Ember Light" panose="020B0403020204020204" pitchFamily="34" charset="0"/>
              <a:ea typeface="Malgun Gothic" panose="020B0503020000020004" pitchFamily="34" charset="-127"/>
            </a:endParaRPr>
          </a:p>
        </p:txBody>
      </p:sp>
      <p:sp>
        <p:nvSpPr>
          <p:cNvPr id="11" name="TextBox 10"/>
          <p:cNvSpPr txBox="1"/>
          <p:nvPr/>
        </p:nvSpPr>
        <p:spPr>
          <a:xfrm>
            <a:off x="781978" y="4926950"/>
            <a:ext cx="1611018" cy="470898"/>
          </a:xfrm>
          <a:prstGeom prst="rect">
            <a:avLst/>
          </a:prstGeom>
          <a:noFill/>
        </p:spPr>
        <p:txBody>
          <a:bodyPr wrap="none" lIns="0" tIns="0" rIns="0" bIns="0" rtlCol="0" anchor="t" anchorCtr="0">
            <a:spAutoFit/>
          </a:bodyPr>
          <a:lstStyle/>
          <a:p>
            <a:pPr algn="ctr" rtl="0">
              <a:lnSpc>
                <a:spcPct val="90000"/>
              </a:lnSpc>
            </a:pPr>
            <a:r>
              <a:rPr lang="ko-kr" sz="2000" b="1" dirty="0">
                <a:gradFill>
                  <a:gsLst>
                    <a:gs pos="2917">
                      <a:schemeClr val="tx1"/>
                    </a:gs>
                    <a:gs pos="30000">
                      <a:schemeClr val="tx1"/>
                    </a:gs>
                  </a:gsLst>
                  <a:lin ang="5400000" scaled="0"/>
                </a:gradFill>
                <a:latin typeface="+mj-lt"/>
                <a:ea typeface="Malgun Gothic" panose="020B0503020000020004" pitchFamily="34" charset="-127"/>
              </a:rPr>
              <a:t>7,516.87 USD</a:t>
            </a:r>
          </a:p>
          <a:p>
            <a:pPr algn="ctr" rtl="0">
              <a:lnSpc>
                <a:spcPct val="90000"/>
              </a:lnSpc>
            </a:pPr>
            <a:r>
              <a:rPr lang="ko-kr" sz="1400" dirty="0">
                <a:gradFill>
                  <a:gsLst>
                    <a:gs pos="2917">
                      <a:schemeClr val="tx1"/>
                    </a:gs>
                    <a:gs pos="30000">
                      <a:schemeClr val="tx1"/>
                    </a:gs>
                  </a:gsLst>
                  <a:lin ang="5400000" scaled="0"/>
                </a:gradFill>
                <a:latin typeface="Amazon Ember Light" panose="020B0403020204020204" pitchFamily="34" charset="0"/>
                <a:ea typeface="Malgun Gothic" panose="020B0503020000020004" pitchFamily="34" charset="-127"/>
              </a:rPr>
              <a:t>잠재적 월별 절감액</a:t>
            </a:r>
          </a:p>
        </p:txBody>
      </p:sp>
      <p:sp>
        <p:nvSpPr>
          <p:cNvPr id="13" name="TextBox 12"/>
          <p:cNvSpPr txBox="1"/>
          <p:nvPr/>
        </p:nvSpPr>
        <p:spPr>
          <a:xfrm>
            <a:off x="172431" y="1446089"/>
            <a:ext cx="11928856" cy="904863"/>
          </a:xfrm>
          <a:prstGeom prst="rect">
            <a:avLst/>
          </a:prstGeom>
          <a:noFill/>
        </p:spPr>
        <p:txBody>
          <a:bodyPr wrap="square" lIns="182880" tIns="146304" rIns="182880" bIns="146304" rtlCol="0">
            <a:spAutoFit/>
          </a:bodyPr>
          <a:lstStyle/>
          <a:p>
            <a:pPr algn="ctr" rtl="0">
              <a:lnSpc>
                <a:spcPct val="90000"/>
              </a:lnSpc>
              <a:spcAft>
                <a:spcPts val="1800"/>
              </a:spcAft>
            </a:pPr>
            <a:r>
              <a:rPr lang="ko-kr" sz="2200" dirty="0">
                <a:latin typeface="Amazon Ember Light" panose="020B0403020204020204" pitchFamily="34" charset="0"/>
                <a:ea typeface="Malgun Gothic" panose="020B0503020000020004" pitchFamily="34" charset="-127"/>
              </a:rPr>
              <a:t>비용 절감, 성능 개선 및 보안 강화에 </a:t>
            </a:r>
            <a:br>
              <a:rPr lang="en-US" sz="2200" dirty="0">
                <a:latin typeface="Amazon Ember Light" panose="020B0403020204020204" pitchFamily="34" charset="0"/>
                <a:ea typeface="Malgun Gothic" panose="020B0503020000020004" pitchFamily="34" charset="-127"/>
              </a:rPr>
            </a:br>
            <a:r>
              <a:rPr lang="ko-kr" sz="2200" dirty="0">
                <a:latin typeface="Amazon Ember Light" panose="020B0403020204020204" pitchFamily="34" charset="0"/>
                <a:ea typeface="Malgun Gothic" panose="020B0503020000020004" pitchFamily="34" charset="-127"/>
              </a:rPr>
              <a:t>도움이 되는 지침을 제공하는 서비스 </a:t>
            </a:r>
            <a:endParaRPr lang="en-US" sz="2200" dirty="0">
              <a:gradFill>
                <a:gsLst>
                  <a:gs pos="2917">
                    <a:schemeClr val="tx1"/>
                  </a:gs>
                  <a:gs pos="30000">
                    <a:schemeClr val="tx1"/>
                  </a:gs>
                </a:gsLst>
                <a:lin ang="5400000" scaled="0"/>
              </a:gradFill>
              <a:latin typeface="Amazon Ember Light" panose="020B04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12704666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bwMode="auto">
          <a:xfrm>
            <a:off x="269240" y="1936495"/>
            <a:ext cx="5558971" cy="3294743"/>
          </a:xfrm>
          <a:prstGeom prst="roundRect">
            <a:avLst>
              <a:gd name="adj" fmla="val 8332"/>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dirty="0">
              <a:solidFill>
                <a:schemeClr val="tx1"/>
              </a:solidFill>
              <a:latin typeface="Amazon Ember" panose="020B0603020204020204" pitchFamily="34" charset="0"/>
              <a:ea typeface="Malgun Gothic" panose="020B0503020000020004" pitchFamily="34" charset="-127"/>
              <a:cs typeface="Segoe UI" pitchFamily="34" charset="0"/>
            </a:endParaRPr>
          </a:p>
        </p:txBody>
      </p:sp>
      <p:sp>
        <p:nvSpPr>
          <p:cNvPr id="2" name="Title 1"/>
          <p:cNvSpPr>
            <a:spLocks noGrp="1"/>
          </p:cNvSpPr>
          <p:nvPr>
            <p:ph type="title"/>
          </p:nvPr>
        </p:nvSpPr>
        <p:spPr/>
        <p:txBody>
          <a:bodyPr rtlCol="0">
            <a:normAutofit/>
          </a:bodyPr>
          <a:lstStyle/>
          <a:p>
            <a:r>
              <a:rPr lang="es-AR" altLang="ko-KR" sz="3200" dirty="0" err="1">
                <a:latin typeface="Amazon Ember Light" panose="020B0403020204020204" pitchFamily="34" charset="0"/>
                <a:ea typeface="Malgun Gothic" panose="020B0503020000020004" pitchFamily="34" charset="-127"/>
              </a:rPr>
              <a:t>Trusted</a:t>
            </a:r>
            <a:r>
              <a:rPr lang="es-AR" altLang="ko-KR" sz="3200" dirty="0">
                <a:latin typeface="Amazon Ember Light" panose="020B0403020204020204" pitchFamily="34" charset="0"/>
                <a:ea typeface="Malgun Gothic" panose="020B0503020000020004" pitchFamily="34" charset="-127"/>
              </a:rPr>
              <a:t> </a:t>
            </a:r>
            <a:r>
              <a:rPr lang="es-AR" altLang="ko-KR" sz="3200" dirty="0" err="1">
                <a:latin typeface="Amazon Ember Light" panose="020B0403020204020204" pitchFamily="34" charset="0"/>
                <a:ea typeface="Malgun Gothic" panose="020B0503020000020004" pitchFamily="34" charset="-127"/>
              </a:rPr>
              <a:t>Advisor</a:t>
            </a:r>
            <a:r>
              <a:rPr lang="es-AR" altLang="ko-KR" sz="3200" dirty="0">
                <a:latin typeface="Amazon Ember Light" panose="020B0403020204020204" pitchFamily="34" charset="0"/>
                <a:ea typeface="Malgun Gothic" panose="020B0503020000020004" pitchFamily="34" charset="-127"/>
              </a:rPr>
              <a:t>: </a:t>
            </a:r>
            <a:r>
              <a:rPr lang="ko-KR" altLang="en-US" sz="3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핵심 점검 항목과 전체 점검 항목 </a:t>
            </a:r>
          </a:p>
        </p:txBody>
      </p:sp>
      <p:sp>
        <p:nvSpPr>
          <p:cNvPr id="12" name="Content Placeholder 2"/>
          <p:cNvSpPr>
            <a:spLocks noGrp="1"/>
          </p:cNvSpPr>
          <p:nvPr>
            <p:ph idx="1"/>
          </p:nvPr>
        </p:nvSpPr>
        <p:spPr>
          <a:xfrm>
            <a:off x="414177" y="2102246"/>
            <a:ext cx="5529942" cy="2388346"/>
          </a:xfrm>
        </p:spPr>
        <p:txBody>
          <a:bodyPr rtlCol="0">
            <a:normAutofit/>
          </a:bodyPr>
          <a:lstStyle/>
          <a:p>
            <a:pPr marL="0" indent="0" rtl="0">
              <a:buNone/>
            </a:pPr>
            <a:r>
              <a:rPr lang="ko-KR" altLang="en-US" sz="2400" b="1" dirty="0">
                <a:solidFill>
                  <a:schemeClr val="accent1"/>
                </a:solidFill>
                <a:latin typeface="Malgun Gothic" panose="020B0503020000020004" pitchFamily="34" charset="-127"/>
                <a:ea typeface="Malgun Gothic" panose="020B0503020000020004" pitchFamily="34" charset="-127"/>
                <a:cs typeface="Amazon Ember Light" panose="020B0403020204020204" pitchFamily="34" charset="0"/>
              </a:rPr>
              <a:t>핵심 점검 항목 및 권장 사항</a:t>
            </a:r>
            <a:br>
              <a:rPr lang="en-US" sz="2400" b="1" dirty="0">
                <a:solidFill>
                  <a:schemeClr val="accent1"/>
                </a:solidFill>
                <a:latin typeface="Malgun Gothic" panose="020B0503020000020004" pitchFamily="34" charset="-127"/>
                <a:ea typeface="Malgun Gothic" panose="020B0503020000020004" pitchFamily="34" charset="-127"/>
                <a:cs typeface="Amazon Ember Light" panose="020B0403020204020204" pitchFamily="34" charset="0"/>
              </a:rPr>
            </a:br>
            <a:r>
              <a:rPr lang="ko-kr" sz="2000" b="1" dirty="0">
                <a:solidFill>
                  <a:schemeClr val="accent1"/>
                </a:solidFill>
                <a:latin typeface="Malgun Gothic" panose="020B0503020000020004" pitchFamily="34" charset="-127"/>
                <a:ea typeface="Malgun Gothic" panose="020B0503020000020004" pitchFamily="34" charset="-127"/>
                <a:cs typeface="Amazon Ember Light" panose="020B0403020204020204" pitchFamily="34" charset="0"/>
              </a:rPr>
              <a:t>(포함)</a:t>
            </a:r>
          </a:p>
          <a:p>
            <a:pPr marL="0" indent="0" rtl="0">
              <a:buNone/>
            </a:pPr>
            <a:endParaRPr lang="en-US" sz="2000" b="1" dirty="0">
              <a:solidFill>
                <a:schemeClr val="accent3"/>
              </a:solidFill>
              <a:latin typeface="Amazon Ember" panose="020B0603020204020204" pitchFamily="34" charset="0"/>
              <a:ea typeface="Malgun Gothic" panose="020B0503020000020004" pitchFamily="34" charset="-127"/>
            </a:endParaRPr>
          </a:p>
          <a:p>
            <a:pPr marL="380985" indent="-380985" defTabSz="914362" rtl="0">
              <a:spcBef>
                <a:spcPct val="20000"/>
              </a:spcBef>
              <a:buSzPct val="90000"/>
              <a:buFont typeface="Arial" panose="020B0604020202020204" pitchFamily="34" charset="0"/>
              <a:buChar char="•"/>
            </a:pPr>
            <a:r>
              <a:rPr lang="ko-KR" altLang="en-US" sz="2400" dirty="0">
                <a:latin typeface="Amazon Ember" panose="020B0603020204020204" pitchFamily="34" charset="0"/>
                <a:ea typeface="Malgun Gothic" panose="020B0503020000020004" pitchFamily="34" charset="-127"/>
                <a:cs typeface="Amazon Ember" panose="020B0603020204020204" pitchFamily="34" charset="0"/>
              </a:rPr>
              <a:t>보안 및 성능에 대한</a:t>
            </a:r>
            <a:r>
              <a:rPr lang="ko-kr" sz="2400" dirty="0">
                <a:latin typeface="Amazon Ember" panose="020B0603020204020204" pitchFamily="34" charset="0"/>
                <a:ea typeface="Malgun Gothic" panose="020B0503020000020004" pitchFamily="34" charset="-127"/>
                <a:cs typeface="Amazon Ember" panose="020B0603020204020204" pitchFamily="34" charset="0"/>
              </a:rPr>
              <a:t> </a:t>
            </a:r>
            <a:br>
              <a:rPr lang="en-US" sz="2400" dirty="0">
                <a:latin typeface="Amazon Ember" panose="020B0603020204020204" pitchFamily="34" charset="0"/>
                <a:ea typeface="Malgun Gothic" panose="020B0503020000020004" pitchFamily="34" charset="-127"/>
                <a:cs typeface="Amazon Ember" panose="020B0603020204020204" pitchFamily="34" charset="0"/>
              </a:rPr>
            </a:br>
            <a:r>
              <a:rPr lang="ko-KR" altLang="en-US" sz="2400" dirty="0">
                <a:latin typeface="Amazon Ember" panose="020B0603020204020204" pitchFamily="34" charset="0"/>
                <a:ea typeface="Malgun Gothic" panose="020B0503020000020004" pitchFamily="34" charset="-127"/>
                <a:cs typeface="Amazon Ember" panose="020B0603020204020204" pitchFamily="34" charset="0"/>
              </a:rPr>
              <a:t>일곱 가지 핵심 점검 사항 확인</a:t>
            </a:r>
            <a:endParaRPr lang="ko-kr" sz="2400" dirty="0">
              <a:latin typeface="Amazon Ember" panose="020B0603020204020204" pitchFamily="34" charset="0"/>
              <a:ea typeface="Malgun Gothic" panose="020B0503020000020004" pitchFamily="34" charset="-127"/>
              <a:cs typeface="Amazon Ember" panose="020B0603020204020204" pitchFamily="34" charset="0"/>
            </a:endParaRPr>
          </a:p>
          <a:p>
            <a:pPr marL="380985" indent="-380985" defTabSz="914362" rtl="0">
              <a:spcBef>
                <a:spcPct val="20000"/>
              </a:spcBef>
              <a:buSzPct val="90000"/>
              <a:buFont typeface="Arial" panose="020B0604020202020204" pitchFamily="34" charset="0"/>
              <a:buChar char="•"/>
            </a:pPr>
            <a:r>
              <a:rPr lang="ko-kr" sz="2400" dirty="0">
                <a:latin typeface="Amazon Ember" panose="020B0603020204020204" pitchFamily="34" charset="0"/>
                <a:ea typeface="Malgun Gothic" panose="020B0503020000020004" pitchFamily="34" charset="-127"/>
                <a:cs typeface="Amazon Ember" panose="020B0603020204020204" pitchFamily="34" charset="0"/>
              </a:rPr>
              <a:t>서비스 제한</a:t>
            </a:r>
            <a:endParaRPr lang="en-US" sz="24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0" name="Rounded Rectangle 9"/>
          <p:cNvSpPr/>
          <p:nvPr/>
        </p:nvSpPr>
        <p:spPr bwMode="auto">
          <a:xfrm>
            <a:off x="6228948" y="1936495"/>
            <a:ext cx="5558971" cy="3294743"/>
          </a:xfrm>
          <a:prstGeom prst="roundRect">
            <a:avLst>
              <a:gd name="adj" fmla="val 8332"/>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dirty="0">
              <a:solidFill>
                <a:schemeClr val="tx1"/>
              </a:solidFill>
              <a:latin typeface="Amazon Ember" panose="020B0603020204020204" pitchFamily="34" charset="0"/>
              <a:ea typeface="Malgun Gothic" panose="020B0503020000020004" pitchFamily="34" charset="-127"/>
              <a:cs typeface="Segoe UI" pitchFamily="34" charset="0"/>
            </a:endParaRPr>
          </a:p>
        </p:txBody>
      </p:sp>
      <p:sp>
        <p:nvSpPr>
          <p:cNvPr id="13" name="Content Placeholder 2"/>
          <p:cNvSpPr txBox="1">
            <a:spLocks/>
          </p:cNvSpPr>
          <p:nvPr/>
        </p:nvSpPr>
        <p:spPr>
          <a:xfrm>
            <a:off x="6376852" y="2102246"/>
            <a:ext cx="5228245" cy="2923877"/>
          </a:xfrm>
          <a:prstGeom prst="rect">
            <a:avLst/>
          </a:prstGeom>
        </p:spPr>
        <p:txBody>
          <a:bodyPr vert="horz" wrap="square" lIns="182880" tIns="146304" rIns="182880" bIns="146304" rtlCol="0">
            <a:spAutoFit/>
          </a:bodyPr>
          <a:lstStyle>
            <a:lvl1pPr marL="380985" marR="0" indent="-380985" algn="l" defTabSz="914362" rtl="0" eaLnBrk="1" fontAlgn="auto" latinLnBrk="0" hangingPunct="1">
              <a:lnSpc>
                <a:spcPct val="90000"/>
              </a:lnSpc>
              <a:spcBef>
                <a:spcPct val="20000"/>
              </a:spcBef>
              <a:spcAft>
                <a:spcPts val="0"/>
              </a:spcAft>
              <a:buClrTx/>
              <a:buSzPct val="90000"/>
              <a:buFont typeface="Arial" panose="020B0604020202020204" pitchFamily="34" charset="0"/>
              <a:buChar char="•"/>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21882" marR="0" indent="-285739" algn="l" defTabSz="914362" rtl="0" eaLnBrk="1" fontAlgn="auto" latinLnBrk="0" hangingPunct="1">
              <a:lnSpc>
                <a:spcPct val="90000"/>
              </a:lnSpc>
              <a:spcBef>
                <a:spcPts val="500"/>
              </a:spcBef>
              <a:spcAft>
                <a:spcPts val="0"/>
              </a:spcAft>
              <a:buClrTx/>
              <a:buSzPct val="90000"/>
              <a:buFont typeface="Arial" panose="020B0604020202020204" pitchFamily="34" charset="0"/>
              <a:buChar char="•"/>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845977" marR="0" indent="-285739" algn="l" defTabSz="914362" rtl="0" eaLnBrk="1" fontAlgn="auto" latinLnBrk="0" hangingPunct="1">
              <a:lnSpc>
                <a:spcPct val="90000"/>
              </a:lnSpc>
              <a:spcBef>
                <a:spcPts val="500"/>
              </a:spcBef>
              <a:spcAft>
                <a:spcPts val="0"/>
              </a:spcAft>
              <a:buClrTx/>
              <a:buSzPct val="90000"/>
              <a:buFont typeface="Arial" panose="020B0604020202020204" pitchFamily="34" charset="0"/>
              <a:buChar char="•"/>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070072" marR="0" indent="-285739" algn="l" defTabSz="914362" rtl="0" eaLnBrk="1" fontAlgn="auto" latinLnBrk="0" hangingPunct="1">
              <a:lnSpc>
                <a:spcPct val="90000"/>
              </a:lnSpc>
              <a:spcBef>
                <a:spcPts val="500"/>
              </a:spcBef>
              <a:spcAft>
                <a:spcPts val="0"/>
              </a:spcAft>
              <a:buClrTx/>
              <a:buSzPct val="90000"/>
              <a:buFont typeface="Arial" panose="020B0604020202020204" pitchFamily="34" charset="0"/>
              <a:buChar char="•"/>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94167" marR="0" indent="-285739" algn="l" defTabSz="914362" rtl="0" eaLnBrk="1" fontAlgn="auto" latinLnBrk="0" hangingPunct="1">
              <a:lnSpc>
                <a:spcPct val="90000"/>
              </a:lnSpc>
              <a:spcBef>
                <a:spcPts val="500"/>
              </a:spcBef>
              <a:spcAft>
                <a:spcPts val="0"/>
              </a:spcAft>
              <a:buClrTx/>
              <a:buSzPct val="90000"/>
              <a:buFont typeface="Arial" panose="020B0604020202020204" pitchFamily="34" charset="0"/>
              <a:buChar char="•"/>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rtl="0">
              <a:buNone/>
            </a:pPr>
            <a:r>
              <a:rPr lang="ko-KR" altLang="en-US" sz="2400" b="1" dirty="0">
                <a:solidFill>
                  <a:schemeClr val="accent6"/>
                </a:solidFill>
                <a:ea typeface="Malgun Gothic" panose="020B0503020000020004" pitchFamily="34" charset="-127"/>
              </a:rPr>
              <a:t>전체 </a:t>
            </a:r>
            <a:r>
              <a:rPr lang="es-AR" altLang="ko-KR" sz="2400" b="1" dirty="0" err="1">
                <a:solidFill>
                  <a:schemeClr val="accent6"/>
                </a:solidFill>
                <a:ea typeface="Malgun Gothic" panose="020B0503020000020004" pitchFamily="34" charset="-127"/>
              </a:rPr>
              <a:t>Trusted</a:t>
            </a:r>
            <a:r>
              <a:rPr lang="es-AR" altLang="ko-KR" sz="2400" b="1" dirty="0">
                <a:solidFill>
                  <a:schemeClr val="accent6"/>
                </a:solidFill>
                <a:ea typeface="Malgun Gothic" panose="020B0503020000020004" pitchFamily="34" charset="-127"/>
              </a:rPr>
              <a:t> </a:t>
            </a:r>
            <a:r>
              <a:rPr lang="es-AR" altLang="ko-KR" sz="2400" b="1" dirty="0" err="1">
                <a:solidFill>
                  <a:schemeClr val="accent6"/>
                </a:solidFill>
                <a:ea typeface="Malgun Gothic" panose="020B0503020000020004" pitchFamily="34" charset="-127"/>
              </a:rPr>
              <a:t>Advisor</a:t>
            </a:r>
            <a:r>
              <a:rPr lang="ko-KR" altLang="en-US" sz="2400" b="1" dirty="0">
                <a:solidFill>
                  <a:schemeClr val="accent6"/>
                </a:solidFill>
                <a:ea typeface="Malgun Gothic" panose="020B0503020000020004" pitchFamily="34" charset="-127"/>
              </a:rPr>
              <a:t>의 모든 이점</a:t>
            </a:r>
            <a:endParaRPr lang="ko-kr" sz="2400" b="1" dirty="0">
              <a:solidFill>
                <a:schemeClr val="accent6"/>
              </a:solidFill>
              <a:ea typeface="Malgun Gothic" panose="020B0503020000020004" pitchFamily="34" charset="-127"/>
            </a:endParaRPr>
          </a:p>
          <a:p>
            <a:pPr marL="0" indent="0" rtl="0">
              <a:buNone/>
            </a:pPr>
            <a:r>
              <a:rPr lang="ko-kr" sz="2000" b="1" dirty="0">
                <a:solidFill>
                  <a:schemeClr val="accent6"/>
                </a:solidFill>
                <a:ea typeface="Malgun Gothic" panose="020B0503020000020004" pitchFamily="34" charset="-127"/>
              </a:rPr>
              <a:t>(비즈니스 또는 엔터프라이즈 지원)</a:t>
            </a:r>
          </a:p>
          <a:p>
            <a:pPr marL="0" indent="0" rtl="0">
              <a:buNone/>
            </a:pPr>
            <a:endParaRPr lang="en-US" sz="2400" dirty="0">
              <a:ea typeface="Malgun Gothic" panose="020B0503020000020004" pitchFamily="34" charset="-127"/>
            </a:endParaRPr>
          </a:p>
          <a:p>
            <a:pPr rtl="0"/>
            <a:r>
              <a:rPr lang="ko-KR" altLang="en-US" sz="2400" dirty="0">
                <a:ea typeface="Malgun Gothic" panose="020B0503020000020004" pitchFamily="34" charset="-127"/>
              </a:rPr>
              <a:t>전체 점검 항목 세트</a:t>
            </a:r>
            <a:endParaRPr lang="ko-kr" sz="2400" dirty="0">
              <a:ea typeface="Malgun Gothic" panose="020B0503020000020004" pitchFamily="34" charset="-127"/>
            </a:endParaRPr>
          </a:p>
          <a:p>
            <a:pPr rtl="0"/>
            <a:r>
              <a:rPr lang="ko-kr" sz="2400" dirty="0">
                <a:ea typeface="Malgun Gothic" panose="020B0503020000020004" pitchFamily="34" charset="-127"/>
              </a:rPr>
              <a:t>알림</a:t>
            </a:r>
          </a:p>
          <a:p>
            <a:pPr rtl="0"/>
            <a:r>
              <a:rPr lang="ko-kr" sz="2400" dirty="0">
                <a:ea typeface="Malgun Gothic" panose="020B0503020000020004" pitchFamily="34" charset="-127"/>
              </a:rPr>
              <a:t>API를 통한 프로그래밍 방식 액세스</a:t>
            </a:r>
          </a:p>
        </p:txBody>
      </p:sp>
    </p:spTree>
    <p:custDataLst>
      <p:tags r:id="rId1"/>
    </p:custDataLst>
    <p:extLst>
      <p:ext uri="{BB962C8B-B14F-4D97-AF65-F5344CB8AC3E}">
        <p14:creationId xmlns:p14="http://schemas.microsoft.com/office/powerpoint/2010/main" val="17506780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t>지식 확인</a:t>
            </a:r>
          </a:p>
        </p:txBody>
      </p:sp>
      <p:sp>
        <p:nvSpPr>
          <p:cNvPr id="53" name="Content Placeholder 2"/>
          <p:cNvSpPr>
            <a:spLocks noGrp="1"/>
          </p:cNvSpPr>
          <p:nvPr>
            <p:ph idx="1"/>
          </p:nvPr>
        </p:nvSpPr>
        <p:spPr/>
        <p:txBody>
          <a:bodyPr rtlCol="0">
            <a:normAutofit lnSpcReduction="10000"/>
          </a:bodyPr>
          <a:lstStyle/>
          <a:p>
            <a:pPr rtl="0"/>
            <a:r>
              <a:rPr lang="ko-kr" sz="2400" b="1" dirty="0">
                <a:latin typeface="Amazon Ember Light" panose="020B0403020204020204" pitchFamily="34" charset="0"/>
                <a:ea typeface="Malgun Gothic" panose="020B0503020000020004" pitchFamily="34" charset="-127"/>
              </a:rPr>
              <a:t>참 또는 거짓</a:t>
            </a:r>
            <a:r>
              <a:rPr lang="ko-kr" sz="2400" dirty="0">
                <a:latin typeface="Amazon Ember Light" panose="020B0403020204020204" pitchFamily="34" charset="0"/>
                <a:ea typeface="Malgun Gothic" panose="020B0503020000020004" pitchFamily="34" charset="-127"/>
              </a:rPr>
              <a:t>: Auto Scaling을 사용하면 애플리케이션의 로드를 처리할 수 있는 적절한 수의 EC2 인스턴스를 유지할 수 있습니다.</a:t>
            </a:r>
            <a:endParaRPr lang="en-US" sz="2400" dirty="0">
              <a:latin typeface="Amazon Ember Light" panose="020B0403020204020204" pitchFamily="34" charset="0"/>
              <a:ea typeface="Malgun Gothic" panose="020B0503020000020004" pitchFamily="34" charset="-127"/>
            </a:endParaRPr>
          </a:p>
          <a:p>
            <a:pPr rtl="0"/>
            <a:endParaRPr lang="en-US" sz="2400" dirty="0">
              <a:latin typeface="Amazon Ember Light" panose="020B0403020204020204" pitchFamily="34" charset="0"/>
              <a:ea typeface="Malgun Gothic" panose="020B0503020000020004" pitchFamily="34" charset="-127"/>
            </a:endParaRPr>
          </a:p>
          <a:p>
            <a:pPr rtl="0"/>
            <a:r>
              <a:rPr lang="ko-kr" sz="2400" b="1" dirty="0">
                <a:latin typeface="Amazon Ember Light" panose="020B0403020204020204" pitchFamily="34" charset="0"/>
                <a:ea typeface="Malgun Gothic" panose="020B0503020000020004" pitchFamily="34" charset="-127"/>
              </a:rPr>
              <a:t>Q</a:t>
            </a:r>
            <a:r>
              <a:rPr lang="ko-kr" sz="2400" dirty="0">
                <a:latin typeface="Amazon Ember Light" panose="020B0403020204020204" pitchFamily="34" charset="0"/>
                <a:ea typeface="Malgun Gothic" panose="020B0503020000020004" pitchFamily="34" charset="-127"/>
              </a:rPr>
              <a:t>: Auto Scaling 그룹이 언제 확장 또는 축소해야 하는지 결정하는 데 Auto Scaling 정책 중 어떤 기능을 사용하시겠습니까?</a:t>
            </a:r>
          </a:p>
          <a:p>
            <a:pPr rtl="0"/>
            <a:endParaRPr lang="en-US" sz="2400" dirty="0">
              <a:latin typeface="Amazon Ember Light" panose="020B0403020204020204" pitchFamily="34" charset="0"/>
              <a:ea typeface="Malgun Gothic" panose="020B0503020000020004" pitchFamily="34" charset="-127"/>
            </a:endParaRPr>
          </a:p>
          <a:p>
            <a:pPr rtl="0"/>
            <a:r>
              <a:rPr lang="ko-kr" sz="2400" b="1" dirty="0">
                <a:latin typeface="Amazon Ember Light" panose="020B0403020204020204" pitchFamily="34" charset="0"/>
                <a:ea typeface="Malgun Gothic" panose="020B0503020000020004" pitchFamily="34" charset="-127"/>
              </a:rPr>
              <a:t>Q</a:t>
            </a:r>
            <a:r>
              <a:rPr lang="ko-kr" sz="2400" dirty="0">
                <a:latin typeface="Amazon Ember Light" panose="020B0403020204020204" pitchFamily="34" charset="0"/>
                <a:ea typeface="Malgun Gothic" panose="020B0503020000020004" pitchFamily="34" charset="-127"/>
              </a:rPr>
              <a:t>: 개별 서비스로 구성되고 요청의 콘텐츠를 기준으로 요청을 서비스로 라우팅해야 하는 애플리케이션이 있습니다.  어떤 유형의 로드 밸런서를 사용해야 합니까?</a:t>
            </a:r>
          </a:p>
          <a:p>
            <a:pPr rtl="0"/>
            <a:endParaRPr lang="en-US" sz="2400" dirty="0">
              <a:latin typeface="Amazon Ember Light" panose="020B0403020204020204" pitchFamily="34" charset="0"/>
              <a:ea typeface="Malgun Gothic" panose="020B0503020000020004" pitchFamily="34" charset="-127"/>
            </a:endParaRPr>
          </a:p>
          <a:p>
            <a:pPr rtl="0"/>
            <a:r>
              <a:rPr lang="ko-kr" sz="2400" dirty="0">
                <a:latin typeface="Amazon Ember Light" panose="020B0403020204020204" pitchFamily="34" charset="0"/>
                <a:ea typeface="Malgun Gothic" panose="020B0503020000020004" pitchFamily="34" charset="-127"/>
              </a:rPr>
              <a:t>모범 사례 및 권장 엔진을 제공하는 AWS 서비스는 무엇입니까?</a:t>
            </a:r>
          </a:p>
        </p:txBody>
      </p:sp>
      <p:sp>
        <p:nvSpPr>
          <p:cNvPr id="3" name="TextBox 2"/>
          <p:cNvSpPr txBox="1"/>
          <p:nvPr/>
        </p:nvSpPr>
        <p:spPr>
          <a:xfrm>
            <a:off x="786739" y="5874170"/>
            <a:ext cx="2876108" cy="461665"/>
          </a:xfrm>
          <a:prstGeom prst="rect">
            <a:avLst/>
          </a:prstGeom>
          <a:noFill/>
        </p:spPr>
        <p:txBody>
          <a:bodyPr wrap="none" rtlCol="0">
            <a:spAutoFit/>
          </a:bodyPr>
          <a:lstStyle/>
          <a:p>
            <a:pPr rtl="0"/>
            <a:r>
              <a:rPr lang="ko-kr" sz="2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AWS</a:t>
            </a:r>
            <a:r>
              <a:rPr lang="ko-kr"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r>
              <a:rPr lang="ko-kr" sz="2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r>
              <a:rPr lang="ko-kr"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r>
              <a:rPr lang="ko-kr" sz="2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Trusted Advisor</a:t>
            </a:r>
          </a:p>
        </p:txBody>
      </p:sp>
      <p:sp>
        <p:nvSpPr>
          <p:cNvPr id="5" name="TextBox 4"/>
          <p:cNvSpPr txBox="1"/>
          <p:nvPr/>
        </p:nvSpPr>
        <p:spPr>
          <a:xfrm>
            <a:off x="786739" y="3309946"/>
            <a:ext cx="3441968" cy="461665"/>
          </a:xfrm>
          <a:prstGeom prst="rect">
            <a:avLst/>
          </a:prstGeom>
          <a:noFill/>
        </p:spPr>
        <p:txBody>
          <a:bodyPr wrap="none" rtlCol="0">
            <a:spAutoFit/>
          </a:bodyPr>
          <a:lstStyle/>
          <a:p>
            <a:pPr rtl="0"/>
            <a:r>
              <a:rPr lang="ko-kr" sz="2000" b="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Amazon</a:t>
            </a:r>
            <a:r>
              <a:rPr lang="ko-kr" sz="2400" b="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r>
              <a:rPr lang="ko-kr" sz="2000" b="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r>
              <a:rPr lang="ko-kr" sz="2400" b="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r>
              <a:rPr lang="ko-kr" sz="2000" b="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CloudWatch 경보</a:t>
            </a:r>
          </a:p>
        </p:txBody>
      </p:sp>
      <p:sp>
        <p:nvSpPr>
          <p:cNvPr id="6" name="TextBox 5"/>
          <p:cNvSpPr txBox="1"/>
          <p:nvPr/>
        </p:nvSpPr>
        <p:spPr>
          <a:xfrm>
            <a:off x="786739" y="2172911"/>
            <a:ext cx="441146" cy="400110"/>
          </a:xfrm>
          <a:prstGeom prst="rect">
            <a:avLst/>
          </a:prstGeom>
          <a:noFill/>
        </p:spPr>
        <p:txBody>
          <a:bodyPr wrap="none" rtlCol="0">
            <a:spAutoFit/>
          </a:bodyPr>
          <a:lstStyle/>
          <a:p>
            <a:pPr rtl="0"/>
            <a:r>
              <a:rPr lang="ko-kr" sz="2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참</a:t>
            </a:r>
          </a:p>
        </p:txBody>
      </p:sp>
      <p:sp>
        <p:nvSpPr>
          <p:cNvPr id="7" name="TextBox 6"/>
          <p:cNvSpPr txBox="1"/>
          <p:nvPr/>
        </p:nvSpPr>
        <p:spPr>
          <a:xfrm>
            <a:off x="786739" y="4933834"/>
            <a:ext cx="3344185" cy="400110"/>
          </a:xfrm>
          <a:prstGeom prst="rect">
            <a:avLst/>
          </a:prstGeom>
          <a:noFill/>
        </p:spPr>
        <p:txBody>
          <a:bodyPr wrap="none" rtlCol="0">
            <a:spAutoFit/>
          </a:bodyPr>
          <a:lstStyle/>
          <a:p>
            <a:pPr rtl="0"/>
            <a:r>
              <a:rPr lang="ko-kr" sz="2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Application Load Balancer</a:t>
            </a:r>
          </a:p>
        </p:txBody>
      </p:sp>
    </p:spTree>
    <p:custDataLst>
      <p:tags r:id="rId1"/>
    </p:custDataLst>
    <p:extLst>
      <p:ext uri="{BB962C8B-B14F-4D97-AF65-F5344CB8AC3E}">
        <p14:creationId xmlns:p14="http://schemas.microsoft.com/office/powerpoint/2010/main" val="323795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uiExpand="1"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a:extLst>
              <a:ext uri="{FF2B5EF4-FFF2-40B4-BE49-F238E27FC236}">
                <a16:creationId xmlns:a16="http://schemas.microsoft.com/office/drawing/2014/main" id="{B1F9575B-0999-4B6E-9871-C5F762C38D1E}"/>
              </a:ext>
            </a:extLst>
          </p:cNvPr>
          <p:cNvSpPr>
            <a:spLocks noGrp="1" noChangeArrowheads="1"/>
          </p:cNvSpPr>
          <p:nvPr>
            <p:ph type="title"/>
          </p:nvPr>
        </p:nvSpPr>
        <p:spPr>
          <a:xfrm>
            <a:off x="238125" y="263525"/>
            <a:ext cx="11115675" cy="995440"/>
          </a:xfrm>
        </p:spPr>
        <p:txBody>
          <a:bodyPr>
            <a:normAutofit fontScale="90000"/>
          </a:bodyPr>
          <a:lstStyle/>
          <a:p>
            <a:pPr algn="ctr" eaLnBrk="1" hangingPunct="1"/>
            <a:r>
              <a:rPr lang="ko-KR" altLang="en-US" dirty="0" err="1">
                <a:latin typeface="Amazon Ember Light" panose="020B0403020204020204" pitchFamily="34" charset="0"/>
                <a:ea typeface="Malgun Gothic" panose="020B0503020000020004" pitchFamily="34" charset="-127"/>
              </a:rPr>
              <a:t>온보딩</a:t>
            </a:r>
            <a:r>
              <a:rPr lang="ko-KR" altLang="en-US" dirty="0">
                <a:latin typeface="Amazon Ember Light" panose="020B0403020204020204" pitchFamily="34" charset="0"/>
                <a:ea typeface="Malgun Gothic" panose="020B0503020000020004" pitchFamily="34" charset="-127"/>
              </a:rPr>
              <a:t> 실습 과제 </a:t>
            </a:r>
            <a:r>
              <a:rPr lang="ko-kr" altLang="ko-Kore-KR" dirty="0">
                <a:latin typeface="Amazon Ember Light" panose="020B0403020204020204" pitchFamily="34" charset="0"/>
                <a:ea typeface="Malgun Gothic" panose="020B0503020000020004" pitchFamily="34" charset="-127"/>
              </a:rPr>
              <a:t>– </a:t>
            </a:r>
            <a:br>
              <a:rPr lang="en-US" altLang="ko-KR" dirty="0">
                <a:latin typeface="Amazon Ember Light" panose="020B0403020204020204" pitchFamily="34" charset="0"/>
                <a:ea typeface="Malgun Gothic" panose="020B0503020000020004" pitchFamily="34" charset="-127"/>
              </a:rPr>
            </a:br>
            <a:r>
              <a:rPr lang="ko-KR" altLang="en-US" sz="3600" dirty="0">
                <a:latin typeface="Amazon Ember Light" panose="020B0403020204020204" pitchFamily="34" charset="0"/>
                <a:ea typeface="Malgun Gothic" panose="020B0503020000020004" pitchFamily="34" charset="-127"/>
              </a:rPr>
              <a:t>기본 </a:t>
            </a:r>
            <a:r>
              <a:rPr lang="en-US" altLang="ko-KR" sz="3600" dirty="0">
                <a:latin typeface="Amazon Ember Light" panose="020B0403020204020204" pitchFamily="34" charset="0"/>
                <a:ea typeface="Malgun Gothic" panose="020B0503020000020004" pitchFamily="34" charset="-127"/>
              </a:rPr>
              <a:t>AWS</a:t>
            </a:r>
            <a:r>
              <a:rPr lang="ko-KR" altLang="en-US" sz="3600" dirty="0">
                <a:latin typeface="Amazon Ember Light" panose="020B0403020204020204" pitchFamily="34" charset="0"/>
                <a:ea typeface="Malgun Gothic" panose="020B0503020000020004" pitchFamily="34" charset="-127"/>
              </a:rPr>
              <a:t> 인프라</a:t>
            </a:r>
            <a:r>
              <a:rPr lang="en-US" altLang="ko-KR" sz="3600" dirty="0">
                <a:latin typeface="Amazon Ember Light" panose="020B0403020204020204" pitchFamily="34" charset="0"/>
                <a:ea typeface="Malgun Gothic" panose="020B0503020000020004" pitchFamily="34" charset="-127"/>
              </a:rPr>
              <a:t>(EC2, </a:t>
            </a:r>
            <a:r>
              <a:rPr lang="ko-kr" altLang="ko-Kore-KR" sz="3600" dirty="0">
                <a:latin typeface="Amazon Ember Light" panose="020B0403020204020204" pitchFamily="34" charset="0"/>
                <a:ea typeface="Malgun Gothic" panose="020B0503020000020004" pitchFamily="34" charset="-127"/>
              </a:rPr>
              <a:t>VPC</a:t>
            </a:r>
            <a:r>
              <a:rPr lang="en-US" altLang="ko-KR" sz="3600" dirty="0">
                <a:latin typeface="Amazon Ember Light" panose="020B0403020204020204" pitchFamily="34" charset="0"/>
                <a:ea typeface="Malgun Gothic" panose="020B0503020000020004" pitchFamily="34" charset="-127"/>
              </a:rPr>
              <a:t>)</a:t>
            </a:r>
            <a:r>
              <a:rPr lang="ko-kr" altLang="ko-Kore-KR" sz="3600" dirty="0">
                <a:latin typeface="Amazon Ember Light" panose="020B0403020204020204" pitchFamily="34" charset="0"/>
                <a:ea typeface="Malgun Gothic" panose="020B0503020000020004" pitchFamily="34" charset="-127"/>
              </a:rPr>
              <a:t> 구축 및 </a:t>
            </a:r>
            <a:r>
              <a:rPr lang="ko-KR" altLang="en-US" sz="3600" dirty="0">
                <a:latin typeface="Amazon Ember Light" panose="020B0403020204020204" pitchFamily="34" charset="0"/>
                <a:ea typeface="Malgun Gothic" panose="020B0503020000020004" pitchFamily="34" charset="-127"/>
              </a:rPr>
              <a:t>접속 확인</a:t>
            </a:r>
            <a:endParaRPr lang="ko-KR" altLang="en-US" sz="3600" dirty="0">
              <a:solidFill>
                <a:schemeClr val="tx1"/>
              </a:solidFill>
              <a:latin typeface="Amazon Ember Light" panose="020B0403020204020204" pitchFamily="34" charset="0"/>
              <a:ea typeface="Malgun Gothic Semilight" panose="020B0502040204020203" pitchFamily="34" charset="-128"/>
              <a:cs typeface="Amazon Ember Light" panose="020B0403020204020204" pitchFamily="34" charset="0"/>
            </a:endParaRPr>
          </a:p>
        </p:txBody>
      </p:sp>
      <p:sp>
        <p:nvSpPr>
          <p:cNvPr id="37" name="Rounded Rectangle 36">
            <a:extLst>
              <a:ext uri="{FF2B5EF4-FFF2-40B4-BE49-F238E27FC236}">
                <a16:creationId xmlns:a16="http://schemas.microsoft.com/office/drawing/2014/main" id="{74EB769D-8A81-4BA2-8981-828605B7A681}"/>
              </a:ext>
            </a:extLst>
          </p:cNvPr>
          <p:cNvSpPr/>
          <p:nvPr/>
        </p:nvSpPr>
        <p:spPr>
          <a:xfrm>
            <a:off x="2014538" y="1890713"/>
            <a:ext cx="7915275" cy="436562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Malgun Gothic" panose="020B0503020000020004" pitchFamily="34" charset="-127"/>
              <a:ea typeface="Malgun Gothic" panose="020B0503020000020004" pitchFamily="34" charset="-127"/>
              <a:cs typeface="Amazon Ember" panose="020B0603020204020204" pitchFamily="34" charset="0"/>
            </a:endParaRPr>
          </a:p>
        </p:txBody>
      </p:sp>
      <p:sp>
        <p:nvSpPr>
          <p:cNvPr id="43" name="Rounded Rectangle 42">
            <a:extLst>
              <a:ext uri="{FF2B5EF4-FFF2-40B4-BE49-F238E27FC236}">
                <a16:creationId xmlns:a16="http://schemas.microsoft.com/office/drawing/2014/main" id="{0A401A02-0696-489C-AA07-CA68D11F8B56}"/>
              </a:ext>
            </a:extLst>
          </p:cNvPr>
          <p:cNvSpPr/>
          <p:nvPr/>
        </p:nvSpPr>
        <p:spPr>
          <a:xfrm>
            <a:off x="3050381" y="4127500"/>
            <a:ext cx="2715419" cy="124142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Malgun Gothic" panose="020B0503020000020004" pitchFamily="34" charset="-127"/>
              <a:ea typeface="Malgun Gothic" panose="020B0503020000020004" pitchFamily="34" charset="-127"/>
              <a:cs typeface="Amazon Ember" panose="020B0603020204020204" pitchFamily="34" charset="0"/>
            </a:endParaRPr>
          </a:p>
        </p:txBody>
      </p:sp>
      <p:sp>
        <p:nvSpPr>
          <p:cNvPr id="132101" name="TextBox 37">
            <a:extLst>
              <a:ext uri="{FF2B5EF4-FFF2-40B4-BE49-F238E27FC236}">
                <a16:creationId xmlns:a16="http://schemas.microsoft.com/office/drawing/2014/main" id="{0139DA92-52EC-415B-A93F-4D7D10DD4D67}"/>
              </a:ext>
            </a:extLst>
          </p:cNvPr>
          <p:cNvSpPr txBox="1">
            <a:spLocks noChangeArrowheads="1"/>
          </p:cNvSpPr>
          <p:nvPr/>
        </p:nvSpPr>
        <p:spPr bwMode="auto">
          <a:xfrm>
            <a:off x="3138487" y="5081588"/>
            <a:ext cx="19395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gn="ctr">
              <a:lnSpc>
                <a:spcPct val="100000"/>
              </a:lnSpc>
              <a:spcBef>
                <a:spcPts val="0"/>
              </a:spcBef>
              <a:buNone/>
              <a:defRPr/>
            </a:pPr>
            <a:r>
              <a:rPr lang="ko-kr" altLang="ko-Kore-KR" sz="1000" b="1" dirty="0" err="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프라이빗</a:t>
            </a:r>
            <a:r>
              <a:rPr lang="ko-kr" altLang="ko-Kore-KR" sz="10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 </a:t>
            </a:r>
            <a:r>
              <a:rPr lang="ko-kr" altLang="ko-Kore-KR" sz="1000" b="1" dirty="0" err="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서브넷</a:t>
            </a:r>
            <a:r>
              <a:rPr lang="ko-kr" altLang="ko-Kore-KR" sz="10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 1(10.0.3.0/24)</a:t>
            </a:r>
            <a:endParaRPr lang="en-US" altLang="ko-Kore-KR" sz="1000" b="1"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32102" name="Rectangle 45">
            <a:extLst>
              <a:ext uri="{FF2B5EF4-FFF2-40B4-BE49-F238E27FC236}">
                <a16:creationId xmlns:a16="http://schemas.microsoft.com/office/drawing/2014/main" id="{416D9745-BC9D-4679-8FE3-388324DB590D}"/>
              </a:ext>
            </a:extLst>
          </p:cNvPr>
          <p:cNvSpPr>
            <a:spLocks noChangeArrowheads="1"/>
          </p:cNvSpPr>
          <p:nvPr/>
        </p:nvSpPr>
        <p:spPr bwMode="auto">
          <a:xfrm>
            <a:off x="4787900" y="1446213"/>
            <a:ext cx="1017588" cy="409575"/>
          </a:xfrm>
          <a:prstGeom prst="rect">
            <a:avLst/>
          </a:prstGeom>
          <a:solidFill>
            <a:srgbClr val="FFFFFF">
              <a:alpha val="7607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gn="ctr" eaLnBrk="1" hangingPunct="1">
              <a:lnSpc>
                <a:spcPct val="100000"/>
              </a:lnSpc>
              <a:spcBef>
                <a:spcPct val="0"/>
              </a:spcBef>
              <a:buFontTx/>
              <a:buNone/>
            </a:pPr>
            <a:r>
              <a:rPr lang="ko-KR" altLang="en-US" sz="1300"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인터넷</a:t>
            </a:r>
          </a:p>
          <a:p>
            <a:pPr algn="ctr" eaLnBrk="1" hangingPunct="1">
              <a:lnSpc>
                <a:spcPct val="100000"/>
              </a:lnSpc>
              <a:spcBef>
                <a:spcPct val="0"/>
              </a:spcBef>
              <a:buFontTx/>
              <a:buNone/>
            </a:pPr>
            <a:r>
              <a:rPr lang="ko-KR" altLang="en-US" sz="1300"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게이트웨이</a:t>
            </a:r>
          </a:p>
        </p:txBody>
      </p:sp>
      <p:grpSp>
        <p:nvGrpSpPr>
          <p:cNvPr id="132103" name="Group 46">
            <a:extLst>
              <a:ext uri="{FF2B5EF4-FFF2-40B4-BE49-F238E27FC236}">
                <a16:creationId xmlns:a16="http://schemas.microsoft.com/office/drawing/2014/main" id="{F8238897-6311-4E73-AB69-A3CCF992D095}"/>
              </a:ext>
            </a:extLst>
          </p:cNvPr>
          <p:cNvGrpSpPr>
            <a:grpSpLocks/>
          </p:cNvGrpSpPr>
          <p:nvPr/>
        </p:nvGrpSpPr>
        <p:grpSpPr bwMode="auto">
          <a:xfrm>
            <a:off x="2716213" y="2414588"/>
            <a:ext cx="3152775" cy="3624262"/>
            <a:chOff x="-1568234" y="3627142"/>
            <a:chExt cx="8335926" cy="1628324"/>
          </a:xfrm>
        </p:grpSpPr>
        <p:sp>
          <p:nvSpPr>
            <p:cNvPr id="48" name="Rounded Rectangle 47">
              <a:extLst>
                <a:ext uri="{FF2B5EF4-FFF2-40B4-BE49-F238E27FC236}">
                  <a16:creationId xmlns:a16="http://schemas.microsoft.com/office/drawing/2014/main" id="{A184975E-0C26-47A3-A9D5-5A22EB719666}"/>
                </a:ext>
              </a:extLst>
            </p:cNvPr>
            <p:cNvSpPr/>
            <p:nvPr/>
          </p:nvSpPr>
          <p:spPr>
            <a:xfrm>
              <a:off x="-1568234" y="3627142"/>
              <a:ext cx="8335926"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Malgun Gothic" panose="020B0503020000020004" pitchFamily="34" charset="-127"/>
                <a:ea typeface="Malgun Gothic" panose="020B0503020000020004" pitchFamily="34" charset="-127"/>
                <a:cs typeface="Amazon Ember" panose="020B0603020204020204" pitchFamily="34" charset="0"/>
              </a:endParaRPr>
            </a:p>
          </p:txBody>
        </p:sp>
        <p:sp>
          <p:nvSpPr>
            <p:cNvPr id="132138" name="TextBox 48">
              <a:extLst>
                <a:ext uri="{FF2B5EF4-FFF2-40B4-BE49-F238E27FC236}">
                  <a16:creationId xmlns:a16="http://schemas.microsoft.com/office/drawing/2014/main" id="{E7FD16C7-1916-4D95-AE80-49E38890F28F}"/>
                </a:ext>
              </a:extLst>
            </p:cNvPr>
            <p:cNvSpPr txBox="1">
              <a:spLocks noChangeArrowheads="1"/>
            </p:cNvSpPr>
            <p:nvPr/>
          </p:nvSpPr>
          <p:spPr bwMode="auto">
            <a:xfrm>
              <a:off x="1730879" y="5087142"/>
              <a:ext cx="5015825" cy="133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gn="ctr" eaLnBrk="1" hangingPunct="1">
                <a:lnSpc>
                  <a:spcPct val="100000"/>
                </a:lnSpc>
                <a:spcBef>
                  <a:spcPct val="0"/>
                </a:spcBef>
                <a:buFontTx/>
                <a:buNone/>
              </a:pPr>
              <a:r>
                <a:rPr lang="ko-KR" altLang="en-US" sz="1300" b="1">
                  <a:solidFill>
                    <a:srgbClr val="F7981F"/>
                  </a:solidFill>
                  <a:latin typeface="Amazon Ember" panose="020B0603020204020204" pitchFamily="34" charset="0"/>
                  <a:ea typeface="Malgun Gothic" panose="020B0503020000020004" pitchFamily="34" charset="-127"/>
                  <a:cs typeface="Amazon Ember" panose="020B0603020204020204" pitchFamily="34" charset="0"/>
                </a:rPr>
                <a:t>가용 영역 </a:t>
              </a:r>
              <a:r>
                <a:rPr lang="en-US" altLang="ko-KR" sz="1300" b="1">
                  <a:solidFill>
                    <a:srgbClr val="F7981F"/>
                  </a:solidFill>
                  <a:latin typeface="Amazon Ember" panose="020B0603020204020204" pitchFamily="34" charset="0"/>
                  <a:ea typeface="Malgun Gothic" panose="020B0503020000020004" pitchFamily="34" charset="-127"/>
                  <a:cs typeface="Amazon Ember" panose="020B0603020204020204" pitchFamily="34" charset="0"/>
                </a:rPr>
                <a:t>1</a:t>
              </a:r>
            </a:p>
          </p:txBody>
        </p:sp>
      </p:grpSp>
      <p:sp>
        <p:nvSpPr>
          <p:cNvPr id="50" name="Rounded Rectangle 49">
            <a:extLst>
              <a:ext uri="{FF2B5EF4-FFF2-40B4-BE49-F238E27FC236}">
                <a16:creationId xmlns:a16="http://schemas.microsoft.com/office/drawing/2014/main" id="{0271F5F4-32AD-47A2-AAB8-A80080130187}"/>
              </a:ext>
            </a:extLst>
          </p:cNvPr>
          <p:cNvSpPr/>
          <p:nvPr/>
        </p:nvSpPr>
        <p:spPr>
          <a:xfrm>
            <a:off x="3050381" y="2649538"/>
            <a:ext cx="2691607" cy="124301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Malgun Gothic" panose="020B0503020000020004" pitchFamily="34" charset="-127"/>
              <a:ea typeface="Malgun Gothic" panose="020B0503020000020004" pitchFamily="34" charset="-127"/>
              <a:cs typeface="Amazon Ember" panose="020B0603020204020204" pitchFamily="34" charset="0"/>
            </a:endParaRPr>
          </a:p>
        </p:txBody>
      </p:sp>
      <p:pic>
        <p:nvPicPr>
          <p:cNvPr id="132106" name="Picture 51">
            <a:extLst>
              <a:ext uri="{FF2B5EF4-FFF2-40B4-BE49-F238E27FC236}">
                <a16:creationId xmlns:a16="http://schemas.microsoft.com/office/drawing/2014/main" id="{9E915C05-1C10-49FE-B0BC-B14450AFF8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2466975"/>
            <a:ext cx="231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7" name="Picture 52">
            <a:extLst>
              <a:ext uri="{FF2B5EF4-FFF2-40B4-BE49-F238E27FC236}">
                <a16:creationId xmlns:a16="http://schemas.microsoft.com/office/drawing/2014/main" id="{CA2EBC5D-865F-47E7-B0DA-A42258447E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213" y="3946525"/>
            <a:ext cx="23336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8" name="Picture 53">
            <a:extLst>
              <a:ext uri="{FF2B5EF4-FFF2-40B4-BE49-F238E27FC236}">
                <a16:creationId xmlns:a16="http://schemas.microsoft.com/office/drawing/2014/main" id="{7ECC991F-4388-4726-8611-CBAAC5222D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3613" y="1385888"/>
            <a:ext cx="7778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9" name="Picture 55" descr="EC2-Instances.png">
            <a:extLst>
              <a:ext uri="{FF2B5EF4-FFF2-40B4-BE49-F238E27FC236}">
                <a16:creationId xmlns:a16="http://schemas.microsoft.com/office/drawing/2014/main" id="{DD34895E-78A9-43A6-BCCF-16775008D9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1725" y="4457700"/>
            <a:ext cx="949325"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10" name="Picture 56" descr="EC2-Instances.png">
            <a:extLst>
              <a:ext uri="{FF2B5EF4-FFF2-40B4-BE49-F238E27FC236}">
                <a16:creationId xmlns:a16="http://schemas.microsoft.com/office/drawing/2014/main" id="{CBEF7BC1-549F-4C84-A65C-DF80FCCB86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1288" y="4465638"/>
            <a:ext cx="949325" cy="81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2111" name="Group 57">
            <a:extLst>
              <a:ext uri="{FF2B5EF4-FFF2-40B4-BE49-F238E27FC236}">
                <a16:creationId xmlns:a16="http://schemas.microsoft.com/office/drawing/2014/main" id="{04ED4F23-0B9D-4FAA-92C2-B147AF50AFED}"/>
              </a:ext>
            </a:extLst>
          </p:cNvPr>
          <p:cNvGrpSpPr>
            <a:grpSpLocks/>
          </p:cNvGrpSpPr>
          <p:nvPr/>
        </p:nvGrpSpPr>
        <p:grpSpPr bwMode="auto">
          <a:xfrm>
            <a:off x="6094413" y="2422525"/>
            <a:ext cx="2935286" cy="3624263"/>
            <a:chOff x="1730879" y="3627142"/>
            <a:chExt cx="7760885" cy="1628324"/>
          </a:xfrm>
        </p:grpSpPr>
        <p:sp>
          <p:nvSpPr>
            <p:cNvPr id="59" name="Rounded Rectangle 58">
              <a:extLst>
                <a:ext uri="{FF2B5EF4-FFF2-40B4-BE49-F238E27FC236}">
                  <a16:creationId xmlns:a16="http://schemas.microsoft.com/office/drawing/2014/main" id="{87A9B994-CD1D-4CFF-AA8C-47F41C15A19C}"/>
                </a:ext>
              </a:extLst>
            </p:cNvPr>
            <p:cNvSpPr/>
            <p:nvPr/>
          </p:nvSpPr>
          <p:spPr>
            <a:xfrm>
              <a:off x="1877782" y="3627142"/>
              <a:ext cx="7613982"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Malgun Gothic" panose="020B0503020000020004" pitchFamily="34" charset="-127"/>
                <a:ea typeface="Malgun Gothic" panose="020B0503020000020004" pitchFamily="34" charset="-127"/>
                <a:cs typeface="Amazon Ember" panose="020B0603020204020204" pitchFamily="34" charset="0"/>
              </a:endParaRPr>
            </a:p>
          </p:txBody>
        </p:sp>
        <p:sp>
          <p:nvSpPr>
            <p:cNvPr id="132136" name="TextBox 59">
              <a:extLst>
                <a:ext uri="{FF2B5EF4-FFF2-40B4-BE49-F238E27FC236}">
                  <a16:creationId xmlns:a16="http://schemas.microsoft.com/office/drawing/2014/main" id="{CD8111C0-5401-4478-9765-428685C199B2}"/>
                </a:ext>
              </a:extLst>
            </p:cNvPr>
            <p:cNvSpPr txBox="1">
              <a:spLocks noChangeArrowheads="1"/>
            </p:cNvSpPr>
            <p:nvPr/>
          </p:nvSpPr>
          <p:spPr bwMode="auto">
            <a:xfrm>
              <a:off x="1730879" y="5087142"/>
              <a:ext cx="5015825" cy="1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gn="ctr" eaLnBrk="1" hangingPunct="1">
                <a:lnSpc>
                  <a:spcPct val="100000"/>
                </a:lnSpc>
                <a:spcBef>
                  <a:spcPct val="0"/>
                </a:spcBef>
                <a:buFontTx/>
                <a:buNone/>
              </a:pPr>
              <a:r>
                <a:rPr lang="ko-KR" altLang="en-US" sz="1300" b="1">
                  <a:solidFill>
                    <a:srgbClr val="F7981F"/>
                  </a:solidFill>
                  <a:latin typeface="Amazon Ember" panose="020B0603020204020204" pitchFamily="34" charset="0"/>
                  <a:ea typeface="Malgun Gothic" panose="020B0503020000020004" pitchFamily="34" charset="-127"/>
                  <a:cs typeface="Amazon Ember" panose="020B0603020204020204" pitchFamily="34" charset="0"/>
                </a:rPr>
                <a:t>가용 영역 </a:t>
              </a:r>
              <a:r>
                <a:rPr lang="en-US" altLang="ko-KR" sz="1300" b="1">
                  <a:solidFill>
                    <a:srgbClr val="F7981F"/>
                  </a:solidFill>
                  <a:latin typeface="Amazon Ember" panose="020B0603020204020204" pitchFamily="34" charset="0"/>
                  <a:ea typeface="Malgun Gothic" panose="020B0503020000020004" pitchFamily="34" charset="-127"/>
                  <a:cs typeface="Amazon Ember" panose="020B0603020204020204" pitchFamily="34" charset="0"/>
                </a:rPr>
                <a:t>2</a:t>
              </a:r>
            </a:p>
          </p:txBody>
        </p:sp>
      </p:grpSp>
      <p:pic>
        <p:nvPicPr>
          <p:cNvPr id="132112" name="Picture 60">
            <a:extLst>
              <a:ext uri="{FF2B5EF4-FFF2-40B4-BE49-F238E27FC236}">
                <a16:creationId xmlns:a16="http://schemas.microsoft.com/office/drawing/2014/main" id="{AA95050C-3F3F-4DE8-BFE7-757A9520EB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0875" y="1549400"/>
            <a:ext cx="579438"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13" name="Picture 61">
            <a:extLst>
              <a:ext uri="{FF2B5EF4-FFF2-40B4-BE49-F238E27FC236}">
                <a16:creationId xmlns:a16="http://schemas.microsoft.com/office/drawing/2014/main" id="{5545EAB0-C6C0-4E48-B90B-15F5934F21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1338" y="2995613"/>
            <a:ext cx="6096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14" name="Picture 62" descr="EC2-Instances.png">
            <a:extLst>
              <a:ext uri="{FF2B5EF4-FFF2-40B4-BE49-F238E27FC236}">
                <a16:creationId xmlns:a16="http://schemas.microsoft.com/office/drawing/2014/main" id="{9C144F95-8BC8-4CC9-9D14-B3130C56A2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1725" y="2940050"/>
            <a:ext cx="949325"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15" name="Picture 63" descr="EC2-Instances.png">
            <a:extLst>
              <a:ext uri="{FF2B5EF4-FFF2-40B4-BE49-F238E27FC236}">
                <a16:creationId xmlns:a16="http://schemas.microsoft.com/office/drawing/2014/main" id="{370F9119-0C81-467C-B06C-D4E9ADE446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8388" y="2943225"/>
            <a:ext cx="950912"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16" name="Rectangle 64">
            <a:extLst>
              <a:ext uri="{FF2B5EF4-FFF2-40B4-BE49-F238E27FC236}">
                <a16:creationId xmlns:a16="http://schemas.microsoft.com/office/drawing/2014/main" id="{CA144AFB-8C87-41B5-9666-BD8644B2405A}"/>
              </a:ext>
            </a:extLst>
          </p:cNvPr>
          <p:cNvSpPr>
            <a:spLocks noChangeArrowheads="1"/>
          </p:cNvSpPr>
          <p:nvPr/>
        </p:nvSpPr>
        <p:spPr bwMode="auto">
          <a:xfrm>
            <a:off x="5486400" y="3244850"/>
            <a:ext cx="1189038" cy="206375"/>
          </a:xfrm>
          <a:prstGeom prst="rect">
            <a:avLst/>
          </a:prstGeom>
          <a:solidFill>
            <a:srgbClr val="FFFFFF">
              <a:alpha val="7607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gn="ctr" eaLnBrk="1" hangingPunct="1">
              <a:lnSpc>
                <a:spcPct val="100000"/>
              </a:lnSpc>
              <a:spcBef>
                <a:spcPct val="0"/>
              </a:spcBef>
              <a:buFontTx/>
              <a:buNone/>
            </a:pPr>
            <a:r>
              <a:rPr lang="ko-KR" altLang="en-US" sz="1300"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배스천 호스트</a:t>
            </a:r>
          </a:p>
        </p:txBody>
      </p:sp>
      <p:cxnSp>
        <p:nvCxnSpPr>
          <p:cNvPr id="66" name="Elbow Connector 65">
            <a:extLst>
              <a:ext uri="{FF2B5EF4-FFF2-40B4-BE49-F238E27FC236}">
                <a16:creationId xmlns:a16="http://schemas.microsoft.com/office/drawing/2014/main" id="{9F1FEE1A-D50F-4BE5-9D1C-62BB2167A9A9}"/>
              </a:ext>
            </a:extLst>
          </p:cNvPr>
          <p:cNvCxnSpPr>
            <a:stCxn id="132112" idx="2"/>
            <a:endCxn id="132114" idx="0"/>
          </p:cNvCxnSpPr>
          <p:nvPr/>
        </p:nvCxnSpPr>
        <p:spPr>
          <a:xfrm rot="5400000">
            <a:off x="5311775" y="2230438"/>
            <a:ext cx="784225" cy="635000"/>
          </a:xfrm>
          <a:prstGeom prst="bentConnector3">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67" name="Straight Arrow Connector 66">
            <a:extLst>
              <a:ext uri="{FF2B5EF4-FFF2-40B4-BE49-F238E27FC236}">
                <a16:creationId xmlns:a16="http://schemas.microsoft.com/office/drawing/2014/main" id="{C697FBF7-9DBF-484A-8B9F-F0B91CD6C459}"/>
              </a:ext>
            </a:extLst>
          </p:cNvPr>
          <p:cNvCxnSpPr>
            <a:stCxn id="132114" idx="2"/>
            <a:endCxn id="132109" idx="0"/>
          </p:cNvCxnSpPr>
          <p:nvPr/>
        </p:nvCxnSpPr>
        <p:spPr>
          <a:xfrm>
            <a:off x="5386388" y="3754438"/>
            <a:ext cx="0" cy="703262"/>
          </a:xfrm>
          <a:prstGeom prst="straightConnector1">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69" name="Straight Arrow Connector 68">
            <a:extLst>
              <a:ext uri="{FF2B5EF4-FFF2-40B4-BE49-F238E27FC236}">
                <a16:creationId xmlns:a16="http://schemas.microsoft.com/office/drawing/2014/main" id="{BE0C28C5-5C94-4AAC-9B9C-081F290B027A}"/>
              </a:ext>
            </a:extLst>
          </p:cNvPr>
          <p:cNvCxnSpPr>
            <a:stCxn id="132115" idx="2"/>
          </p:cNvCxnSpPr>
          <p:nvPr/>
        </p:nvCxnSpPr>
        <p:spPr>
          <a:xfrm>
            <a:off x="6624638" y="3757613"/>
            <a:ext cx="177800" cy="749300"/>
          </a:xfrm>
          <a:prstGeom prst="straightConnector1">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71" name="Elbow Connector 70">
            <a:extLst>
              <a:ext uri="{FF2B5EF4-FFF2-40B4-BE49-F238E27FC236}">
                <a16:creationId xmlns:a16="http://schemas.microsoft.com/office/drawing/2014/main" id="{98EF45E3-AD86-4A34-B27F-43B604451823}"/>
              </a:ext>
            </a:extLst>
          </p:cNvPr>
          <p:cNvCxnSpPr>
            <a:stCxn id="132109" idx="1"/>
            <a:endCxn id="132113" idx="2"/>
          </p:cNvCxnSpPr>
          <p:nvPr/>
        </p:nvCxnSpPr>
        <p:spPr>
          <a:xfrm rot="10800000">
            <a:off x="4656138" y="3624263"/>
            <a:ext cx="255587" cy="1239837"/>
          </a:xfrm>
          <a:prstGeom prst="bentConnector2">
            <a:avLst/>
          </a:prstGeom>
          <a:ln w="38100">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72" name="Straight Arrow Connector 71">
            <a:extLst>
              <a:ext uri="{FF2B5EF4-FFF2-40B4-BE49-F238E27FC236}">
                <a16:creationId xmlns:a16="http://schemas.microsoft.com/office/drawing/2014/main" id="{698CFFF4-3D36-4165-B176-916B63D5D814}"/>
              </a:ext>
            </a:extLst>
          </p:cNvPr>
          <p:cNvCxnSpPr/>
          <p:nvPr/>
        </p:nvCxnSpPr>
        <p:spPr>
          <a:xfrm flipH="1" flipV="1">
            <a:off x="4873625" y="3586163"/>
            <a:ext cx="1690688" cy="992187"/>
          </a:xfrm>
          <a:prstGeom prst="straightConnector1">
            <a:avLst/>
          </a:prstGeom>
          <a:ln w="38100">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9D14BF8A-6958-46E5-B1BB-F45989AF408B}"/>
              </a:ext>
            </a:extLst>
          </p:cNvPr>
          <p:cNvCxnSpPr/>
          <p:nvPr/>
        </p:nvCxnSpPr>
        <p:spPr>
          <a:xfrm flipV="1">
            <a:off x="4902200" y="2052638"/>
            <a:ext cx="858838" cy="1035050"/>
          </a:xfrm>
          <a:prstGeom prst="straightConnector1">
            <a:avLst/>
          </a:prstGeom>
          <a:ln w="38100">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132123" name="Rectangle 74">
            <a:extLst>
              <a:ext uri="{FF2B5EF4-FFF2-40B4-BE49-F238E27FC236}">
                <a16:creationId xmlns:a16="http://schemas.microsoft.com/office/drawing/2014/main" id="{AF9E98DD-A704-4904-A5DB-E087D8E0847E}"/>
              </a:ext>
            </a:extLst>
          </p:cNvPr>
          <p:cNvSpPr>
            <a:spLocks noChangeArrowheads="1"/>
          </p:cNvSpPr>
          <p:nvPr/>
        </p:nvSpPr>
        <p:spPr bwMode="auto">
          <a:xfrm>
            <a:off x="3455988" y="3065463"/>
            <a:ext cx="903287" cy="400050"/>
          </a:xfrm>
          <a:prstGeom prst="rect">
            <a:avLst/>
          </a:prstGeom>
          <a:solidFill>
            <a:srgbClr val="FFFFFF">
              <a:alpha val="7607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gn="ctr" eaLnBrk="1" hangingPunct="1">
              <a:lnSpc>
                <a:spcPct val="100000"/>
              </a:lnSpc>
              <a:spcBef>
                <a:spcPct val="0"/>
              </a:spcBef>
              <a:buFontTx/>
              <a:buNone/>
            </a:pPr>
            <a:r>
              <a:rPr lang="en-US" altLang="ko-KR" sz="13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NAT </a:t>
            </a:r>
            <a:r>
              <a:rPr lang="ko-KR" altLang="en-US" sz="13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게이트웨이</a:t>
            </a:r>
          </a:p>
        </p:txBody>
      </p:sp>
      <p:sp>
        <p:nvSpPr>
          <p:cNvPr id="76" name="Rounded Rectangle 75">
            <a:extLst>
              <a:ext uri="{FF2B5EF4-FFF2-40B4-BE49-F238E27FC236}">
                <a16:creationId xmlns:a16="http://schemas.microsoft.com/office/drawing/2014/main" id="{AC1C6B9A-60C7-4451-B35F-11A5F615CD2F}"/>
              </a:ext>
            </a:extLst>
          </p:cNvPr>
          <p:cNvSpPr/>
          <p:nvPr/>
        </p:nvSpPr>
        <p:spPr>
          <a:xfrm>
            <a:off x="6261100" y="2670175"/>
            <a:ext cx="2495550" cy="124142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Malgun Gothic" panose="020B0503020000020004" pitchFamily="34" charset="-127"/>
              <a:ea typeface="Malgun Gothic" panose="020B0503020000020004" pitchFamily="34" charset="-127"/>
              <a:cs typeface="Amazon Ember" panose="020B0603020204020204" pitchFamily="34" charset="0"/>
            </a:endParaRPr>
          </a:p>
        </p:txBody>
      </p:sp>
      <p:pic>
        <p:nvPicPr>
          <p:cNvPr id="132126" name="Picture 77">
            <a:extLst>
              <a:ext uri="{FF2B5EF4-FFF2-40B4-BE49-F238E27FC236}">
                <a16:creationId xmlns:a16="http://schemas.microsoft.com/office/drawing/2014/main" id="{EE46448D-D330-4CCD-9677-5FC800C21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7150" y="2487613"/>
            <a:ext cx="23336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ounded Rectangle 78">
            <a:extLst>
              <a:ext uri="{FF2B5EF4-FFF2-40B4-BE49-F238E27FC236}">
                <a16:creationId xmlns:a16="http://schemas.microsoft.com/office/drawing/2014/main" id="{F51C3EFE-81C0-444E-90A0-8180ADAD6EDB}"/>
              </a:ext>
            </a:extLst>
          </p:cNvPr>
          <p:cNvSpPr/>
          <p:nvPr/>
        </p:nvSpPr>
        <p:spPr>
          <a:xfrm>
            <a:off x="6276975" y="4137025"/>
            <a:ext cx="2479675" cy="124142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Malgun Gothic" panose="020B0503020000020004" pitchFamily="34" charset="-127"/>
              <a:ea typeface="Malgun Gothic" panose="020B0503020000020004" pitchFamily="34" charset="-127"/>
              <a:cs typeface="Amazon Ember" panose="020B0603020204020204" pitchFamily="34" charset="0"/>
            </a:endParaRPr>
          </a:p>
        </p:txBody>
      </p:sp>
      <p:pic>
        <p:nvPicPr>
          <p:cNvPr id="132129" name="Picture 80">
            <a:extLst>
              <a:ext uri="{FF2B5EF4-FFF2-40B4-BE49-F238E27FC236}">
                <a16:creationId xmlns:a16="http://schemas.microsoft.com/office/drawing/2014/main" id="{5A8CAD21-A152-4BE8-8E6B-5F9CAB60A1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6513" y="3956050"/>
            <a:ext cx="23336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2" name="Elbow Connector 81">
            <a:extLst>
              <a:ext uri="{FF2B5EF4-FFF2-40B4-BE49-F238E27FC236}">
                <a16:creationId xmlns:a16="http://schemas.microsoft.com/office/drawing/2014/main" id="{3F3F7CB5-60AF-48B4-889A-55E23D21B3AF}"/>
              </a:ext>
            </a:extLst>
          </p:cNvPr>
          <p:cNvCxnSpPr>
            <a:stCxn id="132112" idx="2"/>
            <a:endCxn id="132115" idx="0"/>
          </p:cNvCxnSpPr>
          <p:nvPr/>
        </p:nvCxnSpPr>
        <p:spPr>
          <a:xfrm rot="16200000" flipH="1">
            <a:off x="5929313" y="2247900"/>
            <a:ext cx="787400" cy="603250"/>
          </a:xfrm>
          <a:prstGeom prst="bentConnector3">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pic>
        <p:nvPicPr>
          <p:cNvPr id="132131" name="Picture 40">
            <a:extLst>
              <a:ext uri="{FF2B5EF4-FFF2-40B4-BE49-F238E27FC236}">
                <a16:creationId xmlns:a16="http://schemas.microsoft.com/office/drawing/2014/main" id="{317F1B82-04E8-4375-BE90-654B959EEC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463" y="1600200"/>
            <a:ext cx="6905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32" name="Rectangle 44">
            <a:extLst>
              <a:ext uri="{FF2B5EF4-FFF2-40B4-BE49-F238E27FC236}">
                <a16:creationId xmlns:a16="http://schemas.microsoft.com/office/drawing/2014/main" id="{606F9B2F-5AA6-47F8-ABC5-8FE6DB883A1E}"/>
              </a:ext>
            </a:extLst>
          </p:cNvPr>
          <p:cNvSpPr>
            <a:spLocks noChangeArrowheads="1"/>
          </p:cNvSpPr>
          <p:nvPr/>
        </p:nvSpPr>
        <p:spPr bwMode="auto">
          <a:xfrm>
            <a:off x="7669213" y="3098800"/>
            <a:ext cx="1052512" cy="400050"/>
          </a:xfrm>
          <a:prstGeom prst="rect">
            <a:avLst/>
          </a:prstGeom>
          <a:solidFill>
            <a:srgbClr val="FFFFFF">
              <a:alpha val="7607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gn="ctr" eaLnBrk="1" hangingPunct="1">
              <a:lnSpc>
                <a:spcPct val="100000"/>
              </a:lnSpc>
              <a:spcBef>
                <a:spcPct val="0"/>
              </a:spcBef>
              <a:buFontTx/>
              <a:buNone/>
            </a:pPr>
            <a:r>
              <a:rPr lang="en-US" altLang="ko-KR" sz="1300"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NAT </a:t>
            </a:r>
            <a:r>
              <a:rPr lang="ko-KR" altLang="en-US" sz="1300"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게이트웨이</a:t>
            </a:r>
          </a:p>
        </p:txBody>
      </p:sp>
      <p:pic>
        <p:nvPicPr>
          <p:cNvPr id="132133" name="Picture 69">
            <a:extLst>
              <a:ext uri="{FF2B5EF4-FFF2-40B4-BE49-F238E27FC236}">
                <a16:creationId xmlns:a16="http://schemas.microsoft.com/office/drawing/2014/main" id="{1EED7003-623B-4730-AAA5-BE74A3F030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8825" y="2986088"/>
            <a:ext cx="608013"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3" name="Straight Arrow Connector 72">
            <a:extLst>
              <a:ext uri="{FF2B5EF4-FFF2-40B4-BE49-F238E27FC236}">
                <a16:creationId xmlns:a16="http://schemas.microsoft.com/office/drawing/2014/main" id="{65DA7388-E283-4188-B71E-4E54436E252B}"/>
              </a:ext>
            </a:extLst>
          </p:cNvPr>
          <p:cNvCxnSpPr/>
          <p:nvPr/>
        </p:nvCxnSpPr>
        <p:spPr>
          <a:xfrm>
            <a:off x="6315075" y="1736725"/>
            <a:ext cx="2170113" cy="3175"/>
          </a:xfrm>
          <a:prstGeom prst="straightConnector1">
            <a:avLst/>
          </a:prstGeom>
          <a:ln w="28575">
            <a:solidFill>
              <a:srgbClr val="0070C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2" name="TextBox 37">
            <a:extLst>
              <a:ext uri="{FF2B5EF4-FFF2-40B4-BE49-F238E27FC236}">
                <a16:creationId xmlns:a16="http://schemas.microsoft.com/office/drawing/2014/main" id="{B2704E0A-FCF3-D733-735B-285C268A0574}"/>
              </a:ext>
            </a:extLst>
          </p:cNvPr>
          <p:cNvSpPr txBox="1">
            <a:spLocks noChangeArrowheads="1"/>
          </p:cNvSpPr>
          <p:nvPr/>
        </p:nvSpPr>
        <p:spPr bwMode="auto">
          <a:xfrm>
            <a:off x="2370698" y="1643505"/>
            <a:ext cx="2125289" cy="511237"/>
          </a:xfrm>
          <a:prstGeom prst="rect">
            <a:avLst/>
          </a:prstGeom>
          <a:noFill/>
          <a:ln w="9525">
            <a:noFill/>
            <a:miter lim="800000"/>
            <a:headEnd/>
            <a:tailEnd/>
          </a:ln>
        </p:spPr>
        <p:txBody>
          <a:bodyPr wrap="square" rtlCol="0">
            <a:noAutofit/>
          </a:bodyPr>
          <a:lstStyle/>
          <a:p>
            <a:pPr algn="ctr" rtl="0"/>
            <a:r>
              <a:rPr lang="ko-kr" sz="10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10.0.0.0/16</a:t>
            </a:r>
            <a:endParaRPr lang="en-US" sz="1000" b="1"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5" name="TextBox 4">
            <a:extLst>
              <a:ext uri="{FF2B5EF4-FFF2-40B4-BE49-F238E27FC236}">
                <a16:creationId xmlns:a16="http://schemas.microsoft.com/office/drawing/2014/main" id="{E346B9AB-1D62-143C-E90A-D88D412F5164}"/>
              </a:ext>
            </a:extLst>
          </p:cNvPr>
          <p:cNvSpPr txBox="1"/>
          <p:nvPr/>
        </p:nvSpPr>
        <p:spPr>
          <a:xfrm>
            <a:off x="2845195" y="3621433"/>
            <a:ext cx="2332832" cy="246221"/>
          </a:xfrm>
          <a:prstGeom prst="rect">
            <a:avLst/>
          </a:prstGeom>
          <a:noFill/>
        </p:spPr>
        <p:txBody>
          <a:bodyPr wrap="square">
            <a:spAutoFit/>
          </a:bodyPr>
          <a:lstStyle/>
          <a:p>
            <a:pPr algn="ctr" rtl="0"/>
            <a:r>
              <a:rPr lang="ko-kr" altLang="ko-Kore-KR" sz="10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퍼블릭 </a:t>
            </a:r>
            <a:r>
              <a:rPr lang="ko-kr" altLang="ko-Kore-KR" sz="1000" b="1" dirty="0" err="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서브넷</a:t>
            </a:r>
            <a:r>
              <a:rPr lang="ko-kr" altLang="ko-Kore-KR" sz="10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 1(10.0.1.0/24)</a:t>
            </a:r>
            <a:endParaRPr lang="en-US" altLang="ko-Kore-KR" sz="1000" b="1"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6" name="TextBox 37">
            <a:extLst>
              <a:ext uri="{FF2B5EF4-FFF2-40B4-BE49-F238E27FC236}">
                <a16:creationId xmlns:a16="http://schemas.microsoft.com/office/drawing/2014/main" id="{57938EE5-2CA0-B158-6964-A6FBC9F54813}"/>
              </a:ext>
            </a:extLst>
          </p:cNvPr>
          <p:cNvSpPr txBox="1">
            <a:spLocks noChangeArrowheads="1"/>
          </p:cNvSpPr>
          <p:nvPr/>
        </p:nvSpPr>
        <p:spPr bwMode="auto">
          <a:xfrm>
            <a:off x="6607362" y="5135483"/>
            <a:ext cx="19395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gn="ctr">
              <a:lnSpc>
                <a:spcPct val="100000"/>
              </a:lnSpc>
              <a:spcBef>
                <a:spcPts val="0"/>
              </a:spcBef>
              <a:buNone/>
              <a:defRPr/>
            </a:pPr>
            <a:r>
              <a:rPr lang="ko-kr" altLang="ko-Kore-KR" sz="1000" b="1" dirty="0" err="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프라이빗</a:t>
            </a:r>
            <a:r>
              <a:rPr lang="ko-kr" altLang="ko-Kore-KR" sz="10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 </a:t>
            </a:r>
            <a:r>
              <a:rPr lang="ko-kr" altLang="ko-Kore-KR" sz="1000" b="1" dirty="0" err="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서브넷</a:t>
            </a:r>
            <a:r>
              <a:rPr lang="ko-kr" altLang="ko-Kore-KR" sz="10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 1(10.0.</a:t>
            </a:r>
            <a:r>
              <a:rPr lang="en-US" altLang="ko-KR" sz="10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4</a:t>
            </a:r>
            <a:r>
              <a:rPr lang="ko-kr" altLang="ko-Kore-KR" sz="10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.0/24)</a:t>
            </a:r>
            <a:endParaRPr lang="en-US" altLang="ko-Kore-KR" sz="1000" b="1"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7" name="TextBox 6">
            <a:extLst>
              <a:ext uri="{FF2B5EF4-FFF2-40B4-BE49-F238E27FC236}">
                <a16:creationId xmlns:a16="http://schemas.microsoft.com/office/drawing/2014/main" id="{409BDFDD-F6FF-4A3A-FDA8-51A256EE4B66}"/>
              </a:ext>
            </a:extLst>
          </p:cNvPr>
          <p:cNvSpPr txBox="1"/>
          <p:nvPr/>
        </p:nvSpPr>
        <p:spPr>
          <a:xfrm>
            <a:off x="6690120" y="3689112"/>
            <a:ext cx="2332832" cy="246221"/>
          </a:xfrm>
          <a:prstGeom prst="rect">
            <a:avLst/>
          </a:prstGeom>
          <a:noFill/>
        </p:spPr>
        <p:txBody>
          <a:bodyPr wrap="square">
            <a:spAutoFit/>
          </a:bodyPr>
          <a:lstStyle/>
          <a:p>
            <a:pPr algn="ctr" rtl="0"/>
            <a:r>
              <a:rPr lang="ko-kr" altLang="ko-Kore-KR" sz="10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퍼블릭 </a:t>
            </a:r>
            <a:r>
              <a:rPr lang="ko-kr" altLang="ko-Kore-KR" sz="1000" b="1" dirty="0" err="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서브넷</a:t>
            </a:r>
            <a:r>
              <a:rPr lang="ko-kr" altLang="ko-Kore-KR" sz="10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 1(10.0.</a:t>
            </a:r>
            <a:r>
              <a:rPr lang="en-US" altLang="ko-KR" sz="10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2</a:t>
            </a:r>
            <a:r>
              <a:rPr lang="ko-kr" altLang="ko-Kore-KR" sz="10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.0/24)</a:t>
            </a:r>
            <a:endParaRPr lang="en-US" altLang="ko-Kore-KR" sz="1000" b="1"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9" name="Line Callout 2 (Accent Bar) 83">
            <a:extLst>
              <a:ext uri="{FF2B5EF4-FFF2-40B4-BE49-F238E27FC236}">
                <a16:creationId xmlns:a16="http://schemas.microsoft.com/office/drawing/2014/main" id="{EF67C713-037C-A38C-B32C-06E1161035BA}"/>
              </a:ext>
            </a:extLst>
          </p:cNvPr>
          <p:cNvSpPr/>
          <p:nvPr/>
        </p:nvSpPr>
        <p:spPr>
          <a:xfrm flipH="1">
            <a:off x="96026" y="2181992"/>
            <a:ext cx="2275691" cy="2682107"/>
          </a:xfrm>
          <a:prstGeom prst="accentCallout2">
            <a:avLst>
              <a:gd name="adj1" fmla="val 18750"/>
              <a:gd name="adj2" fmla="val -8333"/>
              <a:gd name="adj3" fmla="val 18750"/>
              <a:gd name="adj4" fmla="val -16667"/>
              <a:gd name="adj5" fmla="val 26394"/>
              <a:gd name="adj6" fmla="val -67121"/>
            </a:avLst>
          </a:prstGeom>
        </p:spPr>
        <p:style>
          <a:lnRef idx="2">
            <a:schemeClr val="dk1"/>
          </a:lnRef>
          <a:fillRef idx="1">
            <a:schemeClr val="lt1"/>
          </a:fillRef>
          <a:effectRef idx="0">
            <a:schemeClr val="dk1"/>
          </a:effectRef>
          <a:fontRef idx="minor">
            <a:schemeClr val="dk1"/>
          </a:fontRef>
        </p:style>
        <p:txBody>
          <a:bodyPr rtlCol="0" anchor="ctr" anchorCtr="1"/>
          <a:lstStyle/>
          <a:p>
            <a:pPr rtl="0"/>
            <a:r>
              <a:rPr lang="en-US" altLang="ko-KR" sz="1600" dirty="0">
                <a:latin typeface="Amazon Ember" panose="020B0603020204020204" pitchFamily="34" charset="0"/>
                <a:ea typeface="Malgun Gothic" panose="020B0503020000020004" pitchFamily="34" charset="-127"/>
                <a:cs typeface="Amazon Ember" panose="020B0603020204020204" pitchFamily="34" charset="0"/>
              </a:rPr>
              <a:t>1.</a:t>
            </a:r>
            <a:r>
              <a:rPr lang="ko-KR" altLang="en-US" sz="1600" dirty="0">
                <a:latin typeface="Amazon Ember" panose="020B0603020204020204" pitchFamily="34" charset="0"/>
                <a:ea typeface="Malgun Gothic" panose="020B0503020000020004" pitchFamily="34" charset="-127"/>
                <a:cs typeface="Amazon Ember" panose="020B0603020204020204" pitchFamily="34" charset="0"/>
              </a:rPr>
              <a:t> 가용영역 </a:t>
            </a:r>
            <a:r>
              <a:rPr lang="en-US" altLang="ko-KR" sz="1600" dirty="0">
                <a:latin typeface="Amazon Ember" panose="020B0603020204020204" pitchFamily="34" charset="0"/>
                <a:ea typeface="Malgun Gothic" panose="020B0503020000020004" pitchFamily="34" charset="-127"/>
                <a:cs typeface="Amazon Ember" panose="020B0603020204020204" pitchFamily="34" charset="0"/>
              </a:rPr>
              <a:t>1</a:t>
            </a:r>
            <a:r>
              <a:rPr lang="ko-KR" altLang="en-US" sz="1600" dirty="0">
                <a:latin typeface="Amazon Ember" panose="020B0603020204020204" pitchFamily="34" charset="0"/>
                <a:ea typeface="Malgun Gothic" panose="020B0503020000020004" pitchFamily="34" charset="-127"/>
                <a:cs typeface="Amazon Ember" panose="020B0603020204020204" pitchFamily="34" charset="0"/>
              </a:rPr>
              <a:t>의 </a:t>
            </a:r>
            <a:r>
              <a:rPr lang="en-US" altLang="ko-KR" sz="1600" dirty="0">
                <a:latin typeface="Amazon Ember" panose="020B0603020204020204" pitchFamily="34" charset="0"/>
                <a:ea typeface="Malgun Gothic" panose="020B0503020000020004" pitchFamily="34" charset="-127"/>
                <a:cs typeface="Amazon Ember" panose="020B0603020204020204" pitchFamily="34" charset="0"/>
              </a:rPr>
              <a:t>NAT/</a:t>
            </a:r>
            <a:r>
              <a:rPr lang="ko-KR" altLang="en-US" sz="1600" dirty="0" err="1">
                <a:latin typeface="Amazon Ember" panose="020B0603020204020204" pitchFamily="34" charset="0"/>
                <a:ea typeface="Malgun Gothic" panose="020B0503020000020004" pitchFamily="34" charset="-127"/>
                <a:cs typeface="Amazon Ember" panose="020B0603020204020204" pitchFamily="34" charset="0"/>
              </a:rPr>
              <a:t>베스천</a:t>
            </a:r>
            <a:r>
              <a:rPr lang="en-US" altLang="ko-KR" sz="1600" dirty="0">
                <a:latin typeface="Amazon Ember" panose="020B0603020204020204" pitchFamily="34" charset="0"/>
                <a:ea typeface="Malgun Gothic" panose="020B0503020000020004" pitchFamily="34" charset="-127"/>
                <a:cs typeface="Amazon Ember" panose="020B0603020204020204" pitchFamily="34" charset="0"/>
              </a:rPr>
              <a:t>/</a:t>
            </a:r>
            <a:r>
              <a:rPr lang="ko-KR" altLang="en-US" sz="1600" dirty="0" err="1">
                <a:latin typeface="Amazon Ember" panose="020B0603020204020204" pitchFamily="34" charset="0"/>
                <a:ea typeface="Malgun Gothic" panose="020B0503020000020004" pitchFamily="34" charset="-127"/>
                <a:cs typeface="Amazon Ember" panose="020B0603020204020204" pitchFamily="34" charset="0"/>
              </a:rPr>
              <a:t>내부인스턴스</a:t>
            </a:r>
            <a:r>
              <a:rPr lang="ko-KR" altLang="en-US" sz="1600" dirty="0">
                <a:latin typeface="Amazon Ember" panose="020B0603020204020204" pitchFamily="34" charset="0"/>
                <a:ea typeface="Malgun Gothic" panose="020B0503020000020004" pitchFamily="34" charset="-127"/>
                <a:cs typeface="Amazon Ember" panose="020B0603020204020204" pitchFamily="34" charset="0"/>
              </a:rPr>
              <a:t> 구축</a:t>
            </a:r>
            <a:endParaRPr lang="en-US" altLang="ko-KR" sz="1600" dirty="0">
              <a:latin typeface="Amazon Ember" panose="020B0603020204020204" pitchFamily="34" charset="0"/>
              <a:ea typeface="Malgun Gothic" panose="020B0503020000020004" pitchFamily="34" charset="-127"/>
              <a:cs typeface="Amazon Ember" panose="020B0603020204020204" pitchFamily="34" charset="0"/>
            </a:endParaRPr>
          </a:p>
          <a:p>
            <a:pPr rtl="0"/>
            <a:r>
              <a:rPr lang="en-US" altLang="ko-KR" sz="16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2.</a:t>
            </a:r>
            <a:r>
              <a:rPr lang="ko-KR" altLang="en-US" sz="16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 </a:t>
            </a:r>
            <a:r>
              <a:rPr lang="ko-KR" altLang="en-US" sz="1600" dirty="0" err="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베스천에</a:t>
            </a:r>
            <a:r>
              <a:rPr lang="ko-KR" altLang="en-US" sz="16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 </a:t>
            </a:r>
            <a:r>
              <a:rPr lang="en-US" altLang="ko-KR" sz="16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SSH</a:t>
            </a:r>
            <a:r>
              <a:rPr lang="ko-KR" altLang="en-US" sz="16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로 연결 후</a:t>
            </a:r>
            <a:r>
              <a:rPr lang="en-US" altLang="ko-KR" sz="16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a:t>
            </a:r>
            <a:r>
              <a:rPr lang="ko-KR" altLang="en-US" sz="16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 </a:t>
            </a:r>
            <a:r>
              <a:rPr lang="ko-KR" altLang="en-US" sz="1600" dirty="0" err="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프라이빗</a:t>
            </a:r>
            <a:r>
              <a:rPr lang="ko-KR" altLang="en-US" sz="16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 인스턴스에 접속해서 인터넷 접속 테스트</a:t>
            </a:r>
            <a:r>
              <a:rPr lang="en-US" altLang="ko-KR" sz="16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a:t>
            </a:r>
            <a:r>
              <a:rPr lang="ko-KR" altLang="en-US" sz="16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외부 서비스 </a:t>
            </a:r>
            <a:r>
              <a:rPr lang="en-US" altLang="ko-KR" sz="1600" dirty="0" err="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nslookup</a:t>
            </a:r>
            <a:r>
              <a:rPr lang="en-US" altLang="ko-KR" sz="16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 – google</a:t>
            </a:r>
            <a:r>
              <a:rPr lang="ko-KR" altLang="en-US" sz="16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이나 네이버</a:t>
            </a:r>
            <a:r>
              <a:rPr lang="en-US" altLang="ko-KR" sz="16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a:t>
            </a:r>
            <a:endParaRPr lang="en-US" sz="16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0" name="Rounded Rectangle 47">
            <a:extLst>
              <a:ext uri="{FF2B5EF4-FFF2-40B4-BE49-F238E27FC236}">
                <a16:creationId xmlns:a16="http://schemas.microsoft.com/office/drawing/2014/main" id="{E87B058D-ADA0-F281-9796-FF7D5C904343}"/>
              </a:ext>
            </a:extLst>
          </p:cNvPr>
          <p:cNvSpPr/>
          <p:nvPr/>
        </p:nvSpPr>
        <p:spPr bwMode="auto">
          <a:xfrm>
            <a:off x="3927471" y="2168525"/>
            <a:ext cx="1914524" cy="4425950"/>
          </a:xfrm>
          <a:prstGeom prst="roundRect">
            <a:avLst>
              <a:gd name="adj" fmla="val 9818"/>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Malgun Gothic" panose="020B0503020000020004" pitchFamily="34" charset="-127"/>
              <a:ea typeface="Malgun Gothic" panose="020B0503020000020004" pitchFamily="34" charset="-127"/>
              <a:cs typeface="Amazon Ember" panose="020B0603020204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rtl="0"/>
            <a:r>
              <a:rPr lang="ko-kr" dirty="0"/>
              <a:t>AWS </a:t>
            </a:r>
            <a:r>
              <a:rPr lang="ko-kr" dirty="0">
                <a:latin typeface="Malgun Gothic" panose="020B0503020000020004" pitchFamily="34" charset="-127"/>
                <a:ea typeface="Malgun Gothic" panose="020B0503020000020004" pitchFamily="34" charset="-127"/>
              </a:rPr>
              <a:t>글로벌 인프라 – </a:t>
            </a:r>
            <a:br>
              <a:rPr lang="en-US" dirty="0">
                <a:latin typeface="Malgun Gothic" panose="020B0503020000020004" pitchFamily="34" charset="-127"/>
                <a:ea typeface="Malgun Gothic" panose="020B0503020000020004" pitchFamily="34" charset="-127"/>
              </a:rPr>
            </a:br>
            <a:r>
              <a:rPr lang="ko-kr" dirty="0">
                <a:solidFill>
                  <a:srgbClr val="FFFFFF"/>
                </a:solidFill>
                <a:latin typeface="Malgun Gothic" panose="020B0503020000020004" pitchFamily="34" charset="-127"/>
                <a:ea typeface="Malgun Gothic" panose="020B0503020000020004" pitchFamily="34" charset="-127"/>
              </a:rPr>
              <a:t>엣지 로케이션</a:t>
            </a:r>
            <a:endParaRPr lang="en-US" dirty="0">
              <a:solidFill>
                <a:srgbClr val="FFFFFF"/>
              </a:solidFill>
              <a:latin typeface="Malgun Gothic" panose="020B0503020000020004" pitchFamily="34" charset="-127"/>
              <a:ea typeface="Malgun Gothic" panose="020B0503020000020004" pitchFamily="34" charset="-127"/>
            </a:endParaRPr>
          </a:p>
        </p:txBody>
      </p:sp>
      <p:sp>
        <p:nvSpPr>
          <p:cNvPr id="3" name="Content Placeholder 2"/>
          <p:cNvSpPr>
            <a:spLocks noGrp="1"/>
          </p:cNvSpPr>
          <p:nvPr>
            <p:ph idx="1"/>
          </p:nvPr>
        </p:nvSpPr>
        <p:spPr/>
        <p:txBody>
          <a:bodyPr rtlCol="0"/>
          <a:lstStyle/>
          <a:p>
            <a:pPr rtl="0"/>
            <a:r>
              <a:rPr lang="ko-kr" dirty="0"/>
              <a:t>100+ </a:t>
            </a:r>
            <a:r>
              <a:rPr lang="ko-kr" dirty="0">
                <a:latin typeface="Malgun Gothic" panose="020B0503020000020004" pitchFamily="34" charset="-127"/>
                <a:ea typeface="Malgun Gothic" panose="020B0503020000020004" pitchFamily="34" charset="-127"/>
              </a:rPr>
              <a:t>엣지 로케이션</a:t>
            </a:r>
          </a:p>
          <a:p>
            <a:pPr rtl="0"/>
            <a:r>
              <a:rPr lang="ko-kr" dirty="0">
                <a:latin typeface="Malgun Gothic" panose="020B0503020000020004" pitchFamily="34" charset="-127"/>
                <a:ea typeface="Malgun Gothic" panose="020B0503020000020004" pitchFamily="34" charset="-127"/>
              </a:rPr>
              <a:t>다음과 같은 AWS 서비스를 지원하는 로컬 지점:</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5065" y="4422348"/>
            <a:ext cx="365760" cy="44527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5065" y="5208363"/>
            <a:ext cx="365760" cy="339941"/>
          </a:xfrm>
          <a:prstGeom prst="rect">
            <a:avLst/>
          </a:prstGeom>
        </p:spPr>
      </p:pic>
      <p:sp>
        <p:nvSpPr>
          <p:cNvPr id="10" name="TextBox 9"/>
          <p:cNvSpPr txBox="1"/>
          <p:nvPr/>
        </p:nvSpPr>
        <p:spPr>
          <a:xfrm>
            <a:off x="4730826" y="2907632"/>
            <a:ext cx="3218958" cy="3046988"/>
          </a:xfrm>
          <a:prstGeom prst="rect">
            <a:avLst/>
          </a:prstGeom>
          <a:noFill/>
        </p:spPr>
        <p:txBody>
          <a:bodyPr wrap="none" rtlCol="0">
            <a:spAutoFit/>
          </a:bodyPr>
          <a:lstStyle/>
          <a:p>
            <a:pPr rtl="0"/>
            <a:r>
              <a:rPr lang="ko-kr" sz="2400" b="1">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Route 53</a:t>
            </a:r>
            <a:endParaRPr lang="en-US" sz="2400" b="1" dirty="0">
              <a:solidFill>
                <a:srgbClr val="000000"/>
              </a:solidFill>
              <a:latin typeface="Amazon Ember" panose="020B0603020204020204"/>
              <a:ea typeface="Amazon Ember" panose="020B0603020204020204" pitchFamily="34" charset="0"/>
              <a:cs typeface="Amazon Ember" panose="020B0603020204020204" pitchFamily="34" charset="0"/>
            </a:endParaRPr>
          </a:p>
          <a:p>
            <a:pPr rtl="0"/>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a:p>
            <a:pPr rtl="0"/>
            <a:r>
              <a:rPr lang="ko-kr" sz="2400" b="1">
                <a:latin typeface="Amazon Ember" panose="020B0603020204020204" pitchFamily="34" charset="0"/>
                <a:ea typeface="Amazon Ember" panose="020B0603020204020204" pitchFamily="34" charset="0"/>
                <a:cs typeface="Amazon Ember" panose="020B0603020204020204" pitchFamily="34" charset="0"/>
              </a:rPr>
              <a:t>Amazon CloudFront</a:t>
            </a:r>
          </a:p>
          <a:p>
            <a:pPr rtl="0"/>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a:p>
            <a:pPr rtl="0"/>
            <a:r>
              <a:rPr lang="ko-kr" sz="2400" b="1">
                <a:latin typeface="Amazon Ember" panose="020B0603020204020204" pitchFamily="34" charset="0"/>
                <a:ea typeface="Amazon Ember" panose="020B0603020204020204" pitchFamily="34" charset="0"/>
                <a:cs typeface="Amazon Ember" panose="020B0603020204020204" pitchFamily="34" charset="0"/>
              </a:rPr>
              <a:t>AWS WAF</a:t>
            </a:r>
          </a:p>
          <a:p>
            <a:pPr rtl="0"/>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a:p>
            <a:pPr rtl="0"/>
            <a:r>
              <a:rPr lang="ko-kr" sz="2400" b="1">
                <a:latin typeface="Amazon Ember" panose="020B0603020204020204" pitchFamily="34" charset="0"/>
                <a:ea typeface="Amazon Ember" panose="020B0603020204020204" pitchFamily="34" charset="0"/>
                <a:cs typeface="Amazon Ember" panose="020B0603020204020204" pitchFamily="34" charset="0"/>
              </a:rPr>
              <a:t>AWS Shield</a:t>
            </a:r>
          </a:p>
          <a:p>
            <a:pP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5065" y="3674714"/>
            <a:ext cx="365760" cy="438484"/>
          </a:xfrm>
          <a:prstGeom prst="rect">
            <a:avLst/>
          </a:prstGeom>
        </p:spPr>
      </p:pic>
      <p:pic>
        <p:nvPicPr>
          <p:cNvPr id="12" name="Picture 11">
            <a:extLst>
              <a:ext uri="{FF2B5EF4-FFF2-40B4-BE49-F238E27FC236}">
                <a16:creationId xmlns:a16="http://schemas.microsoft.com/office/drawing/2014/main" id="{FF4B8AE4-CF88-0E46-8217-12DBCC7595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8203" y="2989326"/>
            <a:ext cx="392622" cy="466239"/>
          </a:xfrm>
          <a:prstGeom prst="rect">
            <a:avLst/>
          </a:prstGeom>
        </p:spPr>
      </p:pic>
    </p:spTree>
    <p:custDataLst>
      <p:tags r:id="rId1"/>
    </p:custDataLst>
    <p:extLst>
      <p:ext uri="{BB962C8B-B14F-4D97-AF65-F5344CB8AC3E}">
        <p14:creationId xmlns:p14="http://schemas.microsoft.com/office/powerpoint/2010/main" val="3118229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지식 확인</a:t>
            </a:r>
          </a:p>
        </p:txBody>
      </p:sp>
      <p:sp>
        <p:nvSpPr>
          <p:cNvPr id="53" name="Content Placeholder 2"/>
          <p:cNvSpPr>
            <a:spLocks noGrp="1"/>
          </p:cNvSpPr>
          <p:nvPr>
            <p:ph idx="1"/>
          </p:nvPr>
        </p:nvSpPr>
        <p:spPr>
          <a:xfrm>
            <a:off x="238539" y="1354374"/>
            <a:ext cx="11635598" cy="4913308"/>
          </a:xfrm>
        </p:spPr>
        <p:txBody>
          <a:bodyPr rtlCol="0"/>
          <a:lstStyle/>
          <a:p>
            <a:pPr rtl="0"/>
            <a:r>
              <a:rPr lang="ko-kr" sz="2600">
                <a:latin typeface="Amazon Ember Light" panose="020B0403020204020204" pitchFamily="34" charset="0"/>
                <a:ea typeface="Malgun Gothic" panose="020B0503020000020004" pitchFamily="34" charset="-127"/>
              </a:rPr>
              <a:t>Q: 리전 내에 물리적으로 구별된 데이터 센터 그룹을 부르는 AWS 용어는 무엇입니까? </a:t>
            </a:r>
          </a:p>
          <a:p>
            <a:pPr rtl="0"/>
            <a:endParaRPr lang="en-US" sz="2600" dirty="0">
              <a:latin typeface="Amazon Ember Light" panose="020B0403020204020204" pitchFamily="34" charset="0"/>
              <a:ea typeface="Malgun Gothic" panose="020B0503020000020004" pitchFamily="34" charset="-127"/>
            </a:endParaRPr>
          </a:p>
          <a:p>
            <a:pPr rtl="0"/>
            <a:r>
              <a:rPr lang="ko-kr" sz="2600">
                <a:latin typeface="Amazon Ember Light" panose="020B0403020204020204" pitchFamily="34" charset="0"/>
                <a:ea typeface="Malgun Gothic" panose="020B0503020000020004" pitchFamily="34" charset="-127"/>
              </a:rPr>
              <a:t>참 또는 거짓: </a:t>
            </a:r>
            <a:r>
              <a:rPr lang="ko-kr" sz="2600">
                <a:solidFill>
                  <a:srgbClr val="000000"/>
                </a:solidFill>
                <a:latin typeface="Amazon Ember Light" panose="020B0403020204020204" pitchFamily="34" charset="0"/>
                <a:ea typeface="Malgun Gothic" panose="020B0503020000020004" pitchFamily="34" charset="-127"/>
              </a:rPr>
              <a:t>엣지 로케이션</a:t>
            </a:r>
            <a:r>
              <a:rPr lang="ko-kr" sz="2600">
                <a:latin typeface="Amazon Ember Light" panose="020B0403020204020204" pitchFamily="34" charset="0"/>
                <a:ea typeface="Malgun Gothic" panose="020B0503020000020004" pitchFamily="34" charset="-127"/>
              </a:rPr>
              <a:t> 보다 리전의 수가 더 많습니다.</a:t>
            </a:r>
            <a:endParaRPr lang="en-US" sz="2600" dirty="0">
              <a:latin typeface="Amazon Ember Light" panose="020B0403020204020204" pitchFamily="34" charset="0"/>
              <a:ea typeface="Malgun Gothic" panose="020B0503020000020004" pitchFamily="34" charset="-127"/>
            </a:endParaRPr>
          </a:p>
          <a:p>
            <a:pPr rtl="0"/>
            <a:endParaRPr lang="en-US" sz="2600" dirty="0">
              <a:latin typeface="Amazon Ember Light" panose="020B0403020204020204" pitchFamily="34" charset="0"/>
              <a:ea typeface="Malgun Gothic" panose="020B0503020000020004" pitchFamily="34" charset="-127"/>
            </a:endParaRPr>
          </a:p>
          <a:p>
            <a:pPr rtl="0"/>
            <a:r>
              <a:rPr lang="ko-kr" sz="2600">
                <a:latin typeface="Amazon Ember Light" panose="020B0403020204020204" pitchFamily="34" charset="0"/>
                <a:ea typeface="Malgun Gothic" panose="020B0503020000020004" pitchFamily="34" charset="-127"/>
              </a:rPr>
              <a:t>참 또는 거짓: AWS에서는 </a:t>
            </a:r>
            <a:r>
              <a:rPr lang="ko-kr" sz="2600">
                <a:solidFill>
                  <a:srgbClr val="000000"/>
                </a:solidFill>
                <a:latin typeface="Amazon Ember Light" panose="020B0403020204020204" pitchFamily="34" charset="0"/>
                <a:ea typeface="Malgun Gothic" panose="020B0503020000020004" pitchFamily="34" charset="-127"/>
              </a:rPr>
              <a:t>애플리케이션</a:t>
            </a:r>
            <a:r>
              <a:rPr lang="ko-kr" sz="2600">
                <a:latin typeface="Amazon Ember Light" panose="020B0403020204020204" pitchFamily="34" charset="0"/>
                <a:ea typeface="Malgun Gothic" panose="020B0503020000020004" pitchFamily="34" charset="-127"/>
              </a:rPr>
              <a:t> 서비스에 필요한 인프라를 소유 및 유지 관리하고, 고객은 필요에 따라 이를 프로비저닝하여 사용합니다.</a:t>
            </a:r>
          </a:p>
          <a:p>
            <a:pPr rtl="0"/>
            <a:endParaRPr lang="en-US" sz="2600" dirty="0">
              <a:latin typeface="Amazon Ember Light" panose="020B0403020204020204" pitchFamily="34" charset="0"/>
              <a:ea typeface="Malgun Gothic" panose="020B0503020000020004" pitchFamily="34" charset="-127"/>
            </a:endParaRPr>
          </a:p>
          <a:p>
            <a:pPr rtl="0"/>
            <a:r>
              <a:rPr lang="ko-kr" sz="2600">
                <a:latin typeface="Amazon Ember Light" panose="020B0403020204020204" pitchFamily="34" charset="0"/>
                <a:ea typeface="Malgun Gothic" panose="020B0503020000020004" pitchFamily="34" charset="-127"/>
              </a:rPr>
              <a:t>Q: 같은 리전 내 가용 영역은 서로 어떻게 다릅니까?</a:t>
            </a:r>
          </a:p>
          <a:p>
            <a:pPr rtl="0"/>
            <a:endParaRPr lang="en-US" dirty="0">
              <a:latin typeface="Amazon Ember Light" panose="020B0403020204020204" pitchFamily="34" charset="0"/>
              <a:ea typeface="Malgun Gothic" panose="020B0503020000020004" pitchFamily="34" charset="-127"/>
            </a:endParaRPr>
          </a:p>
          <a:p>
            <a:pPr rtl="0"/>
            <a:endParaRPr lang="en-US" dirty="0">
              <a:latin typeface="Amazon Ember Light" panose="020B0403020204020204" pitchFamily="34" charset="0"/>
              <a:ea typeface="Malgun Gothic" panose="020B0503020000020004" pitchFamily="34" charset="-127"/>
            </a:endParaRPr>
          </a:p>
        </p:txBody>
      </p:sp>
      <p:sp>
        <p:nvSpPr>
          <p:cNvPr id="7" name="TextBox 6"/>
          <p:cNvSpPr txBox="1"/>
          <p:nvPr/>
        </p:nvSpPr>
        <p:spPr>
          <a:xfrm>
            <a:off x="939896" y="2103554"/>
            <a:ext cx="1495922" cy="461665"/>
          </a:xfrm>
          <a:prstGeom prst="rect">
            <a:avLst/>
          </a:prstGeom>
          <a:noFill/>
        </p:spPr>
        <p:txBody>
          <a:bodyPr wrap="none" rtlCol="0">
            <a:spAutoFit/>
          </a:bodyPr>
          <a:lstStyle/>
          <a:p>
            <a:pPr rtl="0"/>
            <a:r>
              <a:rPr lang="ko-kr" sz="2400" b="1">
                <a:solidFill>
                  <a:schemeClr val="accent1"/>
                </a:solidFill>
                <a:latin typeface="Amazon Ember Light" panose="020B0403020204020204" pitchFamily="34" charset="0"/>
                <a:ea typeface="Malgun Gothic" panose="020B0503020000020004" pitchFamily="34" charset="-127"/>
                <a:cs typeface="Amazon Ember" panose="020B0603020204020204" pitchFamily="34" charset="0"/>
              </a:rPr>
              <a:t>가용 영역</a:t>
            </a:r>
          </a:p>
        </p:txBody>
      </p:sp>
      <p:sp>
        <p:nvSpPr>
          <p:cNvPr id="8" name="TextBox 7"/>
          <p:cNvSpPr txBox="1"/>
          <p:nvPr/>
        </p:nvSpPr>
        <p:spPr>
          <a:xfrm>
            <a:off x="939896" y="3099331"/>
            <a:ext cx="800219" cy="461665"/>
          </a:xfrm>
          <a:prstGeom prst="rect">
            <a:avLst/>
          </a:prstGeom>
          <a:noFill/>
        </p:spPr>
        <p:txBody>
          <a:bodyPr wrap="none" rtlCol="0">
            <a:spAutoFit/>
          </a:bodyPr>
          <a:lstStyle/>
          <a:p>
            <a:pPr rtl="0"/>
            <a:r>
              <a:rPr lang="ko-kr" sz="2400" b="1">
                <a:solidFill>
                  <a:schemeClr val="accent1"/>
                </a:solidFill>
                <a:latin typeface="Amazon Ember Light" panose="020B0403020204020204" pitchFamily="34" charset="0"/>
                <a:ea typeface="Malgun Gothic" panose="020B0503020000020004" pitchFamily="34" charset="-127"/>
                <a:cs typeface="Amazon Ember" panose="020B0603020204020204" pitchFamily="34" charset="0"/>
              </a:rPr>
              <a:t>거짓</a:t>
            </a:r>
          </a:p>
        </p:txBody>
      </p:sp>
      <p:sp>
        <p:nvSpPr>
          <p:cNvPr id="9" name="TextBox 8"/>
          <p:cNvSpPr txBox="1"/>
          <p:nvPr/>
        </p:nvSpPr>
        <p:spPr>
          <a:xfrm>
            <a:off x="939896" y="5318572"/>
            <a:ext cx="492443" cy="461665"/>
          </a:xfrm>
          <a:prstGeom prst="rect">
            <a:avLst/>
          </a:prstGeom>
          <a:noFill/>
        </p:spPr>
        <p:txBody>
          <a:bodyPr wrap="none" rtlCol="0">
            <a:spAutoFit/>
          </a:bodyPr>
          <a:lstStyle/>
          <a:p>
            <a:pPr rtl="0"/>
            <a:r>
              <a:rPr lang="ko-kr" sz="2400" b="1">
                <a:solidFill>
                  <a:schemeClr val="accent1"/>
                </a:solidFill>
                <a:latin typeface="Amazon Ember Light" panose="020B0403020204020204" pitchFamily="34" charset="0"/>
                <a:ea typeface="Malgun Gothic" panose="020B0503020000020004" pitchFamily="34" charset="-127"/>
                <a:cs typeface="Amazon Ember" panose="020B0603020204020204" pitchFamily="34" charset="0"/>
              </a:rPr>
              <a:t>참</a:t>
            </a:r>
          </a:p>
        </p:txBody>
      </p:sp>
      <p:sp>
        <p:nvSpPr>
          <p:cNvPr id="10" name="TextBox 9"/>
          <p:cNvSpPr txBox="1"/>
          <p:nvPr/>
        </p:nvSpPr>
        <p:spPr>
          <a:xfrm>
            <a:off x="939896" y="5703741"/>
            <a:ext cx="10697923" cy="830997"/>
          </a:xfrm>
          <a:prstGeom prst="rect">
            <a:avLst/>
          </a:prstGeom>
          <a:noFill/>
        </p:spPr>
        <p:txBody>
          <a:bodyPr wrap="square" rtlCol="0">
            <a:spAutoFit/>
          </a:bodyPr>
          <a:lstStyle/>
          <a:p>
            <a:pPr rtl="0"/>
            <a:r>
              <a:rPr lang="ko-kr" sz="2400" b="1" dirty="0">
                <a:solidFill>
                  <a:schemeClr val="accent1"/>
                </a:solidFill>
                <a:latin typeface="Amazon Ember Light" panose="020B0403020204020204" pitchFamily="34" charset="0"/>
                <a:ea typeface="Malgun Gothic" panose="020B0503020000020004" pitchFamily="34" charset="-127"/>
                <a:cs typeface="Amazon Ember" panose="020B0603020204020204" pitchFamily="34" charset="0"/>
              </a:rPr>
              <a:t>각 가용 영역은 기본적으로 서로 격리되어 있지만, 한 리전의 가용 영역들은 지연 시간이 짧은 링크를 통해 연결되어 있습니다.</a:t>
            </a:r>
          </a:p>
        </p:txBody>
      </p:sp>
    </p:spTree>
    <p:custDataLst>
      <p:tags r:id="rId1"/>
    </p:custDataLst>
    <p:extLst>
      <p:ext uri="{BB962C8B-B14F-4D97-AF65-F5344CB8AC3E}">
        <p14:creationId xmlns:p14="http://schemas.microsoft.com/office/powerpoint/2010/main" val="342836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rtlCol="0"/>
          <a:lstStyle/>
          <a:p>
            <a:pPr rtl="0"/>
            <a:r>
              <a:rPr lang="ko-kr" dirty="0">
                <a:latin typeface="Amazon Ember Light" panose="020B0403020204020204" pitchFamily="34" charset="0"/>
                <a:ea typeface="Malgun Gothic" panose="020B0503020000020004" pitchFamily="34" charset="-127"/>
              </a:rPr>
              <a:t>모듈 2:</a:t>
            </a:r>
            <a:br>
              <a:rPr lang="en-US" dirty="0">
                <a:latin typeface="Amazon Ember Light" panose="020B0403020204020204" pitchFamily="34" charset="0"/>
                <a:ea typeface="Malgun Gothic" panose="020B0503020000020004" pitchFamily="34" charset="-127"/>
              </a:rPr>
            </a:br>
            <a:r>
              <a:rPr lang="ko-kr" dirty="0">
                <a:latin typeface="Amazon Ember Light" panose="020B0403020204020204" pitchFamily="34" charset="0"/>
                <a:ea typeface="Malgun Gothic" panose="020B0503020000020004" pitchFamily="34" charset="-127"/>
              </a:rPr>
              <a:t>AWS 기초 서비스</a:t>
            </a:r>
            <a:endParaRPr lang="en-US" dirty="0">
              <a:latin typeface="Amazon Ember Light" panose="020B0403020204020204" pitchFamily="34" charset="0"/>
              <a:ea typeface="Malgun Gothic" panose="020B0503020000020004" pitchFamily="34" charset="-127"/>
            </a:endParaRPr>
          </a:p>
        </p:txBody>
      </p:sp>
      <p:sp>
        <p:nvSpPr>
          <p:cNvPr id="4" name="Subtitle 3">
            <a:extLst>
              <a:ext uri="{FF2B5EF4-FFF2-40B4-BE49-F238E27FC236}">
                <a16:creationId xmlns:a16="http://schemas.microsoft.com/office/drawing/2014/main" id="{3182004B-10F9-4EC9-BD91-1A1B7366ACB6}"/>
              </a:ext>
            </a:extLst>
          </p:cNvPr>
          <p:cNvSpPr>
            <a:spLocks noGrp="1"/>
          </p:cNvSpPr>
          <p:nvPr>
            <p:ph type="subTitle" idx="1"/>
          </p:nvPr>
        </p:nvSpPr>
        <p:spPr/>
        <p:txBody>
          <a:bodyPr rtlCol="0"/>
          <a:lstStyle/>
          <a:p>
            <a:pPr rtl="0"/>
            <a:endParaRPr lang="en-US" dirty="0">
              <a:latin typeface="Amazon Ember Light" panose="020B04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1278643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rtlCol="0"/>
          <a:lstStyle/>
          <a:p>
            <a:pPr rtl="0"/>
            <a:r>
              <a:rPr lang="ko-kr">
                <a:latin typeface="Amazon Ember Display Light" panose="020F0403020204020204" pitchFamily="34" charset="0"/>
                <a:ea typeface="Malgun Gothic" panose="020B0503020000020004" pitchFamily="34" charset="-127"/>
              </a:rPr>
              <a:t>모듈 2 </a:t>
            </a:r>
            <a:r>
              <a:rPr lang="ko-kr">
                <a:solidFill>
                  <a:srgbClr val="FFFFFF"/>
                </a:solidFill>
                <a:latin typeface="Amazon Ember Display Light" panose="020F0403020204020204" pitchFamily="34" charset="0"/>
                <a:ea typeface="Malgun Gothic" panose="020B0503020000020004" pitchFamily="34" charset="-127"/>
              </a:rPr>
              <a:t>주제</a:t>
            </a:r>
            <a:endParaRPr lang="en-US" dirty="0">
              <a:solidFill>
                <a:srgbClr val="FFFFFF"/>
              </a:solidFill>
              <a:latin typeface="Amazon Ember Display Light" panose="020F0403020204020204" pitchFamily="34" charset="0"/>
              <a:ea typeface="Malgun Gothic" panose="020B0503020000020004" pitchFamily="34" charset="-127"/>
            </a:endParaRPr>
          </a:p>
        </p:txBody>
      </p:sp>
      <p:sp>
        <p:nvSpPr>
          <p:cNvPr id="4" name="Content Placeholder 3"/>
          <p:cNvSpPr>
            <a:spLocks noGrp="1"/>
          </p:cNvSpPr>
          <p:nvPr>
            <p:ph idx="1"/>
          </p:nvPr>
        </p:nvSpPr>
        <p:spPr/>
        <p:txBody>
          <a:bodyPr rtlCol="0"/>
          <a:lstStyle/>
          <a:p>
            <a:pPr rtl="0"/>
            <a:r>
              <a:rPr lang="ko-kr" dirty="0">
                <a:solidFill>
                  <a:srgbClr val="000000"/>
                </a:solidFill>
                <a:latin typeface="Amazon Ember Display Light" panose="020F0403020204020204" pitchFamily="34" charset="0"/>
                <a:ea typeface="Malgun Gothic" panose="020B0503020000020004" pitchFamily="34" charset="-127"/>
              </a:rPr>
              <a:t>Amazon Elastic Compute Cloud</a:t>
            </a:r>
            <a:r>
              <a:rPr lang="ko-kr" dirty="0">
                <a:latin typeface="Amazon Ember Display Light" panose="020F0403020204020204" pitchFamily="34" charset="0"/>
                <a:ea typeface="Malgun Gothic" panose="020B0503020000020004" pitchFamily="34" charset="-127"/>
              </a:rPr>
              <a:t> (Amazon EC2)</a:t>
            </a:r>
          </a:p>
          <a:p>
            <a:pPr rtl="0"/>
            <a:endParaRPr lang="en-US" dirty="0">
              <a:latin typeface="Amazon Ember Display Light" panose="020F0403020204020204" pitchFamily="34" charset="0"/>
              <a:ea typeface="Malgun Gothic" panose="020B0503020000020004" pitchFamily="34" charset="-127"/>
            </a:endParaRPr>
          </a:p>
          <a:p>
            <a:pPr rtl="0"/>
            <a:r>
              <a:rPr lang="ko-kr" dirty="0">
                <a:solidFill>
                  <a:srgbClr val="000000"/>
                </a:solidFill>
                <a:latin typeface="Amazon Ember Display Light" panose="020F0403020204020204" pitchFamily="34" charset="0"/>
                <a:ea typeface="Malgun Gothic" panose="020B0503020000020004" pitchFamily="34" charset="-127"/>
              </a:rPr>
              <a:t>Amazon Virtual Private Cloud (Amazon VPC)</a:t>
            </a:r>
            <a:endParaRPr lang="en-US" dirty="0">
              <a:solidFill>
                <a:srgbClr val="000000"/>
              </a:solidFill>
              <a:latin typeface="Amazon Ember Display Light" panose="020F0403020204020204" pitchFamily="34" charset="0"/>
              <a:ea typeface="Malgun Gothic" panose="020B0503020000020004" pitchFamily="34" charset="-127"/>
            </a:endParaRPr>
          </a:p>
          <a:p>
            <a:pPr lvl="1" rtl="0"/>
            <a:r>
              <a:rPr lang="ko-kr" dirty="0">
                <a:latin typeface="Amazon Ember Display Light" panose="020F0403020204020204" pitchFamily="34" charset="0"/>
                <a:ea typeface="Malgun Gothic" panose="020B0503020000020004" pitchFamily="34" charset="-127"/>
              </a:rPr>
              <a:t>실습 1: VPC 구축 및 웹 </a:t>
            </a:r>
            <a:r>
              <a:rPr lang="ko-kr" dirty="0">
                <a:solidFill>
                  <a:srgbClr val="000000"/>
                </a:solidFill>
                <a:latin typeface="Amazon Ember Display Light" panose="020F0403020204020204" pitchFamily="34" charset="0"/>
                <a:ea typeface="Malgun Gothic" panose="020B0503020000020004" pitchFamily="34" charset="-127"/>
              </a:rPr>
              <a:t>서버</a:t>
            </a:r>
            <a:r>
              <a:rPr lang="ko-kr" dirty="0">
                <a:latin typeface="Amazon Ember Display Light" panose="020F0403020204020204" pitchFamily="34" charset="0"/>
                <a:ea typeface="Malgun Gothic" panose="020B0503020000020004" pitchFamily="34" charset="-127"/>
              </a:rPr>
              <a:t> </a:t>
            </a:r>
            <a:r>
              <a:rPr lang="ko-kr" dirty="0">
                <a:solidFill>
                  <a:srgbClr val="000000"/>
                </a:solidFill>
                <a:latin typeface="Amazon Ember Display Light" panose="020F0403020204020204" pitchFamily="34" charset="0"/>
                <a:ea typeface="Malgun Gothic" panose="020B0503020000020004" pitchFamily="34" charset="-127"/>
              </a:rPr>
              <a:t>시작</a:t>
            </a:r>
            <a:endParaRPr lang="en-US" dirty="0">
              <a:solidFill>
                <a:srgbClr val="000000"/>
              </a:solidFill>
              <a:latin typeface="Amazon Ember Display Light" panose="020F0403020204020204" pitchFamily="34" charset="0"/>
              <a:ea typeface="Malgun Gothic" panose="020B0503020000020004" pitchFamily="34" charset="-127"/>
            </a:endParaRPr>
          </a:p>
          <a:p>
            <a:pPr lvl="1" rtl="0"/>
            <a:endParaRPr lang="en-US" dirty="0">
              <a:latin typeface="Amazon Ember Display Light" panose="020F0403020204020204" pitchFamily="34" charset="0"/>
              <a:ea typeface="Malgun Gothic" panose="020B0503020000020004" pitchFamily="34" charset="-127"/>
            </a:endParaRPr>
          </a:p>
          <a:p>
            <a:pPr rtl="0"/>
            <a:r>
              <a:rPr lang="ko-kr" dirty="0">
                <a:latin typeface="Amazon Ember Display Light" panose="020F0403020204020204" pitchFamily="34" charset="0"/>
                <a:ea typeface="Malgun Gothic" panose="020B0503020000020004" pitchFamily="34" charset="-127"/>
              </a:rPr>
              <a:t>Amazon 스토리지 서비스</a:t>
            </a:r>
            <a:endParaRPr lang="en-US" dirty="0">
              <a:solidFill>
                <a:srgbClr val="000000"/>
              </a:solidFill>
              <a:latin typeface="Amazon Ember Display Light" panose="020F0403020204020204" pitchFamily="34" charset="0"/>
              <a:ea typeface="Malgun Gothic" panose="020B0503020000020004" pitchFamily="34" charset="-127"/>
            </a:endParaRPr>
          </a:p>
          <a:p>
            <a:pPr lvl="1" rtl="0"/>
            <a:r>
              <a:rPr lang="ko-kr" dirty="0">
                <a:solidFill>
                  <a:srgbClr val="000000"/>
                </a:solidFill>
                <a:latin typeface="Amazon Ember Display Light" panose="020F0403020204020204" pitchFamily="34" charset="0"/>
                <a:ea typeface="Malgun Gothic" panose="020B0503020000020004" pitchFamily="34" charset="-127"/>
              </a:rPr>
              <a:t>Amazon Simple Storage Service</a:t>
            </a:r>
            <a:r>
              <a:rPr lang="ko-kr" dirty="0">
                <a:latin typeface="Amazon Ember Display Light" panose="020F0403020204020204" pitchFamily="34" charset="0"/>
                <a:ea typeface="Malgun Gothic" panose="020B0503020000020004" pitchFamily="34" charset="-127"/>
              </a:rPr>
              <a:t> (</a:t>
            </a:r>
            <a:r>
              <a:rPr lang="ko-kr" dirty="0">
                <a:solidFill>
                  <a:srgbClr val="000000"/>
                </a:solidFill>
                <a:latin typeface="Amazon Ember Display Light" panose="020F0403020204020204" pitchFamily="34" charset="0"/>
                <a:ea typeface="Malgun Gothic" panose="020B0503020000020004" pitchFamily="34" charset="-127"/>
              </a:rPr>
              <a:t>Amazon S3</a:t>
            </a:r>
            <a:r>
              <a:rPr lang="ko-kr" dirty="0">
                <a:latin typeface="Amazon Ember Display Light" panose="020F0403020204020204" pitchFamily="34" charset="0"/>
                <a:ea typeface="Malgun Gothic" panose="020B0503020000020004" pitchFamily="34" charset="-127"/>
              </a:rPr>
              <a:t>)</a:t>
            </a:r>
            <a:endParaRPr lang="en-US" dirty="0">
              <a:latin typeface="Amazon Ember Display Light" panose="020F0403020204020204" pitchFamily="34" charset="0"/>
              <a:ea typeface="Malgun Gothic" panose="020B0503020000020004" pitchFamily="34" charset="-127"/>
            </a:endParaRPr>
          </a:p>
          <a:p>
            <a:pPr lvl="1" rtl="0"/>
            <a:r>
              <a:rPr lang="ko-kr" dirty="0">
                <a:solidFill>
                  <a:srgbClr val="000000"/>
                </a:solidFill>
                <a:latin typeface="Amazon Ember Display Light" panose="020F0403020204020204" pitchFamily="34" charset="0"/>
                <a:ea typeface="Malgun Gothic" panose="020B0503020000020004" pitchFamily="34" charset="-127"/>
              </a:rPr>
              <a:t>Amazon Elastic Block Store</a:t>
            </a:r>
            <a:r>
              <a:rPr lang="ko-kr" dirty="0">
                <a:latin typeface="Amazon Ember Display Light" panose="020F0403020204020204" pitchFamily="34" charset="0"/>
                <a:ea typeface="Malgun Gothic" panose="020B0503020000020004" pitchFamily="34" charset="-127"/>
              </a:rPr>
              <a:t> (</a:t>
            </a:r>
            <a:r>
              <a:rPr lang="ko-kr" dirty="0">
                <a:solidFill>
                  <a:srgbClr val="000000"/>
                </a:solidFill>
                <a:latin typeface="Amazon Ember Display Light" panose="020F0403020204020204" pitchFamily="34" charset="0"/>
                <a:ea typeface="Malgun Gothic" panose="020B0503020000020004" pitchFamily="34" charset="-127"/>
              </a:rPr>
              <a:t>Amazon EBS</a:t>
            </a:r>
            <a:r>
              <a:rPr lang="ko-kr" dirty="0">
                <a:latin typeface="Amazon Ember Display Light" panose="020F0403020204020204" pitchFamily="34" charset="0"/>
                <a:ea typeface="Malgun Gothic" panose="020B0503020000020004" pitchFamily="34" charset="-127"/>
              </a:rPr>
              <a:t>)</a:t>
            </a:r>
            <a:endParaRPr lang="en-US" dirty="0">
              <a:latin typeface="Amazon Ember Display Light" panose="020F04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3122590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538" y="3039268"/>
            <a:ext cx="9838924" cy="779463"/>
          </a:xfrm>
        </p:spPr>
        <p:txBody>
          <a:bodyPr rtlCol="0"/>
          <a:lstStyle/>
          <a:p>
            <a:pPr rtl="0"/>
            <a:r>
              <a:rPr lang="ko-kr" dirty="0">
                <a:solidFill>
                  <a:schemeClr val="tx1"/>
                </a:solidFill>
              </a:rPr>
              <a:t>Amazon Elastic Compute Cloud (Amazon EC2)</a:t>
            </a:r>
          </a:p>
        </p:txBody>
      </p:sp>
    </p:spTree>
    <p:custDataLst>
      <p:tags r:id="rId1"/>
    </p:custDataLst>
    <p:extLst>
      <p:ext uri="{BB962C8B-B14F-4D97-AF65-F5344CB8AC3E}">
        <p14:creationId xmlns:p14="http://schemas.microsoft.com/office/powerpoint/2010/main" val="3014182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Amazon의 역사</a:t>
            </a:r>
          </a:p>
        </p:txBody>
      </p:sp>
      <p:graphicFrame>
        <p:nvGraphicFramePr>
          <p:cNvPr id="3" name="Diagram 2"/>
          <p:cNvGraphicFramePr/>
          <p:nvPr>
            <p:extLst>
              <p:ext uri="{D42A27DB-BD31-4B8C-83A1-F6EECF244321}">
                <p14:modId xmlns:p14="http://schemas.microsoft.com/office/powerpoint/2010/main" val="1223367941"/>
              </p:ext>
            </p:extLst>
          </p:nvPr>
        </p:nvGraphicFramePr>
        <p:xfrm>
          <a:off x="293277" y="719667"/>
          <a:ext cx="11746323"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75555" y="4867627"/>
            <a:ext cx="812800" cy="825500"/>
          </a:xfrm>
          <a:prstGeom prst="rect">
            <a:avLst/>
          </a:prstGeom>
          <a:ln>
            <a:noFill/>
          </a:ln>
          <a:effectLst/>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1894" y="1491739"/>
            <a:ext cx="661484" cy="600080"/>
          </a:xfrm>
          <a:prstGeom prst="rect">
            <a:avLst/>
          </a:prstGeom>
          <a:ln>
            <a:noFill/>
          </a:ln>
          <a:effectLst/>
        </p:spPr>
      </p:pic>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55760" y="1621481"/>
            <a:ext cx="1890168" cy="359132"/>
          </a:xfrm>
          <a:prstGeom prst="rect">
            <a:avLst/>
          </a:prstGeom>
          <a:ln>
            <a:noFill/>
          </a:ln>
          <a:effectLst/>
        </p:spPr>
      </p:pic>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74308" y="1596770"/>
            <a:ext cx="1459745" cy="391252"/>
          </a:xfrm>
          <a:prstGeom prst="rect">
            <a:avLst/>
          </a:prstGeom>
          <a:ln>
            <a:noFill/>
          </a:ln>
          <a:effectLst/>
        </p:spPr>
      </p:pic>
      <p:pic>
        <p:nvPicPr>
          <p:cNvPr id="10" name="Picture 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90530" y="4936461"/>
            <a:ext cx="1618428" cy="343916"/>
          </a:xfrm>
          <a:prstGeom prst="rect">
            <a:avLst/>
          </a:prstGeom>
          <a:ln>
            <a:noFill/>
          </a:ln>
          <a:effectLst/>
        </p:spPr>
      </p:pic>
      <p:pic>
        <p:nvPicPr>
          <p:cNvPr id="12" name="Picture 1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04590" y="4809261"/>
            <a:ext cx="1482967" cy="367652"/>
          </a:xfrm>
          <a:prstGeom prst="rect">
            <a:avLst/>
          </a:prstGeom>
          <a:ln>
            <a:noFill/>
          </a:ln>
          <a:effectLst/>
        </p:spPr>
      </p:pic>
      <p:pic>
        <p:nvPicPr>
          <p:cNvPr id="13" name="Picture 1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187262" y="1612211"/>
            <a:ext cx="2010177" cy="377669"/>
          </a:xfrm>
          <a:prstGeom prst="rect">
            <a:avLst/>
          </a:prstGeom>
          <a:ln>
            <a:noFill/>
          </a:ln>
          <a:effectLst/>
        </p:spPr>
      </p:pic>
      <p:pic>
        <p:nvPicPr>
          <p:cNvPr id="14" name="Picture 1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09268" y="5208192"/>
            <a:ext cx="930113" cy="930113"/>
          </a:xfrm>
          <a:prstGeom prst="rect">
            <a:avLst/>
          </a:prstGeom>
          <a:ln>
            <a:noFill/>
          </a:ln>
          <a:effectLst/>
        </p:spPr>
      </p:pic>
      <p:pic>
        <p:nvPicPr>
          <p:cNvPr id="16" name="Picture 1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404697" y="1612211"/>
            <a:ext cx="1617803" cy="376364"/>
          </a:xfrm>
          <a:prstGeom prst="rect">
            <a:avLst/>
          </a:prstGeom>
          <a:ln>
            <a:noFill/>
          </a:ln>
          <a:effectLst/>
        </p:spPr>
      </p:pic>
      <p:pic>
        <p:nvPicPr>
          <p:cNvPr id="1026" name="Picture 2" descr="http://gamedotexe.com/wp-content/uploads/2015/05/amazonEchoLogo-1024x228.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305175" y="5406362"/>
            <a:ext cx="1721583" cy="383321"/>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p:cNvSpPr/>
          <p:nvPr/>
        </p:nvSpPr>
        <p:spPr>
          <a:xfrm>
            <a:off x="3456171" y="3980329"/>
            <a:ext cx="1811341" cy="1613647"/>
          </a:xfrm>
          <a:prstGeom prst="roundRect">
            <a:avLst/>
          </a:prstGeom>
          <a:noFill/>
          <a:ln w="190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endParaRPr>
          </a:p>
        </p:txBody>
      </p:sp>
      <p:pic>
        <p:nvPicPr>
          <p:cNvPr id="20" name="Picture 19">
            <a:extLst>
              <a:ext uri="{FF2B5EF4-FFF2-40B4-BE49-F238E27FC236}">
                <a16:creationId xmlns:a16="http://schemas.microsoft.com/office/drawing/2014/main" id="{56CAD78E-AAFD-8B4A-86DC-811B77749775}"/>
              </a:ext>
            </a:extLst>
          </p:cNvPr>
          <p:cNvPicPr>
            <a:picLocks noChangeAspect="1"/>
          </p:cNvPicPr>
          <p:nvPr/>
        </p:nvPicPr>
        <p:blipFill>
          <a:blip r:embed="rId19"/>
          <a:stretch>
            <a:fillRect/>
          </a:stretch>
        </p:blipFill>
        <p:spPr>
          <a:xfrm>
            <a:off x="3946876" y="5108419"/>
            <a:ext cx="635000" cy="381000"/>
          </a:xfrm>
          <a:prstGeom prst="rect">
            <a:avLst/>
          </a:prstGeom>
        </p:spPr>
      </p:pic>
    </p:spTree>
    <p:custDataLst>
      <p:tags r:id="rId1"/>
    </p:custDataLst>
    <p:extLst>
      <p:ext uri="{BB962C8B-B14F-4D97-AF65-F5344CB8AC3E}">
        <p14:creationId xmlns:p14="http://schemas.microsoft.com/office/powerpoint/2010/main" val="2865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Diagonal Corner Rectangle 132"/>
          <p:cNvSpPr/>
          <p:nvPr>
            <p:custDataLst>
              <p:tags r:id="rId2"/>
            </p:custDataLst>
          </p:nvPr>
        </p:nvSpPr>
        <p:spPr>
          <a:xfrm>
            <a:off x="350331" y="1566232"/>
            <a:ext cx="11493500" cy="4418061"/>
          </a:xfrm>
          <a:prstGeom prst="round2DiagRect">
            <a:avLst>
              <a:gd name="adj1" fmla="val 9334"/>
              <a:gd name="adj2" fmla="val 15248"/>
            </a:avLst>
          </a:prstGeom>
          <a:solidFill>
            <a:srgbClr val="FAA63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defRPr/>
            </a:pPr>
            <a:endParaRPr lang="en-US" sz="2133" dirty="0">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9" name="Rounded Rectangle 18"/>
          <p:cNvSpPr/>
          <p:nvPr/>
        </p:nvSpPr>
        <p:spPr bwMode="auto">
          <a:xfrm>
            <a:off x="2768579" y="2465830"/>
            <a:ext cx="8303779" cy="2585077"/>
          </a:xfrm>
          <a:prstGeom prst="roundRect">
            <a:avLst>
              <a:gd name="adj" fmla="val 9818"/>
            </a:avLst>
          </a:prstGeom>
          <a:solidFill>
            <a:schemeClr val="bg1"/>
          </a:solidFill>
          <a:ln w="1905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solidFill>
                <a:schemeClr val="tx1"/>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2" name="Title 1"/>
          <p:cNvSpPr>
            <a:spLocks noGrp="1"/>
          </p:cNvSpPr>
          <p:nvPr>
            <p:ph type="title"/>
          </p:nvPr>
        </p:nvSpPr>
        <p:spPr/>
        <p:txBody>
          <a:bodyPr rtlCol="0">
            <a:normAutofit/>
          </a:bodyPr>
          <a:lstStyle/>
          <a:p>
            <a:pPr rtl="0"/>
            <a:r>
              <a:rPr lang="ko-kr" sz="4000" dirty="0">
                <a:latin typeface="Amazon Ember Light" panose="020B0403020204020204" pitchFamily="34" charset="0"/>
                <a:ea typeface="Malgun Gothic" panose="020B0503020000020004" pitchFamily="34" charset="-127"/>
                <a:cs typeface="Amazon Ember Light" panose="020B0403020204020204" pitchFamily="34" charset="0"/>
              </a:rPr>
              <a:t>Amazon EC2</a:t>
            </a:r>
            <a:endParaRPr lang="en-US" sz="4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 name="Content Placeholder 2"/>
          <p:cNvSpPr>
            <a:spLocks noGrp="1"/>
          </p:cNvSpPr>
          <p:nvPr>
            <p:ph idx="1"/>
          </p:nvPr>
        </p:nvSpPr>
        <p:spPr>
          <a:xfrm>
            <a:off x="2768579" y="2703160"/>
            <a:ext cx="8075754" cy="2110416"/>
          </a:xfrm>
        </p:spPr>
        <p:txBody>
          <a:bodyPr rtlCol="0">
            <a:normAutofit/>
          </a:bodyPr>
          <a:lstStyle/>
          <a:p>
            <a:pPr rtl="0"/>
            <a:r>
              <a:rPr lang="ko-kr" dirty="0">
                <a:latin typeface="Amazon Ember Light" panose="020B0403020204020204" pitchFamily="34" charset="0"/>
                <a:ea typeface="Malgun Gothic" panose="020B0503020000020004" pitchFamily="34" charset="-127"/>
              </a:rPr>
              <a:t>크기 조정 가능한 컴퓨팅 파워</a:t>
            </a:r>
            <a:endParaRPr lang="en-US" dirty="0">
              <a:solidFill>
                <a:srgbClr val="000000"/>
              </a:solidFill>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컴퓨팅 리소스 완전 제어</a:t>
            </a:r>
          </a:p>
          <a:p>
            <a:pPr rtl="0"/>
            <a:r>
              <a:rPr lang="ko-kr" dirty="0">
                <a:latin typeface="Amazon Ember Light" panose="020B0403020204020204" pitchFamily="34" charset="0"/>
                <a:ea typeface="Malgun Gothic" panose="020B0503020000020004" pitchFamily="34" charset="-127"/>
                <a:sym typeface="Chalkduster" charset="0"/>
              </a:rPr>
              <a:t>새로운 서버 인스턴스 확보 및 부팅 시간을 단축</a:t>
            </a:r>
            <a:endParaRPr lang="en-US" dirty="0">
              <a:solidFill>
                <a:srgbClr val="000000"/>
              </a:solidFill>
              <a:latin typeface="Amazon Ember Light" panose="020B0403020204020204" pitchFamily="34" charset="0"/>
              <a:ea typeface="Malgun Gothic" panose="020B0503020000020004" pitchFamily="34" charset="-127"/>
              <a:sym typeface="Chalkduster" charset="0"/>
            </a:endParaRPr>
          </a:p>
        </p:txBody>
      </p:sp>
      <p:sp>
        <p:nvSpPr>
          <p:cNvPr id="138" name="Rounded Rectangle 137"/>
          <p:cNvSpPr/>
          <p:nvPr/>
        </p:nvSpPr>
        <p:spPr bwMode="auto">
          <a:xfrm>
            <a:off x="1011199" y="2870863"/>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solidFill>
                <a:schemeClr val="tx1"/>
              </a:solidFill>
              <a:latin typeface="Amazon Ember Light" panose="020B0403020204020204" pitchFamily="34" charset="0"/>
              <a:ea typeface="Malgun Gothic" panose="020B0503020000020004" pitchFamily="34" charset="-127"/>
              <a:cs typeface="Amazon Ember" panose="020B0603020204020204" pitchFamily="34" charset="0"/>
            </a:endParaRPr>
          </a:p>
        </p:txBody>
      </p:sp>
      <p:pic>
        <p:nvPicPr>
          <p:cNvPr id="13" name="Picture 39"/>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252397" y="2988166"/>
            <a:ext cx="893612" cy="10617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Rectangle 18"/>
          <p:cNvSpPr>
            <a:spLocks/>
          </p:cNvSpPr>
          <p:nvPr/>
        </p:nvSpPr>
        <p:spPr bwMode="auto">
          <a:xfrm>
            <a:off x="987218" y="4233896"/>
            <a:ext cx="1428919" cy="817011"/>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4667" tIns="84667" rIns="84667" bIns="84667" rtlCol="0" anchor="ctr"/>
          <a:lstStyle/>
          <a:p>
            <a:pPr algn="ctr" rtl="0">
              <a:defRPr/>
            </a:pPr>
            <a:r>
              <a:rPr lang="ko-kr" sz="2133" dirty="0">
                <a:latin typeface="Amazon Ember" panose="020B0603020204020204" pitchFamily="34" charset="0"/>
                <a:ea typeface="Malgun Gothic" panose="020B0503020000020004" pitchFamily="34" charset="-127"/>
                <a:cs typeface="Amazon Ember" panose="020B0603020204020204" pitchFamily="34" charset="0"/>
                <a:sym typeface="Chalkduster" charset="0"/>
              </a:rPr>
              <a:t>Amazon EC2</a:t>
            </a:r>
          </a:p>
        </p:txBody>
      </p:sp>
    </p:spTree>
    <p:custDataLst>
      <p:tags r:id="rId1"/>
    </p:custDataLst>
    <p:extLst>
      <p:ext uri="{BB962C8B-B14F-4D97-AF65-F5344CB8AC3E}">
        <p14:creationId xmlns:p14="http://schemas.microsoft.com/office/powerpoint/2010/main" val="307552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Amazon EC2에 대한 정보</a:t>
            </a:r>
          </a:p>
        </p:txBody>
      </p:sp>
      <p:sp>
        <p:nvSpPr>
          <p:cNvPr id="3" name="Content Placeholder 2"/>
          <p:cNvSpPr>
            <a:spLocks noGrp="1"/>
          </p:cNvSpPr>
          <p:nvPr>
            <p:ph idx="1"/>
          </p:nvPr>
        </p:nvSpPr>
        <p:spPr/>
        <p:txBody>
          <a:bodyPr rtlCol="0"/>
          <a:lstStyle/>
          <a:p>
            <a:pPr rtl="0"/>
            <a:r>
              <a:rPr lang="ko-kr" dirty="0">
                <a:latin typeface="Amazon Ember Light" panose="020B0403020204020204" pitchFamily="34" charset="0"/>
                <a:ea typeface="Malgun Gothic" panose="020B0503020000020004" pitchFamily="34" charset="-127"/>
              </a:rPr>
              <a:t> </a:t>
            </a:r>
            <a:r>
              <a:rPr lang="ko-kr" b="1" dirty="0">
                <a:latin typeface="Amazon Ember Light" panose="020B0403020204020204" pitchFamily="34" charset="0"/>
                <a:ea typeface="Malgun Gothic" panose="020B0503020000020004" pitchFamily="34" charset="-127"/>
              </a:rPr>
              <a:t>컴퓨팅 요구 사항의 변화에 따라 컴퓨팅 </a:t>
            </a:r>
            <a:r>
              <a:rPr lang="ko-kr" dirty="0">
                <a:latin typeface="Amazon Ember Light" panose="020B0403020204020204" pitchFamily="34" charset="0"/>
                <a:ea typeface="Malgun Gothic" panose="020B0503020000020004" pitchFamily="34" charset="-127"/>
              </a:rPr>
              <a:t>파워를 조정</a:t>
            </a:r>
            <a:endParaRPr lang="en-US" dirty="0">
              <a:solidFill>
                <a:srgbClr val="000000"/>
              </a:solidFill>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 실제로 사용한 용량 만큼만 지불</a:t>
            </a:r>
            <a:endParaRPr lang="en-US" dirty="0">
              <a:solidFill>
                <a:srgbClr val="000000"/>
              </a:solidFill>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 </a:t>
            </a:r>
            <a:r>
              <a:rPr lang="ko-kr" dirty="0">
                <a:solidFill>
                  <a:srgbClr val="000000"/>
                </a:solidFill>
                <a:latin typeface="Amazon Ember Light" panose="020B0403020204020204" pitchFamily="34" charset="0"/>
                <a:ea typeface="Malgun Gothic" panose="020B0503020000020004" pitchFamily="34" charset="-127"/>
              </a:rPr>
              <a:t>Linux</a:t>
            </a:r>
            <a:r>
              <a:rPr lang="ko-kr" dirty="0">
                <a:latin typeface="Amazon Ember Light" panose="020B0403020204020204" pitchFamily="34" charset="0"/>
                <a:ea typeface="Malgun Gothic" panose="020B0503020000020004" pitchFamily="34" charset="-127"/>
              </a:rPr>
              <a:t> </a:t>
            </a:r>
            <a:r>
              <a:rPr lang="ko-kr" b="1" dirty="0">
                <a:latin typeface="Amazon Ember Light" panose="020B0403020204020204" pitchFamily="34" charset="0"/>
                <a:ea typeface="Malgun Gothic" panose="020B0503020000020004" pitchFamily="34" charset="-127"/>
              </a:rPr>
              <a:t>또는 </a:t>
            </a:r>
            <a:r>
              <a:rPr lang="ko-kr" dirty="0">
                <a:latin typeface="Amazon Ember Light" panose="020B0403020204020204" pitchFamily="34" charset="0"/>
                <a:ea typeface="Malgun Gothic" panose="020B0503020000020004" pitchFamily="34" charset="-127"/>
              </a:rPr>
              <a:t>Windows</a:t>
            </a:r>
            <a:r>
              <a:rPr lang="ko-kr" b="1" dirty="0">
                <a:solidFill>
                  <a:srgbClr val="000000"/>
                </a:solidFill>
                <a:latin typeface="Amazon Ember Light" panose="020B0403020204020204" pitchFamily="34" charset="0"/>
                <a:ea typeface="Malgun Gothic" panose="020B0503020000020004" pitchFamily="34" charset="-127"/>
              </a:rPr>
              <a:t> 선택</a:t>
            </a:r>
            <a:endParaRPr lang="en-US" b="1" dirty="0">
              <a:solidFill>
                <a:srgbClr val="000000"/>
              </a:solidFill>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 안정성을 위해 여러 AWS </a:t>
            </a:r>
            <a:r>
              <a:rPr lang="ko-kr" b="1" dirty="0">
                <a:latin typeface="Amazon Ember Light" panose="020B0403020204020204" pitchFamily="34" charset="0"/>
                <a:ea typeface="Malgun Gothic" panose="020B0503020000020004" pitchFamily="34" charset="-127"/>
              </a:rPr>
              <a:t>리전</a:t>
            </a:r>
            <a:r>
              <a:rPr lang="ko-kr" dirty="0">
                <a:latin typeface="Amazon Ember Light" panose="020B0403020204020204" pitchFamily="34" charset="0"/>
                <a:ea typeface="Malgun Gothic" panose="020B0503020000020004" pitchFamily="34" charset="-127"/>
              </a:rPr>
              <a:t>과 </a:t>
            </a:r>
            <a:r>
              <a:rPr lang="ko-kr" b="1" dirty="0">
                <a:latin typeface="Amazon Ember Light" panose="020B0403020204020204" pitchFamily="34" charset="0"/>
                <a:ea typeface="Malgun Gothic" panose="020B0503020000020004" pitchFamily="34" charset="-127"/>
              </a:rPr>
              <a:t>가용 영역</a:t>
            </a:r>
            <a:r>
              <a:rPr lang="ko-kr" dirty="0">
                <a:latin typeface="Amazon Ember Light" panose="020B0403020204020204" pitchFamily="34" charset="0"/>
                <a:ea typeface="Malgun Gothic" panose="020B0503020000020004" pitchFamily="34" charset="-127"/>
              </a:rPr>
              <a:t>에 걸쳐 배포</a:t>
            </a:r>
            <a:endParaRPr lang="en-US" dirty="0">
              <a:solidFill>
                <a:srgbClr val="000000"/>
              </a:solidFill>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 태그를 사용하여 Amazon EC2 리소스를 관리</a:t>
            </a:r>
            <a:endParaRPr lang="en-US" dirty="0">
              <a:solidFill>
                <a:srgbClr val="000000"/>
              </a:solidFill>
              <a:latin typeface="Amazon Ember Light" panose="020B04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1210218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rtl="0"/>
            <a:r>
              <a:rPr lang="ko-kr" dirty="0"/>
              <a:t>적합한 Amazon EC2인스턴스 </a:t>
            </a:r>
            <a:br>
              <a:rPr lang="en-US" altLang="ko-KR" dirty="0"/>
            </a:br>
            <a:r>
              <a:rPr lang="ko-kr" dirty="0"/>
              <a:t>유형</a:t>
            </a:r>
            <a:r>
              <a:rPr lang="en-US" altLang="ko-KR" dirty="0"/>
              <a:t> </a:t>
            </a:r>
            <a:r>
              <a:rPr lang="ko-KR" altLang="en-US" dirty="0"/>
              <a:t>선택</a:t>
            </a:r>
            <a:endParaRPr lang="ko-kr" dirty="0"/>
          </a:p>
        </p:txBody>
      </p:sp>
      <p:sp>
        <p:nvSpPr>
          <p:cNvPr id="3" name="Content Placeholder 2"/>
          <p:cNvSpPr>
            <a:spLocks noGrp="1"/>
          </p:cNvSpPr>
          <p:nvPr>
            <p:ph idx="1"/>
          </p:nvPr>
        </p:nvSpPr>
        <p:spPr/>
        <p:txBody>
          <a:bodyPr rtlCol="0">
            <a:normAutofit/>
          </a:bodyPr>
          <a:lstStyle/>
          <a:p>
            <a:pPr marL="347663" indent="-347663" rtl="0"/>
            <a:r>
              <a:rPr lang="ko-kr" dirty="0"/>
              <a:t>Amazon EC2는 다양한 사용 사례와 워크로드 요구 사항에 최적화된 다양한 인스턴스 유형을 제공합니다.</a:t>
            </a:r>
          </a:p>
          <a:p>
            <a:pPr marL="347663" indent="-347663" rtl="0"/>
            <a:r>
              <a:rPr lang="ko-kr" dirty="0"/>
              <a:t>인스턴스를 선택할 때 고려할 사항: </a:t>
            </a:r>
          </a:p>
          <a:p>
            <a:pPr marL="804863" lvl="1" indent="-347663" rtl="0"/>
            <a:r>
              <a:rPr lang="ko-kr" dirty="0"/>
              <a:t>코어 수</a:t>
            </a:r>
          </a:p>
          <a:p>
            <a:pPr marL="804863" lvl="1" indent="-347663" rtl="0"/>
            <a:r>
              <a:rPr lang="ko-kr" dirty="0"/>
              <a:t>메모리 크기</a:t>
            </a:r>
          </a:p>
          <a:p>
            <a:pPr marL="804863" lvl="1" indent="-347663" rtl="0"/>
            <a:r>
              <a:rPr lang="ko-kr" dirty="0"/>
              <a:t>스토리지 크기 및 유형</a:t>
            </a:r>
          </a:p>
          <a:p>
            <a:pPr marL="804863" lvl="1" indent="-347663" rtl="0"/>
            <a:r>
              <a:rPr lang="ko-kr" dirty="0"/>
              <a:t>네트워크 성능</a:t>
            </a:r>
          </a:p>
          <a:p>
            <a:pPr marL="804863" lvl="1" indent="-347663" rtl="0"/>
            <a:r>
              <a:rPr lang="ko-kr" dirty="0"/>
              <a:t>CPU 기술</a:t>
            </a:r>
            <a:r>
              <a:rPr lang="ko-KR" altLang="en-US" dirty="0"/>
              <a:t>들</a:t>
            </a:r>
            <a:endParaRPr lang="ko-kr" dirty="0"/>
          </a:p>
          <a:p>
            <a:pPr marL="347663" indent="-347663"/>
            <a:r>
              <a:rPr lang="ko-kr" dirty="0" err="1"/>
              <a:t>AWS에서는</a:t>
            </a:r>
            <a:r>
              <a:rPr lang="ko-kr" dirty="0"/>
              <a:t> </a:t>
            </a:r>
            <a:r>
              <a:rPr lang="en-US" altLang="ko-KR" dirty="0"/>
              <a:t>Intel® Xeon® </a:t>
            </a:r>
            <a:r>
              <a:rPr lang="ko-kr" dirty="0"/>
              <a:t>프로세서를 사용하여 고객에게 뛰어난 성능과 가치를 제공합니다.</a:t>
            </a:r>
          </a:p>
        </p:txBody>
      </p:sp>
      <p:pic>
        <p:nvPicPr>
          <p:cNvPr id="7" name="Picture 6">
            <a:extLst>
              <a:ext uri="{FF2B5EF4-FFF2-40B4-BE49-F238E27FC236}">
                <a16:creationId xmlns:a16="http://schemas.microsoft.com/office/drawing/2014/main" id="{6CBE23B0-50D5-BA43-BDDD-A1990B35E4D0}"/>
              </a:ext>
            </a:extLst>
          </p:cNvPr>
          <p:cNvPicPr>
            <a:picLocks noChangeAspect="1"/>
          </p:cNvPicPr>
          <p:nvPr/>
        </p:nvPicPr>
        <p:blipFill>
          <a:blip r:embed="rId4"/>
          <a:stretch>
            <a:fillRect/>
          </a:stretch>
        </p:blipFill>
        <p:spPr>
          <a:xfrm>
            <a:off x="10754138" y="5121805"/>
            <a:ext cx="1191678" cy="1191678"/>
          </a:xfrm>
          <a:prstGeom prst="rect">
            <a:avLst/>
          </a:prstGeom>
        </p:spPr>
      </p:pic>
    </p:spTree>
    <p:custDataLst>
      <p:tags r:id="rId1"/>
    </p:custDataLst>
    <p:extLst>
      <p:ext uri="{BB962C8B-B14F-4D97-AF65-F5344CB8AC3E}">
        <p14:creationId xmlns:p14="http://schemas.microsoft.com/office/powerpoint/2010/main" val="18901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r>
              <a:rPr lang="ko-kr" altLang="en-US" dirty="0"/>
              <a:t>적합한 </a:t>
            </a:r>
            <a:r>
              <a:rPr lang="en-US" altLang="ko-KR" dirty="0"/>
              <a:t>Amazon EC2</a:t>
            </a:r>
            <a:r>
              <a:rPr lang="ko-kr" altLang="en-US" dirty="0"/>
              <a:t>인스턴스 </a:t>
            </a:r>
            <a:br>
              <a:rPr lang="en-US" altLang="ko-KR" dirty="0"/>
            </a:br>
            <a:r>
              <a:rPr lang="ko-kr" altLang="en-US" dirty="0"/>
              <a:t>유형</a:t>
            </a:r>
            <a:r>
              <a:rPr lang="en-US" altLang="ko-KR" dirty="0"/>
              <a:t> </a:t>
            </a:r>
            <a:r>
              <a:rPr lang="ko-KR" altLang="en-US" dirty="0"/>
              <a:t>선택</a:t>
            </a:r>
            <a:endParaRPr lang="ko-kr" dirty="0"/>
          </a:p>
        </p:txBody>
      </p:sp>
      <p:sp>
        <p:nvSpPr>
          <p:cNvPr id="3" name="Content Placeholder 2"/>
          <p:cNvSpPr>
            <a:spLocks noGrp="1"/>
          </p:cNvSpPr>
          <p:nvPr>
            <p:ph idx="1"/>
          </p:nvPr>
        </p:nvSpPr>
        <p:spPr/>
        <p:txBody>
          <a:bodyPr rtlCol="0"/>
          <a:lstStyle/>
          <a:p>
            <a:pPr marL="0" indent="0" rtl="0">
              <a:buNone/>
            </a:pPr>
            <a:r>
              <a:rPr lang="ko-kr" sz="3600" dirty="0"/>
              <a:t>Amazon EC2 패밀리</a:t>
            </a:r>
            <a:r>
              <a:rPr lang="en-US" altLang="ko-KR" sz="3600" dirty="0"/>
              <a:t>:</a:t>
            </a:r>
            <a:endParaRPr lang="ko-kr" sz="3600" dirty="0"/>
          </a:p>
          <a:p>
            <a:pPr marL="804863" indent="-338138" rtl="0">
              <a:buFont typeface="Arial" panose="020B0604020202020204" pitchFamily="34" charset="0"/>
              <a:buChar char="•"/>
            </a:pPr>
            <a:r>
              <a:rPr lang="ko-kr" b="1" dirty="0">
                <a:latin typeface="Amazon Ember" panose="020B0603020204020204" pitchFamily="34" charset="0"/>
                <a:ea typeface="Amazon Ember" panose="020B0603020204020204" pitchFamily="34" charset="0"/>
                <a:cs typeface="Amazon Ember" panose="020B0603020204020204" pitchFamily="34" charset="0"/>
              </a:rPr>
              <a:t>범용: </a:t>
            </a:r>
            <a:r>
              <a:rPr lang="ko-kr" dirty="0"/>
              <a:t>균형 있는 워크로드</a:t>
            </a:r>
          </a:p>
          <a:p>
            <a:pPr marL="804863" indent="-338138" rtl="0">
              <a:buFont typeface="Arial" panose="020B0604020202020204" pitchFamily="34" charset="0"/>
              <a:buChar char="•"/>
            </a:pPr>
            <a:r>
              <a:rPr lang="ko-kr" b="1" dirty="0">
                <a:latin typeface="Amazon Ember" panose="020B0603020204020204" pitchFamily="34" charset="0"/>
                <a:ea typeface="Amazon Ember" panose="020B0603020204020204" pitchFamily="34" charset="0"/>
                <a:cs typeface="Amazon Ember" panose="020B0603020204020204" pitchFamily="34" charset="0"/>
              </a:rPr>
              <a:t>컴퓨팅 최적화: </a:t>
            </a:r>
            <a:r>
              <a:rPr lang="ko-kr" dirty="0"/>
              <a:t>고성능 컴퓨팅, 데이터 레이크, 네트워크 </a:t>
            </a:r>
            <a:r>
              <a:rPr lang="ko-kr" dirty="0" err="1"/>
              <a:t>어플라이언스</a:t>
            </a:r>
            <a:endParaRPr lang="ko-kr" dirty="0"/>
          </a:p>
          <a:p>
            <a:pPr marL="804863" indent="-338138" rtl="0">
              <a:buFont typeface="Arial" panose="020B0604020202020204" pitchFamily="34" charset="0"/>
              <a:buChar char="•"/>
            </a:pPr>
            <a:r>
              <a:rPr lang="ko-kr" b="1" dirty="0">
                <a:latin typeface="Amazon Ember" panose="020B0603020204020204" pitchFamily="34" charset="0"/>
                <a:ea typeface="Amazon Ember" panose="020B0603020204020204" pitchFamily="34" charset="0"/>
                <a:cs typeface="Amazon Ember" panose="020B0603020204020204" pitchFamily="34" charset="0"/>
              </a:rPr>
              <a:t>메모리 최적화:</a:t>
            </a:r>
            <a:r>
              <a:rPr lang="ko-kr" dirty="0"/>
              <a:t> 고성능 데이터베이스, 인 메모리 데이터베이스</a:t>
            </a:r>
          </a:p>
          <a:p>
            <a:pPr marL="804863" indent="-338138">
              <a:buFont typeface="Arial" panose="020B0604020202020204" pitchFamily="34" charset="0"/>
              <a:buChar char="•"/>
            </a:pPr>
            <a:r>
              <a:rPr lang="ko-KR" altLang="en-US" b="1" dirty="0"/>
              <a:t>가속화된</a:t>
            </a:r>
            <a:r>
              <a:rPr lang="ko-kr" b="1" dirty="0">
                <a:latin typeface="Amazon Ember" panose="020B0603020204020204" pitchFamily="34" charset="0"/>
                <a:ea typeface="Amazon Ember" panose="020B0603020204020204" pitchFamily="34" charset="0"/>
                <a:cs typeface="Amazon Ember" panose="020B0603020204020204" pitchFamily="34" charset="0"/>
              </a:rPr>
              <a:t> 컴퓨팅: </a:t>
            </a:r>
            <a:r>
              <a:rPr lang="ko-kr" dirty="0"/>
              <a:t>GPU 집약적 워크로드(기계 학습, 3D 렌더링)</a:t>
            </a:r>
          </a:p>
          <a:p>
            <a:pPr marL="804863" indent="-338138" rtl="0">
              <a:buFont typeface="Arial" panose="020B0604020202020204" pitchFamily="34" charset="0"/>
              <a:buChar char="•"/>
            </a:pPr>
            <a:r>
              <a:rPr lang="ko-kr" b="1" dirty="0">
                <a:latin typeface="Amazon Ember" panose="020B0603020204020204" pitchFamily="34" charset="0"/>
                <a:ea typeface="Amazon Ember" panose="020B0603020204020204" pitchFamily="34" charset="0"/>
                <a:cs typeface="Amazon Ember" panose="020B0603020204020204" pitchFamily="34" charset="0"/>
              </a:rPr>
              <a:t>스토리지 최적화: </a:t>
            </a:r>
            <a:r>
              <a:rPr lang="ko-kr" dirty="0"/>
              <a:t>저렴한 비용으로 높은 IOPS</a:t>
            </a:r>
          </a:p>
        </p:txBody>
      </p:sp>
    </p:spTree>
    <p:custDataLst>
      <p:tags r:id="rId1"/>
    </p:custDataLst>
    <p:extLst>
      <p:ext uri="{BB962C8B-B14F-4D97-AF65-F5344CB8AC3E}">
        <p14:creationId xmlns:p14="http://schemas.microsoft.com/office/powerpoint/2010/main" val="2349600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r>
              <a:rPr lang="en-US" altLang="ko-KR" dirty="0">
                <a:latin typeface="Amazon Ember Light" panose="020B0403020204020204" pitchFamily="34" charset="0"/>
                <a:ea typeface="Amazon Ember Light" panose="020B0403020204020204" pitchFamily="34" charset="0"/>
                <a:cs typeface="Amazon Ember Light" panose="020B0403020204020204" pitchFamily="34" charset="0"/>
              </a:rPr>
              <a:t>Intel® Xeon </a:t>
            </a:r>
            <a:r>
              <a:rPr lang="ko-kr" dirty="0">
                <a:latin typeface="Amazon Ember Light" panose="020B0403020204020204" pitchFamily="34" charset="0"/>
                <a:ea typeface="Amazon Ember Light" panose="020B0403020204020204" pitchFamily="34" charset="0"/>
                <a:cs typeface="Amazon Ember Light" panose="020B0403020204020204" pitchFamily="34" charset="0"/>
              </a:rPr>
              <a:t>패밀리 및 EC2 인스턴스</a:t>
            </a:r>
            <a:endParaRPr lang="en-US" dirty="0"/>
          </a:p>
        </p:txBody>
      </p:sp>
      <p:sp>
        <p:nvSpPr>
          <p:cNvPr id="10" name="Freeform 9"/>
          <p:cNvSpPr/>
          <p:nvPr/>
        </p:nvSpPr>
        <p:spPr>
          <a:xfrm>
            <a:off x="8309372" y="1500675"/>
            <a:ext cx="3758183" cy="947099"/>
          </a:xfrm>
          <a:custGeom>
            <a:avLst/>
            <a:gdLst>
              <a:gd name="connsiteX0" fmla="*/ 0 w 3458393"/>
              <a:gd name="connsiteY0" fmla="*/ 0 h 947099"/>
              <a:gd name="connsiteX1" fmla="*/ 3458393 w 3458393"/>
              <a:gd name="connsiteY1" fmla="*/ 0 h 947099"/>
              <a:gd name="connsiteX2" fmla="*/ 3458393 w 3458393"/>
              <a:gd name="connsiteY2" fmla="*/ 947099 h 947099"/>
              <a:gd name="connsiteX3" fmla="*/ 0 w 3458393"/>
              <a:gd name="connsiteY3" fmla="*/ 947099 h 947099"/>
              <a:gd name="connsiteX4" fmla="*/ 0 w 3458393"/>
              <a:gd name="connsiteY4" fmla="*/ 0 h 94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8393" h="947099">
                <a:moveTo>
                  <a:pt x="0" y="0"/>
                </a:moveTo>
                <a:lnTo>
                  <a:pt x="3458393" y="0"/>
                </a:lnTo>
                <a:lnTo>
                  <a:pt x="3458393" y="947099"/>
                </a:lnTo>
                <a:lnTo>
                  <a:pt x="0" y="947099"/>
                </a:lnTo>
                <a:lnTo>
                  <a:pt x="0" y="0"/>
                </a:lnTo>
                <a:close/>
              </a:path>
            </a:pathLst>
          </a:custGeom>
          <a:solidFill>
            <a:schemeClr val="tx2">
              <a:lumMod val="40000"/>
              <a:lumOff val="60000"/>
            </a:schemeClr>
          </a:solidFill>
        </p:spPr>
        <p:style>
          <a:lnRef idx="2">
            <a:schemeClr val="accent1">
              <a:shade val="50000"/>
              <a:hueOff val="268329"/>
              <a:satOff val="-6535"/>
              <a:lumOff val="28597"/>
              <a:alphaOff val="0"/>
            </a:schemeClr>
          </a:lnRef>
          <a:fillRef idx="1">
            <a:schemeClr val="accent1">
              <a:shade val="50000"/>
              <a:hueOff val="268329"/>
              <a:satOff val="-6535"/>
              <a:lumOff val="28597"/>
              <a:alphaOff val="0"/>
            </a:schemeClr>
          </a:fillRef>
          <a:effectRef idx="0">
            <a:schemeClr val="accent1">
              <a:shade val="50000"/>
              <a:hueOff val="268329"/>
              <a:satOff val="-6535"/>
              <a:lumOff val="28597"/>
              <a:alphaOff val="0"/>
            </a:schemeClr>
          </a:effectRef>
          <a:fontRef idx="minor">
            <a:schemeClr val="lt1"/>
          </a:fontRef>
        </p:style>
        <p:txBody>
          <a:bodyPr spcFirstLastPara="0" vert="horz" wrap="square" lIns="184912" tIns="105664" rIns="184912" bIns="105664" numCol="1" spcCol="1270" rtlCol="0" anchor="ctr" anchorCtr="0">
            <a:noAutofit/>
          </a:bodyPr>
          <a:lstStyle/>
          <a:p>
            <a:pPr algn="ctr" defTabSz="1155700" rtl="0">
              <a:lnSpc>
                <a:spcPct val="90000"/>
              </a:lnSpc>
              <a:spcBef>
                <a:spcPct val="0"/>
              </a:spcBef>
              <a:spcAft>
                <a:spcPct val="35000"/>
              </a:spcAft>
            </a:pPr>
            <a:r>
              <a:rPr lang="ko-kr" sz="2600">
                <a:latin typeface="Amazon Ember Light" panose="020B0403020204020204" pitchFamily="34" charset="0"/>
                <a:ea typeface="Amazon Ember Light" panose="020B0403020204020204" pitchFamily="34" charset="0"/>
                <a:cs typeface="Amazon Ember Light" panose="020B0403020204020204" pitchFamily="34" charset="0"/>
              </a:rPr>
              <a:t>E7 프로세서 제품군</a:t>
            </a:r>
          </a:p>
        </p:txBody>
      </p:sp>
      <p:sp>
        <p:nvSpPr>
          <p:cNvPr id="11" name="Freeform 10"/>
          <p:cNvSpPr/>
          <p:nvPr/>
        </p:nvSpPr>
        <p:spPr>
          <a:xfrm>
            <a:off x="8309371" y="2447773"/>
            <a:ext cx="3758184" cy="3843300"/>
          </a:xfrm>
          <a:custGeom>
            <a:avLst/>
            <a:gdLst>
              <a:gd name="connsiteX0" fmla="*/ 0 w 3458393"/>
              <a:gd name="connsiteY0" fmla="*/ 0 h 3711240"/>
              <a:gd name="connsiteX1" fmla="*/ 3458393 w 3458393"/>
              <a:gd name="connsiteY1" fmla="*/ 0 h 3711240"/>
              <a:gd name="connsiteX2" fmla="*/ 3458393 w 3458393"/>
              <a:gd name="connsiteY2" fmla="*/ 3711240 h 3711240"/>
              <a:gd name="connsiteX3" fmla="*/ 0 w 3458393"/>
              <a:gd name="connsiteY3" fmla="*/ 3711240 h 3711240"/>
              <a:gd name="connsiteX4" fmla="*/ 0 w 3458393"/>
              <a:gd name="connsiteY4" fmla="*/ 0 h 371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8393" h="3711240">
                <a:moveTo>
                  <a:pt x="0" y="0"/>
                </a:moveTo>
                <a:lnTo>
                  <a:pt x="3458393" y="0"/>
                </a:lnTo>
                <a:lnTo>
                  <a:pt x="3458393" y="3711240"/>
                </a:lnTo>
                <a:lnTo>
                  <a:pt x="0" y="3711240"/>
                </a:lnTo>
                <a:lnTo>
                  <a:pt x="0" y="0"/>
                </a:lnTo>
                <a:close/>
              </a:path>
            </a:pathLst>
          </a:custGeom>
          <a:solidFill>
            <a:schemeClr val="tx2">
              <a:lumMod val="20000"/>
              <a:lumOff val="80000"/>
              <a:alpha val="90000"/>
            </a:schemeClr>
          </a:solidFill>
        </p:spPr>
        <p:style>
          <a:lnRef idx="2">
            <a:schemeClr val="accent1">
              <a:alpha val="90000"/>
              <a:tint val="55000"/>
              <a:hueOff val="0"/>
              <a:satOff val="0"/>
              <a:lumOff val="0"/>
              <a:alphaOff val="0"/>
            </a:schemeClr>
          </a:lnRef>
          <a:fillRef idx="1">
            <a:schemeClr val="accent1">
              <a:alpha val="90000"/>
              <a:tint val="55000"/>
              <a:hueOff val="0"/>
              <a:satOff val="0"/>
              <a:lumOff val="0"/>
              <a:alphaOff val="0"/>
            </a:schemeClr>
          </a:fillRef>
          <a:effectRef idx="0">
            <a:schemeClr val="accent1">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38684" tIns="138684" rIns="184912" bIns="208026" numCol="1" spcCol="1270" rtlCol="0" anchor="t" anchorCtr="0">
            <a:noAutofit/>
          </a:bodyPr>
          <a:lstStyle/>
          <a:p>
            <a:pPr marL="0" lvl="1" defTabSz="1155700" rtl="0">
              <a:lnSpc>
                <a:spcPct val="90000"/>
              </a:lnSpc>
              <a:spcBef>
                <a:spcPct val="0"/>
              </a:spcBef>
              <a:spcAft>
                <a:spcPct val="15000"/>
              </a:spcAft>
            </a:pPr>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메모리 최적화</a:t>
            </a:r>
            <a:r>
              <a:rPr lang="en-US" altLang="ko-KR" sz="2400" dirty="0">
                <a:latin typeface="Amazon Ember Light" panose="020B0403020204020204" pitchFamily="34" charset="0"/>
                <a:ea typeface="Amazon Ember Light" panose="020B0403020204020204" pitchFamily="34" charset="0"/>
                <a:cs typeface="Amazon Ember Light" panose="020B0403020204020204" pitchFamily="34" charset="0"/>
              </a:rPr>
              <a:t>:</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ko-kr" sz="2400" dirty="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X1/X1e</a:t>
            </a:r>
          </a:p>
          <a:p>
            <a:pPr marL="228600" lvl="1" indent="-228600" defTabSz="1155700" rtl="0">
              <a:lnSpc>
                <a:spcPct val="90000"/>
              </a:lnSpc>
              <a:spcBef>
                <a:spcPct val="0"/>
              </a:spcBef>
              <a:spcAft>
                <a:spcPct val="15000"/>
              </a:spcAft>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28600" lvl="1" indent="-228600" defTabSz="1155700" rtl="0">
              <a:lnSpc>
                <a:spcPct val="90000"/>
              </a:lnSpc>
              <a:spcBef>
                <a:spcPct val="0"/>
              </a:spcBef>
              <a:spcAft>
                <a:spcPct val="15000"/>
              </a:spcAft>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Freeform 13"/>
          <p:cNvSpPr/>
          <p:nvPr/>
        </p:nvSpPr>
        <p:spPr>
          <a:xfrm>
            <a:off x="4273269" y="1500675"/>
            <a:ext cx="3759557" cy="947099"/>
          </a:xfrm>
          <a:custGeom>
            <a:avLst/>
            <a:gdLst>
              <a:gd name="connsiteX0" fmla="*/ 0 w 3458393"/>
              <a:gd name="connsiteY0" fmla="*/ 0 h 947099"/>
              <a:gd name="connsiteX1" fmla="*/ 3458393 w 3458393"/>
              <a:gd name="connsiteY1" fmla="*/ 0 h 947099"/>
              <a:gd name="connsiteX2" fmla="*/ 3458393 w 3458393"/>
              <a:gd name="connsiteY2" fmla="*/ 947099 h 947099"/>
              <a:gd name="connsiteX3" fmla="*/ 0 w 3458393"/>
              <a:gd name="connsiteY3" fmla="*/ 947099 h 947099"/>
              <a:gd name="connsiteX4" fmla="*/ 0 w 3458393"/>
              <a:gd name="connsiteY4" fmla="*/ 0 h 94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8393" h="947099">
                <a:moveTo>
                  <a:pt x="0" y="0"/>
                </a:moveTo>
                <a:lnTo>
                  <a:pt x="3458393" y="0"/>
                </a:lnTo>
                <a:lnTo>
                  <a:pt x="3458393" y="947099"/>
                </a:lnTo>
                <a:lnTo>
                  <a:pt x="0" y="947099"/>
                </a:lnTo>
                <a:lnTo>
                  <a:pt x="0" y="0"/>
                </a:lnTo>
                <a:close/>
              </a:path>
            </a:pathLst>
          </a:custGeom>
          <a:solidFill>
            <a:schemeClr val="tx2">
              <a:lumMod val="40000"/>
              <a:lumOff val="60000"/>
            </a:schemeClr>
          </a:solidFill>
          <a:ln>
            <a:noFill/>
          </a:ln>
        </p:spPr>
        <p:style>
          <a:lnRef idx="2">
            <a:schemeClr val="accent1">
              <a:shade val="50000"/>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spcFirstLastPara="0" vert="horz" wrap="square" lIns="184912" tIns="105664" rIns="184912" bIns="105664" numCol="1" spcCol="1270" rtlCol="0" anchor="ctr" anchorCtr="0">
            <a:noAutofit/>
          </a:bodyPr>
          <a:lstStyle/>
          <a:p>
            <a:pPr algn="ctr" defTabSz="1155700" rtl="0">
              <a:lnSpc>
                <a:spcPct val="90000"/>
              </a:lnSpc>
              <a:spcBef>
                <a:spcPct val="0"/>
              </a:spcBef>
              <a:spcAft>
                <a:spcPct val="35000"/>
              </a:spcAft>
            </a:pPr>
            <a:r>
              <a:rPr lang="ko-kr" sz="2600">
                <a:latin typeface="Amazon Ember Light" panose="020B0403020204020204" pitchFamily="34" charset="0"/>
                <a:ea typeface="Amazon Ember Light" panose="020B0403020204020204" pitchFamily="34" charset="0"/>
                <a:cs typeface="Amazon Ember Light" panose="020B0403020204020204" pitchFamily="34" charset="0"/>
              </a:rPr>
              <a:t>E5 프로세서 제품군</a:t>
            </a:r>
          </a:p>
        </p:txBody>
      </p:sp>
      <p:sp>
        <p:nvSpPr>
          <p:cNvPr id="15" name="Freeform 14"/>
          <p:cNvSpPr/>
          <p:nvPr/>
        </p:nvSpPr>
        <p:spPr>
          <a:xfrm>
            <a:off x="4273269" y="2447773"/>
            <a:ext cx="3759557" cy="3843300"/>
          </a:xfrm>
          <a:custGeom>
            <a:avLst/>
            <a:gdLst>
              <a:gd name="connsiteX0" fmla="*/ 0 w 3458393"/>
              <a:gd name="connsiteY0" fmla="*/ 0 h 3711240"/>
              <a:gd name="connsiteX1" fmla="*/ 3458393 w 3458393"/>
              <a:gd name="connsiteY1" fmla="*/ 0 h 3711240"/>
              <a:gd name="connsiteX2" fmla="*/ 3458393 w 3458393"/>
              <a:gd name="connsiteY2" fmla="*/ 3711240 h 3711240"/>
              <a:gd name="connsiteX3" fmla="*/ 0 w 3458393"/>
              <a:gd name="connsiteY3" fmla="*/ 3711240 h 3711240"/>
              <a:gd name="connsiteX4" fmla="*/ 0 w 3458393"/>
              <a:gd name="connsiteY4" fmla="*/ 0 h 371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8393" h="3711240">
                <a:moveTo>
                  <a:pt x="0" y="0"/>
                </a:moveTo>
                <a:lnTo>
                  <a:pt x="3458393" y="0"/>
                </a:lnTo>
                <a:lnTo>
                  <a:pt x="3458393" y="3711240"/>
                </a:lnTo>
                <a:lnTo>
                  <a:pt x="0" y="3711240"/>
                </a:lnTo>
                <a:lnTo>
                  <a:pt x="0" y="0"/>
                </a:lnTo>
                <a:close/>
              </a:path>
            </a:pathLst>
          </a:custGeom>
          <a:solidFill>
            <a:schemeClr val="tx2">
              <a:lumMod val="20000"/>
              <a:lumOff val="80000"/>
              <a:alpha val="90000"/>
            </a:schemeClr>
          </a:solidFill>
        </p:spPr>
        <p:style>
          <a:lnRef idx="2">
            <a:schemeClr val="accent1">
              <a:alpha val="90000"/>
              <a:tint val="55000"/>
              <a:hueOff val="0"/>
              <a:satOff val="0"/>
              <a:lumOff val="0"/>
              <a:alphaOff val="0"/>
            </a:schemeClr>
          </a:lnRef>
          <a:fillRef idx="1">
            <a:schemeClr val="accent1">
              <a:alpha val="90000"/>
              <a:tint val="55000"/>
              <a:hueOff val="0"/>
              <a:satOff val="0"/>
              <a:lumOff val="0"/>
              <a:alphaOff val="0"/>
            </a:schemeClr>
          </a:fillRef>
          <a:effectRef idx="0">
            <a:schemeClr val="accent1">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38684" tIns="138684" rIns="184912" bIns="208026" numCol="1" spcCol="1270" rtlCol="0" anchor="t" anchorCtr="0">
            <a:noAutofit/>
          </a:bodyPr>
          <a:lstStyle/>
          <a:p>
            <a:pPr marL="0" lvl="1" defTabSz="1155700" rtl="0">
              <a:lnSpc>
                <a:spcPct val="90000"/>
              </a:lnSpc>
              <a:spcBef>
                <a:spcPct val="0"/>
              </a:spcBef>
              <a:spcAft>
                <a:spcPct val="15000"/>
              </a:spcAft>
            </a:pPr>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범용</a:t>
            </a:r>
            <a:r>
              <a:rPr lang="en-US" altLang="ko-KR" sz="2400" dirty="0">
                <a:latin typeface="Amazon Ember Light" panose="020B0403020204020204" pitchFamily="34" charset="0"/>
                <a:ea typeface="Amazon Ember Light" panose="020B0403020204020204" pitchFamily="34" charset="0"/>
                <a:cs typeface="Amazon Ember Light" panose="020B0403020204020204" pitchFamily="34" charset="0"/>
              </a:rPr>
              <a:t>:</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ko-kr" sz="2400" dirty="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M4</a:t>
            </a:r>
          </a:p>
          <a:p>
            <a:pPr marL="0" lvl="1" defTabSz="1155700" rtl="0">
              <a:lnSpc>
                <a:spcPct val="90000"/>
              </a:lnSpc>
              <a:spcBef>
                <a:spcPct val="0"/>
              </a:spcBef>
              <a:spcAft>
                <a:spcPct val="15000"/>
              </a:spcAft>
            </a:pPr>
            <a:r>
              <a:rPr lang="ko-kr"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컴퓨팅 최적화</a:t>
            </a:r>
            <a:r>
              <a:rPr lang="en-US" altLang="ko-KR"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endParaRPr lang="ko-kr"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0" lvl="1" defTabSz="1155700" rtl="0">
              <a:lnSpc>
                <a:spcPct val="90000"/>
              </a:lnSpc>
              <a:spcBef>
                <a:spcPct val="0"/>
              </a:spcBef>
              <a:spcAft>
                <a:spcPct val="15000"/>
              </a:spcAft>
            </a:pPr>
            <a:r>
              <a:rPr lang="ko-kr" sz="2400" dirty="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C4</a:t>
            </a:r>
          </a:p>
          <a:p>
            <a:pPr marL="0" lvl="1" defTabSz="1155700" rtl="0">
              <a:lnSpc>
                <a:spcPct val="90000"/>
              </a:lnSpc>
              <a:spcBef>
                <a:spcPct val="0"/>
              </a:spcBef>
              <a:spcAft>
                <a:spcPct val="15000"/>
              </a:spcAft>
            </a:pPr>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메모리 최적화</a:t>
            </a:r>
            <a:r>
              <a:rPr lang="en-US" altLang="ko-KR" sz="2400" dirty="0">
                <a:latin typeface="Amazon Ember Light" panose="020B0403020204020204" pitchFamily="34" charset="0"/>
                <a:ea typeface="Amazon Ember Light" panose="020B0403020204020204" pitchFamily="34" charset="0"/>
                <a:cs typeface="Amazon Ember Light" panose="020B0403020204020204" pitchFamily="34" charset="0"/>
              </a:rPr>
              <a:t>:”</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ko-kr" sz="2400" dirty="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R4</a:t>
            </a:r>
          </a:p>
          <a:p>
            <a:pPr marL="0" lvl="1" defTabSz="1155700" rtl="0">
              <a:lnSpc>
                <a:spcPct val="90000"/>
              </a:lnSpc>
              <a:spcBef>
                <a:spcPct val="0"/>
              </a:spcBef>
              <a:spcAft>
                <a:spcPct val="15000"/>
              </a:spcAft>
            </a:pPr>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GPU 집약적: </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ko-kr" sz="2400" dirty="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P2/P3, G3, F1</a:t>
            </a:r>
          </a:p>
          <a:p>
            <a:pPr marL="0" lvl="1" defTabSz="1155700" rtl="0">
              <a:lnSpc>
                <a:spcPct val="90000"/>
              </a:lnSpc>
              <a:spcBef>
                <a:spcPct val="0"/>
              </a:spcBef>
              <a:spcAft>
                <a:spcPct val="15000"/>
              </a:spcAft>
            </a:pPr>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스토리지 최적화</a:t>
            </a:r>
            <a:r>
              <a:rPr lang="en-US" altLang="ko-KR" sz="2400" dirty="0">
                <a:latin typeface="Amazon Ember Light" panose="020B0403020204020204" pitchFamily="34" charset="0"/>
                <a:ea typeface="Amazon Ember Light" panose="020B0403020204020204" pitchFamily="34" charset="0"/>
                <a:cs typeface="Amazon Ember Light" panose="020B0403020204020204" pitchFamily="34" charset="0"/>
              </a:rPr>
              <a:t>:</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ko-kr" sz="2400" dirty="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H1, I3, D2</a:t>
            </a:r>
          </a:p>
        </p:txBody>
      </p:sp>
      <p:sp>
        <p:nvSpPr>
          <p:cNvPr id="16" name="Freeform 15"/>
          <p:cNvSpPr/>
          <p:nvPr/>
        </p:nvSpPr>
        <p:spPr>
          <a:xfrm>
            <a:off x="238539" y="1487859"/>
            <a:ext cx="3758185" cy="947099"/>
          </a:xfrm>
          <a:custGeom>
            <a:avLst/>
            <a:gdLst>
              <a:gd name="connsiteX0" fmla="*/ 0 w 3458393"/>
              <a:gd name="connsiteY0" fmla="*/ 0 h 947099"/>
              <a:gd name="connsiteX1" fmla="*/ 3458393 w 3458393"/>
              <a:gd name="connsiteY1" fmla="*/ 0 h 947099"/>
              <a:gd name="connsiteX2" fmla="*/ 3458393 w 3458393"/>
              <a:gd name="connsiteY2" fmla="*/ 947099 h 947099"/>
              <a:gd name="connsiteX3" fmla="*/ 0 w 3458393"/>
              <a:gd name="connsiteY3" fmla="*/ 947099 h 947099"/>
              <a:gd name="connsiteX4" fmla="*/ 0 w 3458393"/>
              <a:gd name="connsiteY4" fmla="*/ 0 h 94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8393" h="947099">
                <a:moveTo>
                  <a:pt x="0" y="0"/>
                </a:moveTo>
                <a:lnTo>
                  <a:pt x="3458393" y="0"/>
                </a:lnTo>
                <a:lnTo>
                  <a:pt x="3458393" y="947099"/>
                </a:lnTo>
                <a:lnTo>
                  <a:pt x="0" y="947099"/>
                </a:lnTo>
                <a:lnTo>
                  <a:pt x="0" y="0"/>
                </a:lnTo>
                <a:close/>
              </a:path>
            </a:pathLst>
          </a:custGeom>
          <a:solidFill>
            <a:schemeClr val="accent1"/>
          </a:solidFill>
        </p:spPr>
        <p:style>
          <a:lnRef idx="2">
            <a:schemeClr val="accent1">
              <a:shade val="50000"/>
              <a:hueOff val="268329"/>
              <a:satOff val="-6535"/>
              <a:lumOff val="28597"/>
              <a:alphaOff val="0"/>
            </a:schemeClr>
          </a:lnRef>
          <a:fillRef idx="1">
            <a:schemeClr val="accent1">
              <a:shade val="50000"/>
              <a:hueOff val="268329"/>
              <a:satOff val="-6535"/>
              <a:lumOff val="28597"/>
              <a:alphaOff val="0"/>
            </a:schemeClr>
          </a:fillRef>
          <a:effectRef idx="0">
            <a:schemeClr val="accent1">
              <a:shade val="50000"/>
              <a:hueOff val="268329"/>
              <a:satOff val="-6535"/>
              <a:lumOff val="28597"/>
              <a:alphaOff val="0"/>
            </a:schemeClr>
          </a:effectRef>
          <a:fontRef idx="minor">
            <a:schemeClr val="lt1"/>
          </a:fontRef>
        </p:style>
        <p:txBody>
          <a:bodyPr spcFirstLastPara="0" vert="horz" wrap="square" lIns="184912" tIns="105664" rIns="184912" bIns="105664" numCol="1" spcCol="1270" rtlCol="0" anchor="ctr" anchorCtr="0">
            <a:noAutofit/>
          </a:bodyPr>
          <a:lstStyle/>
          <a:p>
            <a:pPr algn="ctr" defTabSz="1155700" rtl="0">
              <a:lnSpc>
                <a:spcPct val="90000"/>
              </a:lnSpc>
              <a:spcBef>
                <a:spcPct val="0"/>
              </a:spcBef>
              <a:spcAft>
                <a:spcPct val="35000"/>
              </a:spcAft>
            </a:pPr>
            <a:r>
              <a:rPr lang="ko-kr" sz="2600" dirty="0">
                <a:latin typeface="Amazon Ember Light" panose="020B0403020204020204" pitchFamily="34" charset="0"/>
                <a:ea typeface="Amazon Ember Light" panose="020B0403020204020204" pitchFamily="34" charset="0"/>
                <a:cs typeface="Amazon Ember Light" panose="020B0403020204020204" pitchFamily="34" charset="0"/>
              </a:rPr>
              <a:t>확장 가능한 프로세서 </a:t>
            </a:r>
            <a:r>
              <a:rPr lang="ko-kr" sz="2600" dirty="0" err="1">
                <a:latin typeface="Amazon Ember Light" panose="020B0403020204020204" pitchFamily="34" charset="0"/>
                <a:ea typeface="Amazon Ember Light" panose="020B0403020204020204" pitchFamily="34" charset="0"/>
                <a:cs typeface="Amazon Ember Light" panose="020B0403020204020204" pitchFamily="34" charset="0"/>
              </a:rPr>
              <a:t>제품군</a:t>
            </a:r>
            <a:endParaRPr lang="ko-kr" sz="2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 name="Freeform 16"/>
          <p:cNvSpPr/>
          <p:nvPr/>
        </p:nvSpPr>
        <p:spPr>
          <a:xfrm>
            <a:off x="238540" y="2447773"/>
            <a:ext cx="3758184" cy="3843300"/>
          </a:xfrm>
          <a:custGeom>
            <a:avLst/>
            <a:gdLst>
              <a:gd name="connsiteX0" fmla="*/ 0 w 3458393"/>
              <a:gd name="connsiteY0" fmla="*/ 0 h 3711240"/>
              <a:gd name="connsiteX1" fmla="*/ 3458393 w 3458393"/>
              <a:gd name="connsiteY1" fmla="*/ 0 h 3711240"/>
              <a:gd name="connsiteX2" fmla="*/ 3458393 w 3458393"/>
              <a:gd name="connsiteY2" fmla="*/ 3711240 h 3711240"/>
              <a:gd name="connsiteX3" fmla="*/ 0 w 3458393"/>
              <a:gd name="connsiteY3" fmla="*/ 3711240 h 3711240"/>
              <a:gd name="connsiteX4" fmla="*/ 0 w 3458393"/>
              <a:gd name="connsiteY4" fmla="*/ 0 h 371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8393" h="3711240">
                <a:moveTo>
                  <a:pt x="0" y="0"/>
                </a:moveTo>
                <a:lnTo>
                  <a:pt x="3458393" y="0"/>
                </a:lnTo>
                <a:lnTo>
                  <a:pt x="3458393" y="3711240"/>
                </a:lnTo>
                <a:lnTo>
                  <a:pt x="0" y="3711240"/>
                </a:lnTo>
                <a:lnTo>
                  <a:pt x="0" y="0"/>
                </a:lnTo>
                <a:close/>
              </a:path>
            </a:pathLst>
          </a:custGeom>
        </p:spPr>
        <p:style>
          <a:lnRef idx="2">
            <a:schemeClr val="accent1">
              <a:alpha val="90000"/>
              <a:tint val="55000"/>
              <a:hueOff val="0"/>
              <a:satOff val="0"/>
              <a:lumOff val="0"/>
              <a:alphaOff val="0"/>
            </a:schemeClr>
          </a:lnRef>
          <a:fillRef idx="1">
            <a:schemeClr val="accent1">
              <a:alpha val="90000"/>
              <a:tint val="55000"/>
              <a:hueOff val="0"/>
              <a:satOff val="0"/>
              <a:lumOff val="0"/>
              <a:alphaOff val="0"/>
            </a:schemeClr>
          </a:fillRef>
          <a:effectRef idx="0">
            <a:schemeClr val="accent1">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38684" tIns="138684" rIns="184912" bIns="208026" numCol="1" spcCol="1270" rtlCol="0" anchor="t" anchorCtr="0">
            <a:noAutofit/>
          </a:bodyPr>
          <a:lstStyle/>
          <a:p>
            <a:pPr marL="0" lvl="1" defTabSz="1155700" rtl="0">
              <a:lnSpc>
                <a:spcPct val="90000"/>
              </a:lnSpc>
              <a:spcBef>
                <a:spcPct val="0"/>
              </a:spcBef>
              <a:spcAft>
                <a:spcPct val="15000"/>
              </a:spcAft>
            </a:pPr>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메모리 최적화</a:t>
            </a:r>
            <a:r>
              <a:rPr lang="en-US" altLang="ko-KR" sz="2400" dirty="0">
                <a:latin typeface="Amazon Ember Light" panose="020B0403020204020204" pitchFamily="34" charset="0"/>
                <a:ea typeface="Amazon Ember Light" panose="020B0403020204020204" pitchFamily="34" charset="0"/>
                <a:cs typeface="Amazon Ember Light" panose="020B0403020204020204" pitchFamily="34" charset="0"/>
              </a:rPr>
              <a:t>:</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ko-kr" sz="2400" dirty="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z1d, R5, 대용량 메모리</a:t>
            </a:r>
          </a:p>
          <a:p>
            <a:pPr marL="0" lvl="1" defTabSz="1155700" rtl="0">
              <a:lnSpc>
                <a:spcPct val="90000"/>
              </a:lnSpc>
              <a:spcBef>
                <a:spcPct val="0"/>
              </a:spcBef>
              <a:spcAft>
                <a:spcPct val="15000"/>
              </a:spcAft>
            </a:pPr>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컴퓨팅 최적화</a:t>
            </a:r>
            <a:r>
              <a:rPr lang="en-US" altLang="ko-KR" sz="24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 </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ko-kr" sz="2400" dirty="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C5/C5n</a:t>
            </a:r>
          </a:p>
          <a:p>
            <a:pPr marL="0" lvl="1" defTabSz="1155700" rtl="0">
              <a:lnSpc>
                <a:spcPct val="90000"/>
              </a:lnSpc>
              <a:spcBef>
                <a:spcPct val="0"/>
              </a:spcBef>
              <a:spcAft>
                <a:spcPct val="15000"/>
              </a:spcAft>
            </a:pPr>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범용</a:t>
            </a:r>
            <a:r>
              <a:rPr lang="ko-KR" altLang="en-US" sz="24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altLang="ko-KR" sz="2400" dirty="0">
                <a:latin typeface="Amazon Ember Light" panose="020B0403020204020204" pitchFamily="34" charset="0"/>
                <a:ea typeface="Amazon Ember Light" panose="020B0403020204020204" pitchFamily="34" charset="0"/>
                <a:cs typeface="Amazon Ember Light" panose="020B0403020204020204" pitchFamily="34" charset="0"/>
              </a:rPr>
              <a:t>CPU:</a:t>
            </a:r>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 </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ko-kr" sz="2400" dirty="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M5</a:t>
            </a:r>
          </a:p>
          <a:p>
            <a:pPr marL="0" lvl="1" defTabSz="1155700" rtl="0">
              <a:lnSpc>
                <a:spcPct val="90000"/>
              </a:lnSpc>
              <a:spcBef>
                <a:spcPct val="0"/>
              </a:spcBef>
              <a:spcAft>
                <a:spcPct val="15000"/>
              </a:spcAft>
            </a:pPr>
            <a:r>
              <a:rPr lang="ko-kr"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범용</a:t>
            </a:r>
            <a:b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ko-kr" sz="2400" dirty="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T3</a:t>
            </a:r>
          </a:p>
        </p:txBody>
      </p:sp>
    </p:spTree>
    <p:extLst>
      <p:ext uri="{BB962C8B-B14F-4D97-AF65-F5344CB8AC3E}">
        <p14:creationId xmlns:p14="http://schemas.microsoft.com/office/powerpoint/2010/main" val="1247419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rtl="0"/>
            <a:r>
              <a:rPr lang="ko-kr" dirty="0">
                <a:latin typeface="Amazon Ember Light" panose="020B0403020204020204" pitchFamily="34" charset="0"/>
                <a:ea typeface="Amazon Ember Light" panose="020B0403020204020204" pitchFamily="34" charset="0"/>
                <a:cs typeface="Amazon Ember Light" panose="020B0403020204020204" pitchFamily="34" charset="0"/>
              </a:rPr>
              <a:t>C5n 인스턴스 크기 조정 선택 예</a:t>
            </a:r>
            <a:endParaRPr lang="en-US" dirty="0"/>
          </a:p>
        </p:txBody>
      </p:sp>
      <p:graphicFrame>
        <p:nvGraphicFramePr>
          <p:cNvPr id="3" name="Table 2"/>
          <p:cNvGraphicFramePr>
            <a:graphicFrameLocks noGrp="1"/>
          </p:cNvGraphicFramePr>
          <p:nvPr/>
        </p:nvGraphicFramePr>
        <p:xfrm>
          <a:off x="550837" y="1878671"/>
          <a:ext cx="10006327" cy="3773980"/>
        </p:xfrm>
        <a:graphic>
          <a:graphicData uri="http://schemas.openxmlformats.org/drawingml/2006/table">
            <a:tbl>
              <a:tblPr firstRow="1" bandRow="1">
                <a:tableStyleId>{5C22544A-7EE6-4342-B048-85BDC9FD1C3A}</a:tableStyleId>
              </a:tblPr>
              <a:tblGrid>
                <a:gridCol w="2622666">
                  <a:extLst>
                    <a:ext uri="{9D8B030D-6E8A-4147-A177-3AD203B41FA5}">
                      <a16:colId xmlns:a16="http://schemas.microsoft.com/office/drawing/2014/main" val="20000"/>
                    </a:ext>
                  </a:extLst>
                </a:gridCol>
                <a:gridCol w="1913886">
                  <a:extLst>
                    <a:ext uri="{9D8B030D-6E8A-4147-A177-3AD203B41FA5}">
                      <a16:colId xmlns:a16="http://schemas.microsoft.com/office/drawing/2014/main" val="20001"/>
                    </a:ext>
                  </a:extLst>
                </a:gridCol>
                <a:gridCol w="2676698">
                  <a:extLst>
                    <a:ext uri="{9D8B030D-6E8A-4147-A177-3AD203B41FA5}">
                      <a16:colId xmlns:a16="http://schemas.microsoft.com/office/drawing/2014/main" val="20002"/>
                    </a:ext>
                  </a:extLst>
                </a:gridCol>
                <a:gridCol w="2793077">
                  <a:extLst>
                    <a:ext uri="{9D8B030D-6E8A-4147-A177-3AD203B41FA5}">
                      <a16:colId xmlns:a16="http://schemas.microsoft.com/office/drawing/2014/main" val="20003"/>
                    </a:ext>
                  </a:extLst>
                </a:gridCol>
              </a:tblGrid>
              <a:tr h="539140">
                <a:tc>
                  <a:txBody>
                    <a:bodyPr/>
                    <a:lstStyle/>
                    <a:p>
                      <a:pPr algn="r" rtl="0"/>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643" marR="121643" marT="60822" marB="60822">
                    <a:noFill/>
                  </a:tcPr>
                </a:tc>
                <a:tc>
                  <a:txBody>
                    <a:bodyPr/>
                    <a:lstStyle/>
                    <a:p>
                      <a:pPr algn="ctr" rtl="0"/>
                      <a:r>
                        <a:rPr lang="ko-kr" sz="2400">
                          <a:latin typeface="Amazon Ember" panose="020B0603020204020204" pitchFamily="34" charset="0"/>
                          <a:ea typeface="Amazon Ember" panose="020B0603020204020204" pitchFamily="34" charset="0"/>
                          <a:cs typeface="Amazon Ember" panose="020B0603020204020204" pitchFamily="34" charset="0"/>
                        </a:rPr>
                        <a:t>vCPU</a:t>
                      </a:r>
                    </a:p>
                  </a:txBody>
                  <a:tcPr marL="121643" marR="121643" marT="60822" marB="60822"/>
                </a:tc>
                <a:tc>
                  <a:txBody>
                    <a:bodyPr/>
                    <a:lstStyle/>
                    <a:p>
                      <a:pPr algn="ctr" rtl="0"/>
                      <a:r>
                        <a:rPr lang="ko-kr" sz="2400">
                          <a:latin typeface="Amazon Ember" panose="020B0603020204020204" pitchFamily="34" charset="0"/>
                          <a:ea typeface="Amazon Ember" panose="020B0603020204020204" pitchFamily="34" charset="0"/>
                          <a:cs typeface="Amazon Ember" panose="020B0603020204020204" pitchFamily="34" charset="0"/>
                        </a:rPr>
                        <a:t>메모리(GiB)</a:t>
                      </a:r>
                    </a:p>
                  </a:txBody>
                  <a:tcPr marL="121643" marR="121643" marT="60822" marB="60822"/>
                </a:tc>
                <a:tc>
                  <a:txBody>
                    <a:bodyPr/>
                    <a:lstStyle/>
                    <a:p>
                      <a:pPr algn="ctr" rtl="0"/>
                      <a:r>
                        <a:rPr lang="ko-kr" sz="2400" dirty="0">
                          <a:latin typeface="Amazon Ember" panose="020B0603020204020204" pitchFamily="34" charset="0"/>
                          <a:ea typeface="Amazon Ember" panose="020B0603020204020204" pitchFamily="34" charset="0"/>
                          <a:cs typeface="Amazon Ember" panose="020B0603020204020204" pitchFamily="34" charset="0"/>
                        </a:rPr>
                        <a:t>네트워크(</a:t>
                      </a:r>
                      <a:r>
                        <a:rPr lang="ko-kr" sz="2400" dirty="0" err="1">
                          <a:latin typeface="Amazon Ember" panose="020B0603020204020204" pitchFamily="34" charset="0"/>
                          <a:ea typeface="Amazon Ember" panose="020B0603020204020204" pitchFamily="34" charset="0"/>
                          <a:cs typeface="Amazon Ember" panose="020B0603020204020204" pitchFamily="34" charset="0"/>
                        </a:rPr>
                        <a:t>Gbps</a:t>
                      </a:r>
                      <a:r>
                        <a:rPr lang="ko-kr" sz="2400" dirty="0">
                          <a:latin typeface="Amazon Ember" panose="020B0603020204020204" pitchFamily="34" charset="0"/>
                          <a:ea typeface="Amazon Ember" panose="020B0603020204020204" pitchFamily="34" charset="0"/>
                          <a:cs typeface="Amazon Ember" panose="020B0603020204020204" pitchFamily="34" charset="0"/>
                        </a:rPr>
                        <a:t>)</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txBody>
                  <a:tcPr marL="121643" marR="121643" marT="60822" marB="60822"/>
                </a:tc>
                <a:extLst>
                  <a:ext uri="{0D108BD9-81ED-4DB2-BD59-A6C34878D82A}">
                    <a16:rowId xmlns:a16="http://schemas.microsoft.com/office/drawing/2014/main" val="10000"/>
                  </a:ext>
                </a:extLst>
              </a:tr>
              <a:tr h="539140">
                <a:tc>
                  <a:txBody>
                    <a:bodyPr/>
                    <a:lstStyle/>
                    <a:p>
                      <a:pPr algn="r" rtl="0"/>
                      <a:r>
                        <a:rPr lang="ko-kr" sz="2400" b="0">
                          <a:latin typeface="Amazon Ember" panose="020B0603020204020204" pitchFamily="34" charset="0"/>
                          <a:ea typeface="Amazon Ember" panose="020B0603020204020204" pitchFamily="34" charset="0"/>
                          <a:cs typeface="Amazon Ember" panose="020B0603020204020204" pitchFamily="34" charset="0"/>
                        </a:rPr>
                        <a:t>large</a:t>
                      </a:r>
                    </a:p>
                  </a:txBody>
                  <a:tcPr marL="121643" marR="121643" marT="60822" marB="60822">
                    <a:noFill/>
                  </a:tcPr>
                </a:tc>
                <a:tc>
                  <a:txBody>
                    <a:bodyPr/>
                    <a:lstStyle/>
                    <a:p>
                      <a:pPr algn="ctr" rtl="0"/>
                      <a:r>
                        <a:rPr lang="ko-kr" sz="2400">
                          <a:latin typeface="Amazon Ember Light" panose="020B0403020204020204" pitchFamily="34" charset="0"/>
                          <a:ea typeface="Amazon Ember Light" panose="020B0403020204020204" pitchFamily="34" charset="0"/>
                          <a:cs typeface="Amazon Ember Light" panose="020B0403020204020204" pitchFamily="34" charset="0"/>
                        </a:rPr>
                        <a:t>2</a:t>
                      </a:r>
                    </a:p>
                  </a:txBody>
                  <a:tcPr marL="121643" marR="121643" marT="60822" marB="60822"/>
                </a:tc>
                <a:tc>
                  <a:txBody>
                    <a:bodyPr/>
                    <a:lstStyle/>
                    <a:p>
                      <a:pPr algn="ctr" rtl="0"/>
                      <a:r>
                        <a:rPr lang="ko-kr" sz="2400">
                          <a:latin typeface="Amazon Ember Light" panose="020B0403020204020204" pitchFamily="34" charset="0"/>
                          <a:ea typeface="Amazon Ember Light" panose="020B0403020204020204" pitchFamily="34" charset="0"/>
                          <a:cs typeface="Amazon Ember Light" panose="020B0403020204020204" pitchFamily="34" charset="0"/>
                        </a:rPr>
                        <a:t>5.25</a:t>
                      </a:r>
                    </a:p>
                  </a:txBody>
                  <a:tcPr marL="121643" marR="121643" marT="60822" marB="60822"/>
                </a:tc>
                <a:tc>
                  <a:txBody>
                    <a:bodyPr/>
                    <a:lstStyle/>
                    <a:p>
                      <a:pPr algn="ctr" rtl="0"/>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최대 25</a:t>
                      </a:r>
                      <a:r>
                        <a:rPr lang="ko-KR" altLang="en-US" sz="2400" dirty="0">
                          <a:latin typeface="Amazon Ember Light" panose="020B0403020204020204" pitchFamily="34" charset="0"/>
                          <a:ea typeface="Amazon Ember Light" panose="020B0403020204020204" pitchFamily="34" charset="0"/>
                          <a:cs typeface="Amazon Ember Light" panose="020B0403020204020204" pitchFamily="34" charset="0"/>
                        </a:rPr>
                        <a:t> </a:t>
                      </a:r>
                      <a:endParaRPr lang="ko-kr"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643" marR="121643" marT="60822" marB="60822"/>
                </a:tc>
                <a:extLst>
                  <a:ext uri="{0D108BD9-81ED-4DB2-BD59-A6C34878D82A}">
                    <a16:rowId xmlns:a16="http://schemas.microsoft.com/office/drawing/2014/main" val="10001"/>
                  </a:ext>
                </a:extLst>
              </a:tr>
              <a:tr h="539140">
                <a:tc>
                  <a:txBody>
                    <a:bodyPr/>
                    <a:lstStyle/>
                    <a:p>
                      <a:pPr algn="r" rtl="0"/>
                      <a:r>
                        <a:rPr lang="ko-kr" sz="2400" b="0">
                          <a:latin typeface="Amazon Ember" panose="020B0603020204020204" pitchFamily="34" charset="0"/>
                          <a:ea typeface="Amazon Ember" panose="020B0603020204020204" pitchFamily="34" charset="0"/>
                          <a:cs typeface="Amazon Ember" panose="020B0603020204020204" pitchFamily="34" charset="0"/>
                        </a:rPr>
                        <a:t>xlarge</a:t>
                      </a:r>
                      <a:endParaRPr lang="en-US" sz="2400" b="0" dirty="0">
                        <a:latin typeface="Amazon Ember" panose="020B0603020204020204" pitchFamily="34" charset="0"/>
                        <a:ea typeface="Amazon Ember" panose="020B0603020204020204" pitchFamily="34" charset="0"/>
                        <a:cs typeface="Amazon Ember" panose="020B0603020204020204" pitchFamily="34" charset="0"/>
                      </a:endParaRPr>
                    </a:p>
                  </a:txBody>
                  <a:tcPr marL="121643" marR="121643" marT="60822" marB="60822">
                    <a:noFill/>
                  </a:tcPr>
                </a:tc>
                <a:tc>
                  <a:txBody>
                    <a:bodyPr/>
                    <a:lstStyle/>
                    <a:p>
                      <a:pPr algn="ctr" rtl="0"/>
                      <a:r>
                        <a:rPr lang="ko-kr" sz="2400">
                          <a:latin typeface="Amazon Ember Light" panose="020B0403020204020204" pitchFamily="34" charset="0"/>
                          <a:ea typeface="Amazon Ember Light" panose="020B0403020204020204" pitchFamily="34" charset="0"/>
                          <a:cs typeface="Amazon Ember Light" panose="020B0403020204020204" pitchFamily="34" charset="0"/>
                        </a:rPr>
                        <a:t>4</a:t>
                      </a:r>
                    </a:p>
                  </a:txBody>
                  <a:tcPr marL="121643" marR="121643" marT="60822" marB="60822"/>
                </a:tc>
                <a:tc>
                  <a:txBody>
                    <a:bodyPr/>
                    <a:lstStyle/>
                    <a:p>
                      <a:pPr algn="ctr" rtl="0"/>
                      <a:r>
                        <a:rPr lang="ko-kr" sz="2400">
                          <a:latin typeface="Amazon Ember Light" panose="020B0403020204020204" pitchFamily="34" charset="0"/>
                          <a:ea typeface="Amazon Ember Light" panose="020B0403020204020204" pitchFamily="34" charset="0"/>
                          <a:cs typeface="Amazon Ember Light" panose="020B0403020204020204" pitchFamily="34" charset="0"/>
                        </a:rPr>
                        <a:t>10.5</a:t>
                      </a:r>
                    </a:p>
                  </a:txBody>
                  <a:tcPr marL="121643" marR="121643" marT="60822" marB="60822"/>
                </a:tc>
                <a:tc>
                  <a:txBody>
                    <a:bodyPr/>
                    <a:lstStyle/>
                    <a:p>
                      <a:pPr algn="ctr" rtl="0"/>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최대 25</a:t>
                      </a:r>
                      <a:r>
                        <a:rPr lang="ko-KR" altLang="en-US" sz="2400" dirty="0">
                          <a:latin typeface="Amazon Ember Light" panose="020B0403020204020204" pitchFamily="34" charset="0"/>
                          <a:ea typeface="Amazon Ember Light" panose="020B0403020204020204" pitchFamily="34" charset="0"/>
                          <a:cs typeface="Amazon Ember Light" panose="020B0403020204020204" pitchFamily="34" charset="0"/>
                        </a:rPr>
                        <a:t> </a:t>
                      </a:r>
                      <a:endParaRPr lang="ko-kr"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643" marR="121643" marT="60822" marB="60822"/>
                </a:tc>
                <a:extLst>
                  <a:ext uri="{0D108BD9-81ED-4DB2-BD59-A6C34878D82A}">
                    <a16:rowId xmlns:a16="http://schemas.microsoft.com/office/drawing/2014/main" val="10002"/>
                  </a:ext>
                </a:extLst>
              </a:tr>
              <a:tr h="539140">
                <a:tc>
                  <a:txBody>
                    <a:bodyPr/>
                    <a:lstStyle/>
                    <a:p>
                      <a:pPr algn="r" rtl="0"/>
                      <a:r>
                        <a:rPr lang="ko-kr" sz="2400" b="0">
                          <a:latin typeface="Amazon Ember" panose="020B0603020204020204" pitchFamily="34" charset="0"/>
                          <a:ea typeface="Amazon Ember" panose="020B0603020204020204" pitchFamily="34" charset="0"/>
                          <a:cs typeface="Amazon Ember" panose="020B0603020204020204" pitchFamily="34" charset="0"/>
                        </a:rPr>
                        <a:t>2xlarge</a:t>
                      </a:r>
                    </a:p>
                  </a:txBody>
                  <a:tcPr marL="121643" marR="121643" marT="60822" marB="60822">
                    <a:noFill/>
                  </a:tcPr>
                </a:tc>
                <a:tc>
                  <a:txBody>
                    <a:bodyPr/>
                    <a:lstStyle/>
                    <a:p>
                      <a:pPr algn="ctr" rtl="0"/>
                      <a:r>
                        <a:rPr lang="ko-kr" sz="2400">
                          <a:latin typeface="Amazon Ember Light" panose="020B0403020204020204" pitchFamily="34" charset="0"/>
                          <a:ea typeface="Amazon Ember Light" panose="020B0403020204020204" pitchFamily="34" charset="0"/>
                          <a:cs typeface="Amazon Ember Light" panose="020B0403020204020204" pitchFamily="34" charset="0"/>
                        </a:rPr>
                        <a:t>8</a:t>
                      </a:r>
                    </a:p>
                  </a:txBody>
                  <a:tcPr marL="121643" marR="121643" marT="60822" marB="60822"/>
                </a:tc>
                <a:tc>
                  <a:txBody>
                    <a:bodyPr/>
                    <a:lstStyle/>
                    <a:p>
                      <a:pPr algn="ctr" rtl="0"/>
                      <a:r>
                        <a:rPr lang="ko-kr" sz="2400">
                          <a:latin typeface="Amazon Ember Light" panose="020B0403020204020204" pitchFamily="34" charset="0"/>
                          <a:ea typeface="Amazon Ember Light" panose="020B0403020204020204" pitchFamily="34" charset="0"/>
                          <a:cs typeface="Amazon Ember Light" panose="020B0403020204020204" pitchFamily="34" charset="0"/>
                        </a:rPr>
                        <a:t>21</a:t>
                      </a:r>
                    </a:p>
                  </a:txBody>
                  <a:tcPr marL="121643" marR="121643" marT="60822" marB="60822"/>
                </a:tc>
                <a:tc>
                  <a:txBody>
                    <a:bodyPr/>
                    <a:lstStyle/>
                    <a:p>
                      <a:pPr algn="ctr" rtl="0"/>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최대 25</a:t>
                      </a:r>
                      <a:r>
                        <a:rPr lang="ko-KR" altLang="en-US" sz="2400" dirty="0">
                          <a:latin typeface="Amazon Ember Light" panose="020B0403020204020204" pitchFamily="34" charset="0"/>
                          <a:ea typeface="Amazon Ember Light" panose="020B0403020204020204" pitchFamily="34" charset="0"/>
                          <a:cs typeface="Amazon Ember Light" panose="020B0403020204020204" pitchFamily="34" charset="0"/>
                        </a:rPr>
                        <a:t> </a:t>
                      </a:r>
                      <a:endParaRPr lang="ko-kr"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643" marR="121643" marT="60822" marB="60822"/>
                </a:tc>
                <a:extLst>
                  <a:ext uri="{0D108BD9-81ED-4DB2-BD59-A6C34878D82A}">
                    <a16:rowId xmlns:a16="http://schemas.microsoft.com/office/drawing/2014/main" val="10003"/>
                  </a:ext>
                </a:extLst>
              </a:tr>
              <a:tr h="539140">
                <a:tc>
                  <a:txBody>
                    <a:bodyPr/>
                    <a:lstStyle/>
                    <a:p>
                      <a:pPr algn="r" rtl="0"/>
                      <a:r>
                        <a:rPr lang="ko-kr" sz="2400" b="0">
                          <a:latin typeface="Amazon Ember" panose="020B0603020204020204" pitchFamily="34" charset="0"/>
                          <a:ea typeface="Amazon Ember" panose="020B0603020204020204" pitchFamily="34" charset="0"/>
                          <a:cs typeface="Amazon Ember" panose="020B0603020204020204" pitchFamily="34" charset="0"/>
                        </a:rPr>
                        <a:t>4xlarge</a:t>
                      </a:r>
                    </a:p>
                  </a:txBody>
                  <a:tcPr marL="121643" marR="121643" marT="60822" marB="60822">
                    <a:noFill/>
                  </a:tcPr>
                </a:tc>
                <a:tc>
                  <a:txBody>
                    <a:bodyPr/>
                    <a:lstStyle/>
                    <a:p>
                      <a:pPr algn="ctr" rtl="0"/>
                      <a:r>
                        <a:rPr lang="ko-kr" sz="2400">
                          <a:latin typeface="Amazon Ember Light" panose="020B0403020204020204" pitchFamily="34" charset="0"/>
                          <a:ea typeface="Amazon Ember Light" panose="020B0403020204020204" pitchFamily="34" charset="0"/>
                          <a:cs typeface="Amazon Ember Light" panose="020B0403020204020204" pitchFamily="34" charset="0"/>
                        </a:rPr>
                        <a:t>16</a:t>
                      </a:r>
                    </a:p>
                  </a:txBody>
                  <a:tcPr marL="121643" marR="121643" marT="60822" marB="60822"/>
                </a:tc>
                <a:tc>
                  <a:txBody>
                    <a:bodyPr/>
                    <a:lstStyle/>
                    <a:p>
                      <a:pPr algn="ctr" rtl="0"/>
                      <a:r>
                        <a:rPr lang="ko-kr" sz="2400">
                          <a:latin typeface="Amazon Ember Light" panose="020B0403020204020204" pitchFamily="34" charset="0"/>
                          <a:ea typeface="Amazon Ember Light" panose="020B0403020204020204" pitchFamily="34" charset="0"/>
                          <a:cs typeface="Amazon Ember Light" panose="020B0403020204020204" pitchFamily="34" charset="0"/>
                        </a:rPr>
                        <a:t>42</a:t>
                      </a:r>
                    </a:p>
                  </a:txBody>
                  <a:tcPr marL="121643" marR="121643" marT="60822" marB="60822"/>
                </a:tc>
                <a:tc>
                  <a:txBody>
                    <a:bodyPr/>
                    <a:lstStyle/>
                    <a:p>
                      <a:pPr algn="ctr" rtl="0"/>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최대 25</a:t>
                      </a:r>
                      <a:r>
                        <a:rPr lang="ko-KR" altLang="en-US" sz="2400" dirty="0">
                          <a:latin typeface="Amazon Ember Light" panose="020B0403020204020204" pitchFamily="34" charset="0"/>
                          <a:ea typeface="Amazon Ember Light" panose="020B0403020204020204" pitchFamily="34" charset="0"/>
                          <a:cs typeface="Amazon Ember Light" panose="020B0403020204020204" pitchFamily="34" charset="0"/>
                        </a:rPr>
                        <a:t> </a:t>
                      </a:r>
                      <a:endParaRPr lang="ko-kr"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643" marR="121643" marT="60822" marB="60822"/>
                </a:tc>
                <a:extLst>
                  <a:ext uri="{0D108BD9-81ED-4DB2-BD59-A6C34878D82A}">
                    <a16:rowId xmlns:a16="http://schemas.microsoft.com/office/drawing/2014/main" val="10004"/>
                  </a:ext>
                </a:extLst>
              </a:tr>
              <a:tr h="539140">
                <a:tc>
                  <a:txBody>
                    <a:bodyPr/>
                    <a:lstStyle/>
                    <a:p>
                      <a:pPr algn="r" rtl="0"/>
                      <a:r>
                        <a:rPr lang="ko-kr" sz="2400" b="0">
                          <a:latin typeface="Amazon Ember" panose="020B0603020204020204" pitchFamily="34" charset="0"/>
                          <a:ea typeface="Amazon Ember" panose="020B0603020204020204" pitchFamily="34" charset="0"/>
                          <a:cs typeface="Amazon Ember" panose="020B0603020204020204" pitchFamily="34" charset="0"/>
                        </a:rPr>
                        <a:t>9xlarge</a:t>
                      </a:r>
                    </a:p>
                  </a:txBody>
                  <a:tcPr marL="121643" marR="121643" marT="60822" marB="60822">
                    <a:noFill/>
                  </a:tcPr>
                </a:tc>
                <a:tc>
                  <a:txBody>
                    <a:bodyPr/>
                    <a:lstStyle/>
                    <a:p>
                      <a:pPr algn="ctr" rtl="0"/>
                      <a:r>
                        <a:rPr lang="ko-kr" sz="2400">
                          <a:latin typeface="Amazon Ember Light" panose="020B0403020204020204" pitchFamily="34" charset="0"/>
                          <a:ea typeface="Amazon Ember Light" panose="020B0403020204020204" pitchFamily="34" charset="0"/>
                          <a:cs typeface="Amazon Ember Light" panose="020B0403020204020204" pitchFamily="34" charset="0"/>
                        </a:rPr>
                        <a:t>36</a:t>
                      </a:r>
                    </a:p>
                  </a:txBody>
                  <a:tcPr marL="121643" marR="121643" marT="60822" marB="60822"/>
                </a:tc>
                <a:tc>
                  <a:txBody>
                    <a:bodyPr/>
                    <a:lstStyle/>
                    <a:p>
                      <a:pPr algn="ctr" rtl="0"/>
                      <a:r>
                        <a:rPr lang="ko-kr" sz="2400">
                          <a:latin typeface="Amazon Ember Light" panose="020B0403020204020204" pitchFamily="34" charset="0"/>
                          <a:ea typeface="Amazon Ember Light" panose="020B0403020204020204" pitchFamily="34" charset="0"/>
                          <a:cs typeface="Amazon Ember Light" panose="020B0403020204020204" pitchFamily="34" charset="0"/>
                        </a:rPr>
                        <a:t>96</a:t>
                      </a:r>
                    </a:p>
                  </a:txBody>
                  <a:tcPr marL="121643" marR="121643" marT="60822" marB="60822"/>
                </a:tc>
                <a:tc>
                  <a:txBody>
                    <a:bodyPr/>
                    <a:lstStyle/>
                    <a:p>
                      <a:pPr algn="ctr" rtl="0"/>
                      <a:r>
                        <a:rPr lang="ko-kr" sz="2400">
                          <a:latin typeface="Amazon Ember Light" panose="020B0403020204020204" pitchFamily="34" charset="0"/>
                          <a:ea typeface="Amazon Ember Light" panose="020B0403020204020204" pitchFamily="34" charset="0"/>
                          <a:cs typeface="Amazon Ember Light" panose="020B0403020204020204" pitchFamily="34" charset="0"/>
                        </a:rPr>
                        <a:t>50</a:t>
                      </a:r>
                    </a:p>
                  </a:txBody>
                  <a:tcPr marL="121643" marR="121643" marT="60822" marB="60822"/>
                </a:tc>
                <a:extLst>
                  <a:ext uri="{0D108BD9-81ED-4DB2-BD59-A6C34878D82A}">
                    <a16:rowId xmlns:a16="http://schemas.microsoft.com/office/drawing/2014/main" val="10005"/>
                  </a:ext>
                </a:extLst>
              </a:tr>
              <a:tr h="539140">
                <a:tc>
                  <a:txBody>
                    <a:bodyPr/>
                    <a:lstStyle/>
                    <a:p>
                      <a:pPr algn="r" rtl="0"/>
                      <a:r>
                        <a:rPr lang="ko-kr" sz="2400" b="0">
                          <a:latin typeface="Amazon Ember" panose="020B0603020204020204" pitchFamily="34" charset="0"/>
                          <a:ea typeface="Amazon Ember" panose="020B0603020204020204" pitchFamily="34" charset="0"/>
                          <a:cs typeface="Amazon Ember" panose="020B0603020204020204" pitchFamily="34" charset="0"/>
                        </a:rPr>
                        <a:t>18xlarge</a:t>
                      </a:r>
                    </a:p>
                  </a:txBody>
                  <a:tcPr marL="121643" marR="121643" marT="60822" marB="60822">
                    <a:noFill/>
                  </a:tcPr>
                </a:tc>
                <a:tc>
                  <a:txBody>
                    <a:bodyPr/>
                    <a:lstStyle/>
                    <a:p>
                      <a:pPr algn="ctr" rtl="0"/>
                      <a:r>
                        <a:rPr lang="ko-kr" sz="2400">
                          <a:latin typeface="Amazon Ember Light" panose="020B0403020204020204" pitchFamily="34" charset="0"/>
                          <a:ea typeface="Amazon Ember Light" panose="020B0403020204020204" pitchFamily="34" charset="0"/>
                          <a:cs typeface="Amazon Ember Light" panose="020B0403020204020204" pitchFamily="34" charset="0"/>
                        </a:rPr>
                        <a:t>72</a:t>
                      </a:r>
                    </a:p>
                  </a:txBody>
                  <a:tcPr marL="121643" marR="121643" marT="60822" marB="60822"/>
                </a:tc>
                <a:tc>
                  <a:txBody>
                    <a:bodyPr/>
                    <a:lstStyle/>
                    <a:p>
                      <a:pPr algn="ctr" rtl="0"/>
                      <a:r>
                        <a:rPr lang="ko-kr" sz="2400">
                          <a:latin typeface="Amazon Ember Light" panose="020B0403020204020204" pitchFamily="34" charset="0"/>
                          <a:ea typeface="Amazon Ember Light" panose="020B0403020204020204" pitchFamily="34" charset="0"/>
                          <a:cs typeface="Amazon Ember Light" panose="020B0403020204020204" pitchFamily="34" charset="0"/>
                        </a:rPr>
                        <a:t>192</a:t>
                      </a:r>
                    </a:p>
                  </a:txBody>
                  <a:tcPr marL="121643" marR="121643" marT="60822" marB="60822"/>
                </a:tc>
                <a:tc>
                  <a:txBody>
                    <a:bodyPr/>
                    <a:lstStyle/>
                    <a:p>
                      <a:pPr algn="ctr" rtl="0"/>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marL="121643" marR="121643" marT="60822" marB="60822"/>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59925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t>적합한 인스턴스 선택</a:t>
            </a:r>
          </a:p>
        </p:txBody>
      </p:sp>
      <p:sp>
        <p:nvSpPr>
          <p:cNvPr id="3" name="Content Placeholder 2"/>
          <p:cNvSpPr>
            <a:spLocks noGrp="1"/>
          </p:cNvSpPr>
          <p:nvPr>
            <p:ph idx="1"/>
          </p:nvPr>
        </p:nvSpPr>
        <p:spPr>
          <a:xfrm>
            <a:off x="238538" y="1440305"/>
            <a:ext cx="11937261" cy="4913308"/>
          </a:xfrm>
        </p:spPr>
        <p:txBody>
          <a:bodyPr rtlCol="0"/>
          <a:lstStyle/>
          <a:p>
            <a:pPr marL="0" indent="0" rtl="0">
              <a:buNone/>
            </a:pPr>
            <a:r>
              <a:rPr lang="ko-kr" dirty="0">
                <a:solidFill>
                  <a:schemeClr val="accent1"/>
                </a:solidFill>
              </a:rPr>
              <a:t>최신 세대 </a:t>
            </a:r>
            <a:r>
              <a:rPr lang="ko-kr" dirty="0"/>
              <a:t>인스턴스 유형은 일반적으로 </a:t>
            </a:r>
            <a:r>
              <a:rPr lang="ko-kr" dirty="0">
                <a:solidFill>
                  <a:schemeClr val="accent1"/>
                </a:solidFill>
              </a:rPr>
              <a:t>가격 대비 성능</a:t>
            </a:r>
            <a:r>
              <a:rPr lang="ko-kr" dirty="0"/>
              <a:t> 비율이 더 우수합니다.</a:t>
            </a:r>
          </a:p>
          <a:p>
            <a:pPr marL="0" indent="0" rtl="0">
              <a:buNone/>
            </a:pPr>
            <a:endParaRPr lang="en-US" sz="1600" dirty="0"/>
          </a:p>
          <a:p>
            <a:pPr marL="0" indent="0" rtl="0">
              <a:buNone/>
            </a:pPr>
            <a:r>
              <a:rPr lang="ko-kr" dirty="0"/>
              <a:t>예</a:t>
            </a:r>
            <a:r>
              <a:rPr lang="en-US" altLang="ko-KR" dirty="0"/>
              <a:t>*</a:t>
            </a:r>
            <a:r>
              <a:rPr lang="ko-kr" dirty="0"/>
              <a:t>:</a:t>
            </a:r>
          </a:p>
          <a:p>
            <a:pPr marL="0" indent="0" rtl="0">
              <a:buNone/>
            </a:pPr>
            <a:endParaRPr lang="en-US" dirty="0"/>
          </a:p>
          <a:p>
            <a:pPr marL="0" indent="0" rtl="0">
              <a:buNone/>
            </a:pPr>
            <a:endParaRPr lang="en-US" dirty="0"/>
          </a:p>
        </p:txBody>
      </p:sp>
      <p:graphicFrame>
        <p:nvGraphicFramePr>
          <p:cNvPr id="5" name="Table 4"/>
          <p:cNvGraphicFramePr>
            <a:graphicFrameLocks noGrp="1"/>
          </p:cNvGraphicFramePr>
          <p:nvPr/>
        </p:nvGraphicFramePr>
        <p:xfrm>
          <a:off x="1471613" y="3348127"/>
          <a:ext cx="8859124" cy="2604182"/>
        </p:xfrm>
        <a:graphic>
          <a:graphicData uri="http://schemas.openxmlformats.org/drawingml/2006/table">
            <a:tbl>
              <a:tblPr firstRow="1" bandRow="1">
                <a:tableStyleId>{5C22544A-7EE6-4342-B048-85BDC9FD1C3A}</a:tableStyleId>
              </a:tblPr>
              <a:tblGrid>
                <a:gridCol w="4829175">
                  <a:extLst>
                    <a:ext uri="{9D8B030D-6E8A-4147-A177-3AD203B41FA5}">
                      <a16:colId xmlns:a16="http://schemas.microsoft.com/office/drawing/2014/main" val="20000"/>
                    </a:ext>
                  </a:extLst>
                </a:gridCol>
                <a:gridCol w="4029949">
                  <a:extLst>
                    <a:ext uri="{9D8B030D-6E8A-4147-A177-3AD203B41FA5}">
                      <a16:colId xmlns:a16="http://schemas.microsoft.com/office/drawing/2014/main" val="20001"/>
                    </a:ext>
                  </a:extLst>
                </a:gridCol>
              </a:tblGrid>
              <a:tr h="583982">
                <a:tc>
                  <a:txBody>
                    <a:bodyPr/>
                    <a:lstStyle/>
                    <a:p>
                      <a:pPr algn="ctr" rtl="0"/>
                      <a:r>
                        <a:rPr lang="ko-kr" sz="2400" b="0">
                          <a:latin typeface="Amazon Ember" panose="020B0603020204020204" pitchFamily="34" charset="0"/>
                          <a:ea typeface="Amazon Ember" panose="020B0603020204020204" pitchFamily="34" charset="0"/>
                          <a:cs typeface="Amazon Ember" panose="020B0603020204020204" pitchFamily="34" charset="0"/>
                        </a:rPr>
                        <a:t>인스턴스 변경</a:t>
                      </a:r>
                    </a:p>
                  </a:txBody>
                  <a:tcPr anchor="ctr"/>
                </a:tc>
                <a:tc>
                  <a:txBody>
                    <a:bodyPr/>
                    <a:lstStyle/>
                    <a:p>
                      <a:pPr algn="ctr" rtl="0"/>
                      <a:r>
                        <a:rPr lang="ko-kr" sz="2400" b="0">
                          <a:latin typeface="Amazon Ember" panose="020B0603020204020204" pitchFamily="34" charset="0"/>
                          <a:ea typeface="Amazon Ember" panose="020B0603020204020204" pitchFamily="34" charset="0"/>
                          <a:cs typeface="Amazon Ember" panose="020B0603020204020204" pitchFamily="34" charset="0"/>
                        </a:rPr>
                        <a:t>인스턴스당 비용 절감</a:t>
                      </a:r>
                      <a:endParaRPr lang="en-US" sz="2400" b="0" dirty="0">
                        <a:latin typeface="Amazon Ember" panose="020B0603020204020204" pitchFamily="34" charset="0"/>
                        <a:ea typeface="Amazon Ember" panose="020B0603020204020204" pitchFamily="34" charset="0"/>
                        <a:cs typeface="Amazon Ember" panose="020B0603020204020204" pitchFamily="34" charset="0"/>
                      </a:endParaRPr>
                    </a:p>
                  </a:txBody>
                  <a:tcPr anchor="ctr"/>
                </a:tc>
                <a:extLst>
                  <a:ext uri="{0D108BD9-81ED-4DB2-BD59-A6C34878D82A}">
                    <a16:rowId xmlns:a16="http://schemas.microsoft.com/office/drawing/2014/main" val="10000"/>
                  </a:ext>
                </a:extLst>
              </a:tr>
              <a:tr h="673400">
                <a:tc>
                  <a:txBody>
                    <a:bodyPr/>
                    <a:lstStyle/>
                    <a:p>
                      <a:pPr algn="ctr" rtl="0"/>
                      <a:r>
                        <a:rPr lang="ko-kr" sz="2400">
                          <a:latin typeface="Amazon Ember Light" panose="020B0403020204020204" pitchFamily="34" charset="0"/>
                          <a:ea typeface="Amazon Ember Light" panose="020B0403020204020204" pitchFamily="34" charset="0"/>
                          <a:cs typeface="Amazon Ember Light" panose="020B0403020204020204" pitchFamily="34" charset="0"/>
                        </a:rPr>
                        <a:t>T2.XLarge에서 T3.Large로</a:t>
                      </a:r>
                    </a:p>
                  </a:txBody>
                  <a:tcPr anchor="ctr"/>
                </a:tc>
                <a:tc>
                  <a:txBody>
                    <a:bodyPr/>
                    <a:lstStyle/>
                    <a:p>
                      <a:pPr algn="ctr" rtl="0"/>
                      <a:r>
                        <a:rPr lang="ko-kr" sz="2400">
                          <a:latin typeface="Amazon Ember Light" panose="020B0403020204020204" pitchFamily="34" charset="0"/>
                          <a:ea typeface="Amazon Ember Light" panose="020B0403020204020204" pitchFamily="34" charset="0"/>
                          <a:cs typeface="Amazon Ember Light" panose="020B0403020204020204" pitchFamily="34" charset="0"/>
                        </a:rPr>
                        <a:t>47%</a:t>
                      </a:r>
                    </a:p>
                  </a:txBody>
                  <a:tcPr anchor="ctr"/>
                </a:tc>
                <a:extLst>
                  <a:ext uri="{0D108BD9-81ED-4DB2-BD59-A6C34878D82A}">
                    <a16:rowId xmlns:a16="http://schemas.microsoft.com/office/drawing/2014/main" val="10001"/>
                  </a:ext>
                </a:extLst>
              </a:tr>
              <a:tr h="673400">
                <a:tc>
                  <a:txBody>
                    <a:bodyPr/>
                    <a:lstStyle/>
                    <a:p>
                      <a:pPr algn="ctr" rtl="0"/>
                      <a:r>
                        <a:rPr lang="ko-kr" sz="2400">
                          <a:latin typeface="Amazon Ember Light" panose="020B0403020204020204" pitchFamily="34" charset="0"/>
                          <a:ea typeface="Amazon Ember Light" panose="020B0403020204020204" pitchFamily="34" charset="0"/>
                          <a:cs typeface="Amazon Ember Light" panose="020B0403020204020204" pitchFamily="34" charset="0"/>
                        </a:rPr>
                        <a:t>T2.Large에서 T3.Medium</a:t>
                      </a:r>
                    </a:p>
                  </a:txBody>
                  <a:tcPr anchor="ctr"/>
                </a:tc>
                <a:tc>
                  <a:txBody>
                    <a:bodyPr/>
                    <a:lstStyle/>
                    <a:p>
                      <a:pPr algn="ctr" rtl="0"/>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44</a:t>
                      </a:r>
                      <a:r>
                        <a:rPr lang="en-US" altLang="ko-KR" sz="2400"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ko-kr"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extLst>
                  <a:ext uri="{0D108BD9-81ED-4DB2-BD59-A6C34878D82A}">
                    <a16:rowId xmlns:a16="http://schemas.microsoft.com/office/drawing/2014/main" val="10002"/>
                  </a:ext>
                </a:extLst>
              </a:tr>
              <a:tr h="673400">
                <a:tc>
                  <a:txBody>
                    <a:bodyPr/>
                    <a:lstStyle/>
                    <a:p>
                      <a:pPr algn="ctr" rtl="0"/>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C4.8XLarge에서 C5.4XLarge로</a:t>
                      </a:r>
                    </a:p>
                  </a:txBody>
                  <a:tcPr anchor="ctr"/>
                </a:tc>
                <a:tc>
                  <a:txBody>
                    <a:bodyPr/>
                    <a:lstStyle/>
                    <a:p>
                      <a:pPr algn="ctr" rtl="0"/>
                      <a:r>
                        <a:rPr lang="ko-kr" sz="2400" dirty="0">
                          <a:latin typeface="Amazon Ember Light" panose="020B0403020204020204" pitchFamily="34" charset="0"/>
                          <a:ea typeface="Amazon Ember Light" panose="020B0403020204020204" pitchFamily="34" charset="0"/>
                          <a:cs typeface="Amazon Ember Light" panose="020B0403020204020204" pitchFamily="34" charset="0"/>
                        </a:rPr>
                        <a:t>50%</a:t>
                      </a:r>
                    </a:p>
                  </a:txBody>
                  <a:tcPr anchor="ctr"/>
                </a:tc>
                <a:extLst>
                  <a:ext uri="{0D108BD9-81ED-4DB2-BD59-A6C34878D82A}">
                    <a16:rowId xmlns:a16="http://schemas.microsoft.com/office/drawing/2014/main" val="10003"/>
                  </a:ext>
                </a:extLst>
              </a:tr>
            </a:tbl>
          </a:graphicData>
        </a:graphic>
      </p:graphicFrame>
      <p:sp>
        <p:nvSpPr>
          <p:cNvPr id="7" name="TextBox 6"/>
          <p:cNvSpPr txBox="1"/>
          <p:nvPr/>
        </p:nvSpPr>
        <p:spPr>
          <a:xfrm>
            <a:off x="5737123" y="6353613"/>
            <a:ext cx="6253316" cy="338554"/>
          </a:xfrm>
          <a:prstGeom prst="rect">
            <a:avLst/>
          </a:prstGeom>
          <a:noFill/>
        </p:spPr>
        <p:txBody>
          <a:bodyPr wrap="square" rtlCol="0">
            <a:spAutoFit/>
          </a:bodyPr>
          <a:lstStyle/>
          <a:p>
            <a:pPr algn="r" rtl="0"/>
            <a:r>
              <a:rPr lang="ko-kr" sz="1600">
                <a:latin typeface="Amazon Ember Light" panose="020B0403020204020204" pitchFamily="34" charset="0"/>
                <a:ea typeface="Amazon Ember Light" panose="020B0403020204020204" pitchFamily="34" charset="0"/>
                <a:cs typeface="Amazon Ember Light" panose="020B0403020204020204" pitchFamily="34" charset="0"/>
              </a:rPr>
              <a:t>* TSO Logic에 따르면 2018년 11월(참고 링크)</a:t>
            </a:r>
          </a:p>
        </p:txBody>
      </p:sp>
    </p:spTree>
    <p:extLst>
      <p:ext uri="{BB962C8B-B14F-4D97-AF65-F5344CB8AC3E}">
        <p14:creationId xmlns:p14="http://schemas.microsoft.com/office/powerpoint/2010/main" val="1498314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r>
              <a:rPr lang="ko-KR" altLang="en-US" dirty="0">
                <a:latin typeface="Amazon Ember Light" panose="020B0403020204020204" pitchFamily="34" charset="0"/>
                <a:ea typeface="Malgun Gothic" panose="020B0503020000020004" pitchFamily="34" charset="-127"/>
              </a:rPr>
              <a:t>매니지먼트 콘솔을 열어</a:t>
            </a:r>
            <a:br>
              <a:rPr lang="en-US" dirty="0">
                <a:latin typeface="Amazon Ember Light" panose="020B0403020204020204" pitchFamily="34" charset="0"/>
                <a:ea typeface="Malgun Gothic" panose="020B0503020000020004" pitchFamily="34" charset="-127"/>
              </a:rPr>
            </a:br>
            <a:r>
              <a:rPr lang="ko-kr" dirty="0">
                <a:solidFill>
                  <a:srgbClr val="FFFFFF"/>
                </a:solidFill>
                <a:latin typeface="Amazon Ember Light" panose="020B0403020204020204" pitchFamily="34" charset="0"/>
                <a:ea typeface="Malgun Gothic" panose="020B0503020000020004" pitchFamily="34" charset="-127"/>
              </a:rPr>
              <a:t>Amazon EC2 인스턴스 시작</a:t>
            </a:r>
            <a:endParaRPr lang="en-US" dirty="0">
              <a:solidFill>
                <a:srgbClr val="FFFFFF"/>
              </a:solidFill>
              <a:latin typeface="Amazon Ember Light" panose="020B0403020204020204" pitchFamily="34" charset="0"/>
              <a:ea typeface="Malgun Gothic" panose="020B0503020000020004" pitchFamily="34" charset="-127"/>
            </a:endParaRPr>
          </a:p>
        </p:txBody>
      </p:sp>
      <p:sp>
        <p:nvSpPr>
          <p:cNvPr id="3" name="Content Placeholder 2"/>
          <p:cNvSpPr>
            <a:spLocks noGrp="1"/>
          </p:cNvSpPr>
          <p:nvPr>
            <p:ph idx="1"/>
          </p:nvPr>
        </p:nvSpPr>
        <p:spPr/>
        <p:txBody>
          <a:bodyPr rtlCol="0"/>
          <a:lstStyle/>
          <a:p>
            <a:pPr rtl="0"/>
            <a:r>
              <a:rPr lang="ko-kr" dirty="0">
                <a:latin typeface="Amazon Ember Light" panose="020B0403020204020204" pitchFamily="34" charset="0"/>
                <a:ea typeface="Malgun Gothic" panose="020B0503020000020004" pitchFamily="34" charset="-127"/>
              </a:rPr>
              <a:t>Amazon EC2 인스턴스를 시작할 </a:t>
            </a:r>
            <a:r>
              <a:rPr lang="ko-kr" b="1" dirty="0">
                <a:latin typeface="Amazon Ember Light" panose="020B0403020204020204" pitchFamily="34" charset="0"/>
                <a:ea typeface="Malgun Gothic" panose="020B0503020000020004" pitchFamily="34" charset="-127"/>
              </a:rPr>
              <a:t>AWS</a:t>
            </a:r>
            <a:r>
              <a:rPr lang="ko-kr" dirty="0">
                <a:latin typeface="Amazon Ember Light" panose="020B0403020204020204" pitchFamily="34" charset="0"/>
                <a:ea typeface="Malgun Gothic" panose="020B0503020000020004" pitchFamily="34" charset="-127"/>
              </a:rPr>
              <a:t> </a:t>
            </a:r>
            <a:r>
              <a:rPr lang="ko-kr" b="1" dirty="0">
                <a:latin typeface="Amazon Ember Light" panose="020B0403020204020204" pitchFamily="34" charset="0"/>
                <a:ea typeface="Malgun Gothic" panose="020B0503020000020004" pitchFamily="34" charset="-127"/>
              </a:rPr>
              <a:t>리전</a:t>
            </a:r>
            <a:r>
              <a:rPr lang="ko-kr" dirty="0">
                <a:latin typeface="Amazon Ember Light" panose="020B0403020204020204" pitchFamily="34" charset="0"/>
                <a:ea typeface="Malgun Gothic" panose="020B0503020000020004" pitchFamily="34" charset="-127"/>
              </a:rPr>
              <a:t>을 정합니다.</a:t>
            </a:r>
          </a:p>
          <a:p>
            <a:pPr rtl="0"/>
            <a:r>
              <a:rPr lang="ko-kr" dirty="0">
                <a:solidFill>
                  <a:srgbClr val="000000"/>
                </a:solidFill>
                <a:latin typeface="Amazon Ember Light" panose="020B0403020204020204" pitchFamily="34" charset="0"/>
                <a:ea typeface="Malgun Gothic" panose="020B0503020000020004" pitchFamily="34" charset="-127"/>
              </a:rPr>
              <a:t>사전 구성된</a:t>
            </a:r>
            <a:r>
              <a:rPr lang="ko-kr" dirty="0">
                <a:latin typeface="Amazon Ember Light" panose="020B0403020204020204" pitchFamily="34" charset="0"/>
                <a:ea typeface="Malgun Gothic" panose="020B0503020000020004" pitchFamily="34" charset="-127"/>
              </a:rPr>
              <a:t> Amazon 머신 이미지</a:t>
            </a:r>
            <a:r>
              <a:rPr lang="ko-kr" b="1" dirty="0">
                <a:latin typeface="Amazon Ember Light" panose="020B0403020204020204" pitchFamily="34" charset="0"/>
                <a:ea typeface="Malgun Gothic" panose="020B0503020000020004" pitchFamily="34" charset="-127"/>
              </a:rPr>
              <a:t>(AMI)</a:t>
            </a:r>
            <a:r>
              <a:rPr lang="ko-kr" dirty="0">
                <a:latin typeface="Amazon Ember Light" panose="020B0403020204020204" pitchFamily="34" charset="0"/>
                <a:ea typeface="Malgun Gothic" panose="020B0503020000020004" pitchFamily="34" charset="-127"/>
              </a:rPr>
              <a:t>에서</a:t>
            </a:r>
            <a:r>
              <a:rPr lang="ko-kr" b="1" dirty="0">
                <a:latin typeface="Amazon Ember Light" panose="020B0403020204020204" pitchFamily="34" charset="0"/>
                <a:ea typeface="Malgun Gothic" panose="020B0503020000020004" pitchFamily="34" charset="-127"/>
              </a:rPr>
              <a:t> Amazon EC2 인스턴스를 시작합니다.</a:t>
            </a:r>
            <a:r>
              <a:rPr lang="ko-kr" dirty="0">
                <a:latin typeface="Amazon Ember Light" panose="020B0403020204020204" pitchFamily="34" charset="0"/>
                <a:ea typeface="Malgun Gothic" panose="020B0503020000020004" pitchFamily="34" charset="-127"/>
              </a:rPr>
              <a:t> </a:t>
            </a:r>
          </a:p>
          <a:p>
            <a:pPr rtl="0"/>
            <a:r>
              <a:rPr lang="ko-kr" dirty="0">
                <a:solidFill>
                  <a:srgbClr val="000000"/>
                </a:solidFill>
                <a:latin typeface="Amazon Ember Light" panose="020B0403020204020204" pitchFamily="34" charset="0"/>
                <a:ea typeface="Malgun Gothic" panose="020B0503020000020004" pitchFamily="34" charset="-127"/>
              </a:rPr>
              <a:t>CPU, 메모리, 스토리지 및 네트워크 요구 사항에 따라 인스턴스 </a:t>
            </a:r>
            <a:r>
              <a:rPr lang="ko-kr" dirty="0">
                <a:latin typeface="Amazon Ember Light" panose="020B0403020204020204" pitchFamily="34" charset="0"/>
                <a:ea typeface="Malgun Gothic" panose="020B0503020000020004" pitchFamily="34" charset="-127"/>
              </a:rPr>
              <a:t>유형을</a:t>
            </a:r>
            <a:r>
              <a:rPr lang="ko-kr" b="1" dirty="0">
                <a:latin typeface="Amazon Ember Light" panose="020B0403020204020204" pitchFamily="34" charset="0"/>
                <a:ea typeface="Malgun Gothic" panose="020B0503020000020004" pitchFamily="34" charset="-127"/>
              </a:rPr>
              <a:t> 선택합니다.</a:t>
            </a:r>
          </a:p>
          <a:p>
            <a:pPr rtl="0"/>
            <a:r>
              <a:rPr lang="ko-kr" dirty="0">
                <a:latin typeface="Amazon Ember Light" panose="020B0403020204020204" pitchFamily="34" charset="0"/>
                <a:ea typeface="Malgun Gothic" panose="020B0503020000020004" pitchFamily="34" charset="-127"/>
              </a:rPr>
              <a:t>네트워크</a:t>
            </a:r>
            <a:r>
              <a:rPr lang="ko-kr" b="1" dirty="0">
                <a:latin typeface="Amazon Ember Light" panose="020B0403020204020204" pitchFamily="34" charset="0"/>
                <a:ea typeface="Malgun Gothic" panose="020B0503020000020004" pitchFamily="34" charset="-127"/>
              </a:rPr>
              <a:t>, IP 주소, 보안 그룹, </a:t>
            </a:r>
            <a:r>
              <a:rPr lang="ko-kr" dirty="0">
                <a:latin typeface="Amazon Ember Light" panose="020B0403020204020204" pitchFamily="34" charset="0"/>
                <a:ea typeface="Malgun Gothic" panose="020B0503020000020004" pitchFamily="34" charset="-127"/>
              </a:rPr>
              <a:t>스토리지 </a:t>
            </a:r>
            <a:r>
              <a:rPr lang="ko-kr" b="1" dirty="0">
                <a:latin typeface="Amazon Ember Light" panose="020B0403020204020204" pitchFamily="34" charset="0"/>
                <a:ea typeface="Malgun Gothic" panose="020B0503020000020004" pitchFamily="34" charset="-127"/>
              </a:rPr>
              <a:t>볼륨, 태그, </a:t>
            </a:r>
            <a:r>
              <a:rPr lang="ko-kr" dirty="0">
                <a:latin typeface="Amazon Ember Light" panose="020B0403020204020204" pitchFamily="34" charset="0"/>
                <a:ea typeface="Malgun Gothic" panose="020B0503020000020004" pitchFamily="34" charset="-127"/>
              </a:rPr>
              <a:t>키 페어를</a:t>
            </a:r>
            <a:r>
              <a:rPr lang="ko-kr" b="1" dirty="0">
                <a:latin typeface="Amazon Ember Light" panose="020B0403020204020204" pitchFamily="34" charset="0"/>
                <a:ea typeface="Malgun Gothic" panose="020B0503020000020004" pitchFamily="34" charset="-127"/>
              </a:rPr>
              <a:t> 구성합니다.</a:t>
            </a:r>
            <a:r>
              <a:rPr lang="ko-kr" dirty="0">
                <a:latin typeface="Amazon Ember Light" panose="020B0403020204020204" pitchFamily="34" charset="0"/>
                <a:ea typeface="Malgun Gothic" panose="020B0503020000020004" pitchFamily="34" charset="-127"/>
              </a:rPr>
              <a:t> </a:t>
            </a:r>
          </a:p>
        </p:txBody>
      </p:sp>
    </p:spTree>
    <p:custDataLst>
      <p:tags r:id="rId1"/>
    </p:custDataLst>
    <p:extLst>
      <p:ext uri="{BB962C8B-B14F-4D97-AF65-F5344CB8AC3E}">
        <p14:creationId xmlns:p14="http://schemas.microsoft.com/office/powerpoint/2010/main" val="928657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rtl="0"/>
            <a:r>
              <a:rPr lang="ko-kr" sz="4000" dirty="0">
                <a:latin typeface="Amazon Ember Light" panose="020B0403020204020204" pitchFamily="34" charset="0"/>
                <a:ea typeface="Malgun Gothic" panose="020B0503020000020004" pitchFamily="34" charset="-127"/>
              </a:rPr>
              <a:t>Amazon 머신 이미지(AMI) 세부 정보</a:t>
            </a:r>
          </a:p>
        </p:txBody>
      </p:sp>
      <p:sp>
        <p:nvSpPr>
          <p:cNvPr id="3" name="Content Placeholder 2"/>
          <p:cNvSpPr>
            <a:spLocks noGrp="1"/>
          </p:cNvSpPr>
          <p:nvPr>
            <p:ph idx="1"/>
          </p:nvPr>
        </p:nvSpPr>
        <p:spPr/>
        <p:txBody>
          <a:bodyPr rtlCol="0"/>
          <a:lstStyle/>
          <a:p>
            <a:pPr marL="0" indent="0" rtl="0">
              <a:buNone/>
            </a:pPr>
            <a:r>
              <a:rPr lang="ko-kr" dirty="0">
                <a:latin typeface="Amazon Ember Light" panose="020B0403020204020204" pitchFamily="34" charset="0"/>
                <a:ea typeface="Malgun Gothic" panose="020B0503020000020004" pitchFamily="34" charset="-127"/>
              </a:rPr>
              <a:t>AMI는 다음을 포함합니다.</a:t>
            </a:r>
          </a:p>
          <a:p>
            <a:pPr rtl="0"/>
            <a:r>
              <a:rPr lang="ko-kr" dirty="0">
                <a:latin typeface="Amazon Ember Light" panose="020B0403020204020204" pitchFamily="34" charset="0"/>
                <a:ea typeface="Malgun Gothic" panose="020B0503020000020004" pitchFamily="34" charset="-127"/>
              </a:rPr>
              <a:t>인스턴스 </a:t>
            </a:r>
            <a:r>
              <a:rPr lang="ko-kr" b="1" dirty="0">
                <a:latin typeface="Amazon Ember Light" panose="020B0403020204020204" pitchFamily="34" charset="0"/>
                <a:ea typeface="Malgun Gothic" panose="020B0503020000020004" pitchFamily="34" charset="-127"/>
              </a:rPr>
              <a:t>루트 볼륨</a:t>
            </a:r>
            <a:r>
              <a:rPr lang="ko-kr" dirty="0">
                <a:latin typeface="Amazon Ember Light" panose="020B0403020204020204" pitchFamily="34" charset="0"/>
                <a:ea typeface="Malgun Gothic" panose="020B0503020000020004" pitchFamily="34" charset="-127"/>
              </a:rPr>
              <a:t>의 템플릿(예: 운영 체제, 애플리케이션 서버, </a:t>
            </a:r>
            <a:r>
              <a:rPr lang="ko-kr" dirty="0">
                <a:solidFill>
                  <a:srgbClr val="000000"/>
                </a:solidFill>
                <a:latin typeface="Amazon Ember Light" panose="020B0403020204020204" pitchFamily="34" charset="0"/>
                <a:ea typeface="Malgun Gothic" panose="020B0503020000020004" pitchFamily="34" charset="-127"/>
              </a:rPr>
              <a:t>애플리케이션</a:t>
            </a:r>
            <a:r>
              <a:rPr lang="ko-kr" dirty="0">
                <a:latin typeface="Amazon Ember Light" panose="020B0403020204020204" pitchFamily="34" charset="0"/>
                <a:ea typeface="Malgun Gothic" panose="020B0503020000020004" pitchFamily="34" charset="-127"/>
              </a:rPr>
              <a:t>).</a:t>
            </a:r>
            <a:endParaRPr lang="en-US" dirty="0">
              <a:latin typeface="Amazon Ember Light" panose="020B0403020204020204" pitchFamily="34" charset="0"/>
              <a:ea typeface="Malgun Gothic" panose="020B0503020000020004" pitchFamily="34" charset="-127"/>
            </a:endParaRPr>
          </a:p>
          <a:p>
            <a:pPr rtl="0"/>
            <a:r>
              <a:rPr lang="ko-kr" b="1" dirty="0">
                <a:latin typeface="Amazon Ember Light" panose="020B0403020204020204" pitchFamily="34" charset="0"/>
                <a:ea typeface="Malgun Gothic" panose="020B0503020000020004" pitchFamily="34" charset="-127"/>
              </a:rPr>
              <a:t>AMI를 사용하여 인스턴스를 시작할 수 있는 AWS 계정을 제어하는 </a:t>
            </a:r>
            <a:r>
              <a:rPr lang="ko-kr" dirty="0">
                <a:latin typeface="Amazon Ember Light" panose="020B0403020204020204" pitchFamily="34" charset="0"/>
                <a:ea typeface="Malgun Gothic" panose="020B0503020000020004" pitchFamily="34" charset="-127"/>
              </a:rPr>
              <a:t>시작 권한</a:t>
            </a:r>
            <a:r>
              <a:rPr lang="ko-kr" dirty="0">
                <a:solidFill>
                  <a:srgbClr val="000000"/>
                </a:solidFill>
                <a:latin typeface="Amazon Ember Light" panose="020B0403020204020204" pitchFamily="34" charset="0"/>
                <a:ea typeface="Malgun Gothic" panose="020B0503020000020004" pitchFamily="34" charset="-127"/>
              </a:rPr>
              <a:t>.</a:t>
            </a:r>
          </a:p>
          <a:p>
            <a:pPr rtl="0"/>
            <a:r>
              <a:rPr lang="ko-kr" dirty="0">
                <a:latin typeface="Amazon Ember Light" panose="020B0403020204020204" pitchFamily="34" charset="0"/>
                <a:ea typeface="Malgun Gothic" panose="020B0503020000020004" pitchFamily="34" charset="-127"/>
              </a:rPr>
              <a:t>시작될 때 인스턴스에 </a:t>
            </a:r>
            <a:r>
              <a:rPr lang="ko-kr" b="1" dirty="0">
                <a:latin typeface="Amazon Ember Light" panose="020B0403020204020204" pitchFamily="34" charset="0"/>
                <a:ea typeface="Malgun Gothic" panose="020B0503020000020004" pitchFamily="34" charset="-127"/>
              </a:rPr>
              <a:t>연결할 볼륨</a:t>
            </a:r>
            <a:r>
              <a:rPr lang="ko-kr" dirty="0">
                <a:latin typeface="Amazon Ember Light" panose="020B0403020204020204" pitchFamily="34" charset="0"/>
                <a:ea typeface="Malgun Gothic" panose="020B0503020000020004" pitchFamily="34" charset="-127"/>
              </a:rPr>
              <a:t>을 지정하는 블록 디바이스 매핑.</a:t>
            </a:r>
          </a:p>
        </p:txBody>
      </p:sp>
      <p:sp>
        <p:nvSpPr>
          <p:cNvPr id="4" name="Rectangle 3"/>
          <p:cNvSpPr/>
          <p:nvPr/>
        </p:nvSpPr>
        <p:spPr>
          <a:xfrm>
            <a:off x="3048000" y="2998114"/>
            <a:ext cx="6096000" cy="461665"/>
          </a:xfrm>
          <a:prstGeom prst="rect">
            <a:avLst/>
          </a:prstGeom>
        </p:spPr>
        <p:txBody>
          <a:bodyPr rtlCol="0">
            <a:spAutoFit/>
          </a:bodyPr>
          <a:lstStyle/>
          <a:p>
            <a:pPr rtl="0"/>
            <a:endParaRPr lang="en-US" sz="2400" dirty="0">
              <a:latin typeface="Amazon Ember Light" panose="020B04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1941509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9965228" y="4098732"/>
            <a:ext cx="1356521" cy="1445625"/>
          </a:xfrm>
          <a:prstGeom prst="roundRect">
            <a:avLst/>
          </a:prstGeom>
          <a:solidFill>
            <a:schemeClr val="bg1">
              <a:lumMod val="85000"/>
            </a:schemeClr>
          </a:solidFill>
          <a:effectLst/>
        </p:spPr>
        <p:style>
          <a:lnRef idx="1">
            <a:schemeClr val="accent6"/>
          </a:lnRef>
          <a:fillRef idx="2">
            <a:schemeClr val="accent6"/>
          </a:fillRef>
          <a:effectRef idx="1">
            <a:schemeClr val="accent6"/>
          </a:effectRef>
          <a:fontRef idx="minor">
            <a:schemeClr val="dk1"/>
          </a:fontRef>
        </p:style>
        <p:txBody>
          <a:bodyPr rtlCol="0" anchor="ctr"/>
          <a:lstStyle/>
          <a:p>
            <a:pPr algn="ctr" rtl="0"/>
            <a:endParaRPr lang="en-US" sz="3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Rounded Rectangle 23"/>
          <p:cNvSpPr/>
          <p:nvPr/>
        </p:nvSpPr>
        <p:spPr>
          <a:xfrm>
            <a:off x="9971401" y="1692970"/>
            <a:ext cx="1356521" cy="1445625"/>
          </a:xfrm>
          <a:prstGeom prst="roundRect">
            <a:avLst/>
          </a:prstGeom>
          <a:solidFill>
            <a:schemeClr val="bg1">
              <a:lumMod val="85000"/>
            </a:schemeClr>
          </a:solidFill>
          <a:effectLst/>
        </p:spPr>
        <p:style>
          <a:lnRef idx="1">
            <a:schemeClr val="accent6"/>
          </a:lnRef>
          <a:fillRef idx="2">
            <a:schemeClr val="accent6"/>
          </a:fillRef>
          <a:effectRef idx="1">
            <a:schemeClr val="accent6"/>
          </a:effectRef>
          <a:fontRef idx="minor">
            <a:schemeClr val="dk1"/>
          </a:fontRef>
        </p:style>
        <p:txBody>
          <a:bodyPr rtlCol="0" anchor="ctr"/>
          <a:lstStyle/>
          <a:p>
            <a:pPr algn="ctr" rtl="0"/>
            <a:endParaRPr lang="en-US" sz="3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인스턴스 및 AMI</a:t>
            </a:r>
          </a:p>
        </p:txBody>
      </p:sp>
      <p:sp>
        <p:nvSpPr>
          <p:cNvPr id="14" name="Content Placeholder 13"/>
          <p:cNvSpPr>
            <a:spLocks noGrp="1"/>
          </p:cNvSpPr>
          <p:nvPr>
            <p:ph idx="1"/>
          </p:nvPr>
        </p:nvSpPr>
        <p:spPr/>
        <p:txBody>
          <a:bodyPr rtlCol="0"/>
          <a:lstStyle/>
          <a:p>
            <a:pPr marL="0" indent="0" rtl="0">
              <a:buNone/>
            </a:pPr>
            <a:r>
              <a:rPr lang="ko-kr" dirty="0">
                <a:latin typeface="Amazon Ember Light" panose="020B0403020204020204" pitchFamily="34" charset="0"/>
                <a:ea typeface="Malgun Gothic" panose="020B0503020000020004" pitchFamily="34" charset="-127"/>
              </a:rPr>
              <a:t>다음을 기준으로 </a:t>
            </a:r>
            <a:r>
              <a:rPr lang="ko-kr" dirty="0" err="1">
                <a:latin typeface="Amazon Ember Light" panose="020B0403020204020204" pitchFamily="34" charset="0"/>
                <a:ea typeface="Malgun Gothic" panose="020B0503020000020004" pitchFamily="34" charset="-127"/>
              </a:rPr>
              <a:t>AMI를</a:t>
            </a:r>
            <a:r>
              <a:rPr lang="ko-kr" dirty="0">
                <a:latin typeface="Amazon Ember Light" panose="020B0403020204020204" pitchFamily="34" charset="0"/>
                <a:ea typeface="Malgun Gothic" panose="020B0503020000020004" pitchFamily="34" charset="-127"/>
              </a:rPr>
              <a:t> 선택:</a:t>
            </a:r>
          </a:p>
          <a:p>
            <a:pPr rtl="0"/>
            <a:r>
              <a:rPr lang="ko-kr" dirty="0" err="1">
                <a:latin typeface="Amazon Ember Light" panose="020B0403020204020204" pitchFamily="34" charset="0"/>
                <a:ea typeface="Malgun Gothic" panose="020B0503020000020004" pitchFamily="34" charset="-127"/>
              </a:rPr>
              <a:t>리전</a:t>
            </a:r>
            <a:endParaRPr lang="ko-kr" dirty="0">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운영 체제</a:t>
            </a:r>
          </a:p>
          <a:p>
            <a:pPr rtl="0"/>
            <a:r>
              <a:rPr lang="ko-kr" dirty="0">
                <a:latin typeface="Amazon Ember Light" panose="020B0403020204020204" pitchFamily="34" charset="0"/>
                <a:ea typeface="Malgun Gothic" panose="020B0503020000020004" pitchFamily="34" charset="-127"/>
              </a:rPr>
              <a:t>아키텍처 (32/64 </a:t>
            </a:r>
            <a:r>
              <a:rPr lang="ko-kr" dirty="0" err="1">
                <a:latin typeface="Amazon Ember Light" panose="020B0403020204020204" pitchFamily="34" charset="0"/>
                <a:ea typeface="Malgun Gothic" panose="020B0503020000020004" pitchFamily="34" charset="-127"/>
              </a:rPr>
              <a:t>bit</a:t>
            </a:r>
            <a:r>
              <a:rPr lang="ko-kr" dirty="0">
                <a:latin typeface="Amazon Ember Light" panose="020B0403020204020204" pitchFamily="34" charset="0"/>
                <a:ea typeface="Malgun Gothic" panose="020B0503020000020004" pitchFamily="34" charset="-127"/>
              </a:rPr>
              <a:t> x86 또는 </a:t>
            </a:r>
            <a:r>
              <a:rPr lang="ko-kr" dirty="0">
                <a:solidFill>
                  <a:srgbClr val="000000"/>
                </a:solidFill>
                <a:latin typeface="Amazon Ember Light" panose="020B0403020204020204" pitchFamily="34" charset="0"/>
                <a:ea typeface="Malgun Gothic" panose="020B0503020000020004" pitchFamily="34" charset="-127"/>
              </a:rPr>
              <a:t>64-bit</a:t>
            </a:r>
            <a:r>
              <a:rPr lang="ko-kr" dirty="0">
                <a:latin typeface="Amazon Ember Light" panose="020B0403020204020204" pitchFamily="34" charset="0"/>
                <a:ea typeface="Malgun Gothic" panose="020B0503020000020004" pitchFamily="34" charset="-127"/>
              </a:rPr>
              <a:t> ARM)</a:t>
            </a:r>
            <a:endParaRPr lang="en-US" dirty="0">
              <a:latin typeface="Amazon Ember Light" panose="020B0403020204020204" pitchFamily="34" charset="0"/>
              <a:ea typeface="Malgun Gothic" panose="020B0503020000020004" pitchFamily="34" charset="-127"/>
            </a:endParaRPr>
          </a:p>
          <a:p>
            <a:pPr rtl="0"/>
            <a:r>
              <a:rPr lang="ko-kr" dirty="0">
                <a:solidFill>
                  <a:srgbClr val="000000"/>
                </a:solidFill>
                <a:latin typeface="Amazon Ember Light" panose="020B0403020204020204" pitchFamily="34" charset="0"/>
                <a:ea typeface="Malgun Gothic" panose="020B0503020000020004" pitchFamily="34" charset="-127"/>
              </a:rPr>
              <a:t>시작 권한</a:t>
            </a:r>
            <a:endParaRPr lang="en-US" dirty="0">
              <a:solidFill>
                <a:srgbClr val="000000"/>
              </a:solidFill>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루트 디바이스용 스토리지</a:t>
            </a:r>
          </a:p>
        </p:txBody>
      </p:sp>
      <p:sp>
        <p:nvSpPr>
          <p:cNvPr id="4" name="TextBox 3"/>
          <p:cNvSpPr txBox="1"/>
          <p:nvPr/>
        </p:nvSpPr>
        <p:spPr>
          <a:xfrm>
            <a:off x="8395922" y="4057432"/>
            <a:ext cx="858375" cy="207509"/>
          </a:xfrm>
          <a:prstGeom prst="rect">
            <a:avLst/>
          </a:prstGeom>
          <a:noFill/>
          <a:effectLst/>
        </p:spPr>
        <p:txBody>
          <a:bodyPr wrap="square" lIns="0" tIns="0" rIns="0" bIns="0" rtlCol="0" anchor="t">
            <a:noAutofit/>
          </a:bodyPr>
          <a:lstStyle/>
          <a:p>
            <a:pPr algn="ctr" rtl="0"/>
            <a:r>
              <a:rPr lang="ko-kr" sz="1400" b="1" dirty="0">
                <a:latin typeface="Amazon Ember" panose="020B0603020204020204" pitchFamily="34" charset="0"/>
                <a:ea typeface="Amazon Ember" panose="020B0603020204020204" pitchFamily="34" charset="0"/>
                <a:cs typeface="Amazon Ember" panose="020B0603020204020204" pitchFamily="34" charset="0"/>
              </a:rPr>
              <a:t>AMI</a:t>
            </a:r>
            <a:endParaRPr lang="en-US" sz="28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771" y="3151310"/>
            <a:ext cx="726376" cy="780181"/>
          </a:xfrm>
          <a:prstGeom prst="rect">
            <a:avLst/>
          </a:prstGeom>
          <a:ln>
            <a:noFill/>
          </a:ln>
          <a:effectLst/>
        </p:spPr>
      </p:pic>
      <p:sp>
        <p:nvSpPr>
          <p:cNvPr id="6" name="TextBox 5"/>
          <p:cNvSpPr txBox="1"/>
          <p:nvPr/>
        </p:nvSpPr>
        <p:spPr>
          <a:xfrm>
            <a:off x="10216139" y="5225700"/>
            <a:ext cx="858375" cy="217161"/>
          </a:xfrm>
          <a:prstGeom prst="rect">
            <a:avLst/>
          </a:prstGeom>
          <a:noFill/>
          <a:effectLst/>
        </p:spPr>
        <p:txBody>
          <a:bodyPr wrap="square" lIns="0" tIns="0" rIns="0" bIns="0" rtlCol="0" anchor="t">
            <a:noAutofit/>
          </a:bodyPr>
          <a:lstStyle/>
          <a:p>
            <a:pPr algn="ctr" rtl="0"/>
            <a:r>
              <a:rPr lang="ko-kr" sz="1400" b="1" dirty="0">
                <a:latin typeface="Malgun Gothic" panose="020B0503020000020004" pitchFamily="34" charset="-127"/>
                <a:ea typeface="Malgun Gothic" panose="020B0503020000020004" pitchFamily="34" charset="-127"/>
                <a:cs typeface="Amazon Ember" panose="020B0603020204020204" pitchFamily="34" charset="0"/>
              </a:rPr>
              <a:t>인스턴스</a:t>
            </a:r>
            <a:endParaRPr lang="en-US" sz="2800" b="1" dirty="0">
              <a:latin typeface="Malgun Gothic" panose="020B0503020000020004" pitchFamily="34" charset="-127"/>
              <a:ea typeface="Malgun Gothic" panose="020B0503020000020004" pitchFamily="34" charset="-127"/>
              <a:cs typeface="Amazon Ember" panose="020B0603020204020204" pitchFamily="34"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1623" y="4260157"/>
            <a:ext cx="726376" cy="810188"/>
          </a:xfrm>
          <a:prstGeom prst="rect">
            <a:avLst/>
          </a:prstGeom>
          <a:ln>
            <a:noFill/>
          </a:ln>
          <a:effectLst/>
        </p:spPr>
      </p:pic>
      <p:sp>
        <p:nvSpPr>
          <p:cNvPr id="8" name="TextBox 7"/>
          <p:cNvSpPr txBox="1"/>
          <p:nvPr/>
        </p:nvSpPr>
        <p:spPr>
          <a:xfrm>
            <a:off x="10220473" y="2742898"/>
            <a:ext cx="858375" cy="207509"/>
          </a:xfrm>
          <a:prstGeom prst="rect">
            <a:avLst/>
          </a:prstGeom>
          <a:noFill/>
          <a:effectLst/>
        </p:spPr>
        <p:txBody>
          <a:bodyPr wrap="square" lIns="0" tIns="0" rIns="0" bIns="0" rtlCol="0" anchor="t">
            <a:noAutofit/>
          </a:bodyPr>
          <a:lstStyle/>
          <a:p>
            <a:pPr algn="ctr" rtl="0"/>
            <a:r>
              <a:rPr lang="ko-kr" sz="1400" b="1" dirty="0">
                <a:latin typeface="Malgun Gothic" panose="020B0503020000020004" pitchFamily="34" charset="-127"/>
                <a:ea typeface="Malgun Gothic" panose="020B0503020000020004" pitchFamily="34" charset="-127"/>
                <a:cs typeface="Amazon Ember" panose="020B0603020204020204" pitchFamily="34" charset="0"/>
              </a:rPr>
              <a:t>인스턴스</a:t>
            </a:r>
            <a:endParaRPr lang="en-US" sz="2800" b="1" dirty="0">
              <a:latin typeface="Malgun Gothic" panose="020B0503020000020004" pitchFamily="34" charset="-127"/>
              <a:ea typeface="Malgun Gothic" panose="020B0503020000020004" pitchFamily="34" charset="-127"/>
              <a:cs typeface="Amazon Ember" panose="020B0603020204020204" pitchFamily="34" charset="0"/>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6474" y="1900195"/>
            <a:ext cx="726376" cy="780181"/>
          </a:xfrm>
          <a:prstGeom prst="rect">
            <a:avLst/>
          </a:prstGeom>
          <a:ln>
            <a:noFill/>
          </a:ln>
          <a:effectLst/>
        </p:spPr>
      </p:pic>
      <p:cxnSp>
        <p:nvCxnSpPr>
          <p:cNvPr id="11" name="Straight Arrow Connector 10"/>
          <p:cNvCxnSpPr>
            <a:stCxn id="5" idx="3"/>
            <a:endCxn id="9" idx="1"/>
          </p:cNvCxnSpPr>
          <p:nvPr/>
        </p:nvCxnSpPr>
        <p:spPr>
          <a:xfrm flipV="1">
            <a:off x="9179148" y="2290285"/>
            <a:ext cx="1107327" cy="125111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 idx="3"/>
          </p:cNvCxnSpPr>
          <p:nvPr/>
        </p:nvCxnSpPr>
        <p:spPr>
          <a:xfrm>
            <a:off x="9179148" y="3541400"/>
            <a:ext cx="1182476" cy="81293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9158716" y="3541401"/>
            <a:ext cx="1338359" cy="104146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9184858" y="3541400"/>
            <a:ext cx="1464804" cy="134237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bwMode="auto">
          <a:xfrm>
            <a:off x="7864448" y="2503584"/>
            <a:ext cx="1791881" cy="584775"/>
          </a:xfrm>
          <a:prstGeom prst="rect">
            <a:avLst/>
          </a:prstGeom>
          <a:noFill/>
          <a:effectLst/>
        </p:spPr>
        <p:txBody>
          <a:bodyPr wrap="square" rtlCol="0">
            <a:spAutoFit/>
          </a:bodyPr>
          <a:lstStyle/>
          <a:p>
            <a:pPr algn="ctr" rtl="0">
              <a:defRPr/>
            </a:pPr>
            <a:r>
              <a:rPr lang="ko-kr" sz="1600" dirty="0">
                <a:solidFill>
                  <a:schemeClr val="bg1">
                    <a:lumMod val="50000"/>
                  </a:schemeClr>
                </a:solidFill>
                <a:latin typeface="Malgun Gothic" panose="020B0503020000020004" pitchFamily="34" charset="-127"/>
                <a:ea typeface="Malgun Gothic" panose="020B0503020000020004" pitchFamily="34" charset="-127"/>
                <a:cs typeface="Amazon Ember" panose="020B0603020204020204" pitchFamily="34" charset="0"/>
              </a:rPr>
              <a:t>유형에 관계없이 인스턴스 시작</a:t>
            </a:r>
            <a:endParaRPr lang="en-US" sz="1600" dirty="0">
              <a:solidFill>
                <a:srgbClr val="7F7F7F"/>
              </a:solidFill>
              <a:latin typeface="Malgun Gothic" panose="020B0503020000020004" pitchFamily="34" charset="-127"/>
              <a:ea typeface="Malgun Gothic" panose="020B0503020000020004" pitchFamily="34" charset="-127"/>
              <a:cs typeface="Amazon Ember" panose="020B0603020204020204" pitchFamily="34" charset="0"/>
            </a:endParaRPr>
          </a:p>
        </p:txBody>
      </p:sp>
      <p:sp>
        <p:nvSpPr>
          <p:cNvPr id="26" name="TextBox 25"/>
          <p:cNvSpPr txBox="1"/>
          <p:nvPr/>
        </p:nvSpPr>
        <p:spPr>
          <a:xfrm>
            <a:off x="10066710" y="3226013"/>
            <a:ext cx="1165904" cy="190843"/>
          </a:xfrm>
          <a:prstGeom prst="rect">
            <a:avLst/>
          </a:prstGeom>
          <a:noFill/>
          <a:effectLst/>
        </p:spPr>
        <p:txBody>
          <a:bodyPr wrap="square" lIns="0" tIns="0" rIns="0" bIns="0" rtlCol="0" anchor="t">
            <a:noAutofit/>
          </a:bodyPr>
          <a:lstStyle/>
          <a:p>
            <a:pPr algn="ctr" rtl="0"/>
            <a:r>
              <a:rPr lang="ko-kr" sz="1400" b="1" dirty="0">
                <a:latin typeface="Malgun Gothic" panose="020B0503020000020004" pitchFamily="34" charset="-127"/>
                <a:ea typeface="Malgun Gothic" panose="020B0503020000020004" pitchFamily="34" charset="-127"/>
                <a:cs typeface="Amazon Ember" panose="020B0603020204020204" pitchFamily="34" charset="0"/>
              </a:rPr>
              <a:t>호스트 컴퓨터</a:t>
            </a:r>
            <a:endParaRPr lang="en-US" sz="2800" b="1" dirty="0">
              <a:latin typeface="Malgun Gothic" panose="020B0503020000020004" pitchFamily="34" charset="-127"/>
              <a:ea typeface="Malgun Gothic" panose="020B0503020000020004" pitchFamily="34" charset="-127"/>
              <a:cs typeface="Amazon Ember" panose="020B0603020204020204" pitchFamily="34" charset="0"/>
            </a:endParaRPr>
          </a:p>
        </p:txBody>
      </p:sp>
      <p:sp>
        <p:nvSpPr>
          <p:cNvPr id="27" name="TextBox 26"/>
          <p:cNvSpPr txBox="1"/>
          <p:nvPr/>
        </p:nvSpPr>
        <p:spPr>
          <a:xfrm>
            <a:off x="10084217" y="5643135"/>
            <a:ext cx="1165904" cy="190843"/>
          </a:xfrm>
          <a:prstGeom prst="rect">
            <a:avLst/>
          </a:prstGeom>
          <a:noFill/>
          <a:effectLst/>
        </p:spPr>
        <p:txBody>
          <a:bodyPr wrap="square" lIns="0" tIns="0" rIns="0" bIns="0" rtlCol="0" anchor="t">
            <a:noAutofit/>
          </a:bodyPr>
          <a:lstStyle/>
          <a:p>
            <a:pPr algn="ctr" rtl="0"/>
            <a:r>
              <a:rPr lang="ko-kr" sz="1400" b="1" dirty="0">
                <a:latin typeface="Malgun Gothic" panose="020B0503020000020004" pitchFamily="34" charset="-127"/>
                <a:ea typeface="Malgun Gothic" panose="020B0503020000020004" pitchFamily="34" charset="-127"/>
                <a:cs typeface="Amazon Ember" panose="020B0603020204020204" pitchFamily="34" charset="0"/>
              </a:rPr>
              <a:t>호스트 컴퓨터</a:t>
            </a:r>
            <a:endParaRPr lang="en-US" sz="2800" b="1" dirty="0">
              <a:latin typeface="Malgun Gothic" panose="020B0503020000020004" pitchFamily="34" charset="-127"/>
              <a:ea typeface="Malgun Gothic" panose="020B0503020000020004" pitchFamily="34" charset="-127"/>
              <a:cs typeface="Amazon Ember" panose="020B0603020204020204" pitchFamily="34" charset="0"/>
            </a:endParaRPr>
          </a:p>
        </p:txBody>
      </p:sp>
    </p:spTree>
    <p:custDataLst>
      <p:tags r:id="rId1"/>
    </p:custDataLst>
    <p:extLst>
      <p:ext uri="{BB962C8B-B14F-4D97-AF65-F5344CB8AC3E}">
        <p14:creationId xmlns:p14="http://schemas.microsoft.com/office/powerpoint/2010/main" val="3946966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err="1">
                <a:latin typeface="Amazon Ember Light" panose="020B0403020204020204" pitchFamily="34" charset="0"/>
                <a:ea typeface="Malgun Gothic" panose="020B0503020000020004" pitchFamily="34" charset="-127"/>
              </a:rPr>
              <a:t>Amazon</a:t>
            </a:r>
            <a:r>
              <a:rPr lang="ko-kr" dirty="0">
                <a:latin typeface="Amazon Ember Light" panose="020B0403020204020204" pitchFamily="34" charset="0"/>
                <a:ea typeface="Malgun Gothic" panose="020B0503020000020004" pitchFamily="34" charset="-127"/>
              </a:rPr>
              <a:t> </a:t>
            </a:r>
            <a:r>
              <a:rPr lang="ko-kr" dirty="0" err="1">
                <a:latin typeface="Amazon Ember Light" panose="020B0403020204020204" pitchFamily="34" charset="0"/>
                <a:ea typeface="Malgun Gothic" panose="020B0503020000020004" pitchFamily="34" charset="-127"/>
              </a:rPr>
              <a:t>Web</a:t>
            </a:r>
            <a:r>
              <a:rPr lang="ko-kr" dirty="0">
                <a:latin typeface="Amazon Ember Light" panose="020B0403020204020204" pitchFamily="34" charset="0"/>
                <a:ea typeface="Malgun Gothic" panose="020B0503020000020004" pitchFamily="34" charset="-127"/>
              </a:rPr>
              <a:t> Services </a:t>
            </a:r>
            <a:endParaRPr lang="en-US" dirty="0">
              <a:latin typeface="Amazon Ember Light" panose="020B0403020204020204" pitchFamily="34" charset="0"/>
              <a:ea typeface="Malgun Gothic" panose="020B0503020000020004" pitchFamily="34" charset="-127"/>
            </a:endParaRPr>
          </a:p>
        </p:txBody>
      </p:sp>
      <p:sp>
        <p:nvSpPr>
          <p:cNvPr id="5" name="Content Placeholder 4">
            <a:extLst>
              <a:ext uri="{FF2B5EF4-FFF2-40B4-BE49-F238E27FC236}">
                <a16:creationId xmlns:a16="http://schemas.microsoft.com/office/drawing/2014/main" id="{55CF2ED4-4FE7-4944-89BF-73A1E35314D4}"/>
              </a:ext>
            </a:extLst>
          </p:cNvPr>
          <p:cNvSpPr>
            <a:spLocks noGrp="1"/>
          </p:cNvSpPr>
          <p:nvPr>
            <p:ph idx="1"/>
          </p:nvPr>
        </p:nvSpPr>
        <p:spPr>
          <a:xfrm>
            <a:off x="238539" y="1440305"/>
            <a:ext cx="5592747" cy="4913308"/>
          </a:xfrm>
        </p:spPr>
        <p:txBody>
          <a:bodyPr rtlCol="0"/>
          <a:lstStyle/>
          <a:p>
            <a:pPr rtl="0"/>
            <a:r>
              <a:rPr lang="ko-kr" kern="0">
                <a:solidFill>
                  <a:srgbClr val="414042"/>
                </a:solidFill>
                <a:latin typeface="Amazon Ember Light" panose="020B0403020204020204" pitchFamily="34" charset="0"/>
                <a:ea typeface="Malgun Gothic" panose="020B0503020000020004" pitchFamily="34" charset="-127"/>
                <a:cs typeface="Amazon Ember Light" panose="020B0403020204020204" pitchFamily="34" charset="0"/>
              </a:rPr>
              <a:t>비즈니스와 개발자가 웹 서비스를 사용하여 확장 가능하고 정교한 애플리케이션을 구축하도록 지원.</a:t>
            </a:r>
            <a:endParaRPr lang="en-US" altLang="ja-JP" sz="2400" kern="0" dirty="0">
              <a:solidFill>
                <a:srgbClr val="414042"/>
              </a:solidFill>
              <a:latin typeface="Malgun Gothic" panose="020B0503020000020004" pitchFamily="34" charset="-127"/>
              <a:ea typeface="Malgun Gothic" panose="020B0503020000020004" pitchFamily="34" charset="-127"/>
              <a:cs typeface="Amazon Ember Light" panose="020B0403020204020204" pitchFamily="34" charset="0"/>
            </a:endParaRPr>
          </a:p>
        </p:txBody>
      </p:sp>
      <p:grpSp>
        <p:nvGrpSpPr>
          <p:cNvPr id="7" name="Group 6"/>
          <p:cNvGrpSpPr/>
          <p:nvPr/>
        </p:nvGrpSpPr>
        <p:grpSpPr>
          <a:xfrm>
            <a:off x="6036821" y="1573975"/>
            <a:ext cx="5113274" cy="4876800"/>
            <a:chOff x="2326199" y="739538"/>
            <a:chExt cx="3937085" cy="3755007"/>
          </a:xfrm>
        </p:grpSpPr>
        <p:sp>
          <p:nvSpPr>
            <p:cNvPr id="43" name="Oval 42"/>
            <p:cNvSpPr/>
            <p:nvPr/>
          </p:nvSpPr>
          <p:spPr>
            <a:xfrm>
              <a:off x="2508277" y="739538"/>
              <a:ext cx="3755007" cy="3755007"/>
            </a:xfrm>
            <a:prstGeom prst="ellipse">
              <a:avLst/>
            </a:prstGeom>
            <a:solidFill>
              <a:schemeClr val="bg1"/>
            </a:solidFill>
            <a:ln w="57150" cmpd="sng">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90157" tIns="45109" rIns="90157" bIns="45109" rtlCol="0" anchor="ctr"/>
            <a:lstStyle/>
            <a:p>
              <a:pPr algn="ctr" rtl="0">
                <a:defRPr/>
              </a:pPr>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pic>
          <p:nvPicPr>
            <p:cNvPr id="6" name="Picture 5" descr="AWS Clou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26199" y="1047102"/>
              <a:ext cx="970101" cy="970101"/>
            </a:xfrm>
            <a:prstGeom prst="rect">
              <a:avLst/>
            </a:prstGeom>
          </p:spPr>
        </p:pic>
        <p:sp>
          <p:nvSpPr>
            <p:cNvPr id="29" name="TextBox 28"/>
            <p:cNvSpPr txBox="1">
              <a:spLocks noChangeArrowheads="1"/>
            </p:cNvSpPr>
            <p:nvPr/>
          </p:nvSpPr>
          <p:spPr bwMode="auto">
            <a:xfrm>
              <a:off x="4536062" y="2178967"/>
              <a:ext cx="1247333" cy="512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157" tIns="45109" rIns="90157" bIns="45109"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sz="3733" dirty="0">
                  <a:solidFill>
                    <a:srgbClr val="F29826"/>
                  </a:solidFill>
                  <a:latin typeface="Amazon Ember Light" panose="020B0403020204020204" pitchFamily="34" charset="0"/>
                  <a:ea typeface="Malgun Gothic" panose="020B0503020000020004" pitchFamily="34" charset="-127"/>
                  <a:cs typeface="Amazon Ember" panose="020B0603020204020204" pitchFamily="34" charset="0"/>
                </a:rPr>
                <a:t>컴퓨팅</a:t>
              </a:r>
            </a:p>
          </p:txBody>
        </p:sp>
        <p:sp>
          <p:nvSpPr>
            <p:cNvPr id="30" name="TextBox 29"/>
            <p:cNvSpPr txBox="1">
              <a:spLocks noChangeArrowheads="1"/>
            </p:cNvSpPr>
            <p:nvPr/>
          </p:nvSpPr>
          <p:spPr bwMode="auto">
            <a:xfrm>
              <a:off x="2918613" y="2271917"/>
              <a:ext cx="1088112" cy="449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157" tIns="45109" rIns="90157" bIns="45109"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sz="3200" dirty="0">
                  <a:solidFill>
                    <a:srgbClr val="004B91"/>
                  </a:solidFill>
                  <a:latin typeface="Amazon Ember Light" panose="020B0403020204020204" pitchFamily="34" charset="0"/>
                  <a:ea typeface="Malgun Gothic" panose="020B0503020000020004" pitchFamily="34" charset="-127"/>
                  <a:cs typeface="Amazon Ember" panose="020B0603020204020204" pitchFamily="34" charset="0"/>
                </a:rPr>
                <a:t>메시징</a:t>
              </a:r>
            </a:p>
          </p:txBody>
        </p:sp>
        <p:sp>
          <p:nvSpPr>
            <p:cNvPr id="31" name="TextBox 30"/>
            <p:cNvSpPr txBox="1">
              <a:spLocks noChangeArrowheads="1"/>
            </p:cNvSpPr>
            <p:nvPr/>
          </p:nvSpPr>
          <p:spPr bwMode="auto">
            <a:xfrm>
              <a:off x="2899473" y="3162860"/>
              <a:ext cx="870881" cy="354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157" tIns="45109" rIns="90157" bIns="45109"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a:solidFill>
                    <a:srgbClr val="7F7F7F"/>
                  </a:solidFill>
                  <a:latin typeface="Amazon Ember Light" panose="020B0403020204020204" pitchFamily="34" charset="0"/>
                  <a:ea typeface="Malgun Gothic" panose="020B0503020000020004" pitchFamily="34" charset="-127"/>
                  <a:cs typeface="Amazon Ember" panose="020B0603020204020204" pitchFamily="34" charset="0"/>
                </a:rPr>
                <a:t>모바일</a:t>
              </a:r>
            </a:p>
          </p:txBody>
        </p:sp>
        <p:sp>
          <p:nvSpPr>
            <p:cNvPr id="32" name="TextBox 31"/>
            <p:cNvSpPr txBox="1">
              <a:spLocks noChangeArrowheads="1"/>
            </p:cNvSpPr>
            <p:nvPr/>
          </p:nvSpPr>
          <p:spPr bwMode="auto">
            <a:xfrm>
              <a:off x="5014719" y="2636106"/>
              <a:ext cx="923954" cy="291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157" tIns="45109" rIns="90157" bIns="45109"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sz="1867" dirty="0">
                  <a:solidFill>
                    <a:srgbClr val="004B91"/>
                  </a:solidFill>
                  <a:latin typeface="Amazon Ember Light" panose="020B0403020204020204" pitchFamily="34" charset="0"/>
                  <a:ea typeface="Malgun Gothic" panose="020B0503020000020004" pitchFamily="34" charset="-127"/>
                  <a:cs typeface="Amazon Ember" panose="020B0603020204020204" pitchFamily="34" charset="0"/>
                </a:rPr>
                <a:t>앱 서비스</a:t>
              </a:r>
              <a:endParaRPr lang="en-US" dirty="0">
                <a:solidFill>
                  <a:srgbClr val="004B91"/>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33" name="TextBox 32"/>
            <p:cNvSpPr txBox="1">
              <a:spLocks noChangeArrowheads="1"/>
            </p:cNvSpPr>
            <p:nvPr/>
          </p:nvSpPr>
          <p:spPr bwMode="auto">
            <a:xfrm>
              <a:off x="2803062" y="2693940"/>
              <a:ext cx="2354472" cy="512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157" tIns="45109" rIns="90157" bIns="45109"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sz="3733">
                  <a:solidFill>
                    <a:srgbClr val="F29826"/>
                  </a:solidFill>
                  <a:latin typeface="Amazon Ember Light" panose="020B0403020204020204" pitchFamily="34" charset="0"/>
                  <a:ea typeface="Malgun Gothic" panose="020B0503020000020004" pitchFamily="34" charset="-127"/>
                  <a:cs typeface="Amazon Ember" panose="020B0603020204020204" pitchFamily="34" charset="0"/>
                </a:rPr>
                <a:t>데이터베이스</a:t>
              </a:r>
            </a:p>
          </p:txBody>
        </p:sp>
        <p:sp>
          <p:nvSpPr>
            <p:cNvPr id="34" name="TextBox 33"/>
            <p:cNvSpPr txBox="1">
              <a:spLocks noChangeArrowheads="1"/>
            </p:cNvSpPr>
            <p:nvPr/>
          </p:nvSpPr>
          <p:spPr bwMode="auto">
            <a:xfrm>
              <a:off x="3755792" y="3183434"/>
              <a:ext cx="1616379" cy="512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157" tIns="45109" rIns="90157" bIns="45109"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sz="3733">
                  <a:solidFill>
                    <a:srgbClr val="004B91"/>
                  </a:solidFill>
                  <a:latin typeface="Amazon Ember Light" panose="020B0403020204020204" pitchFamily="34" charset="0"/>
                  <a:ea typeface="Malgun Gothic" panose="020B0503020000020004" pitchFamily="34" charset="-127"/>
                  <a:cs typeface="Amazon Ember" panose="020B0603020204020204" pitchFamily="34" charset="0"/>
                </a:rPr>
                <a:t>네트워킹</a:t>
              </a:r>
            </a:p>
          </p:txBody>
        </p:sp>
        <p:sp>
          <p:nvSpPr>
            <p:cNvPr id="35" name="TextBox 34"/>
            <p:cNvSpPr txBox="1">
              <a:spLocks noChangeArrowheads="1"/>
            </p:cNvSpPr>
            <p:nvPr/>
          </p:nvSpPr>
          <p:spPr bwMode="auto">
            <a:xfrm>
              <a:off x="3149529" y="1367368"/>
              <a:ext cx="2567217" cy="354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157" tIns="45109" rIns="90157" bIns="45109"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dirty="0">
                  <a:solidFill>
                    <a:srgbClr val="7F7F7F"/>
                  </a:solidFill>
                  <a:latin typeface="Amazon Ember Light" panose="020B0403020204020204" pitchFamily="34" charset="0"/>
                  <a:ea typeface="Malgun Gothic" panose="020B0503020000020004" pitchFamily="34" charset="-127"/>
                  <a:cs typeface="Amazon Ember" panose="020B0603020204020204" pitchFamily="34" charset="0"/>
                </a:rPr>
                <a:t>개발 및 관리 도구</a:t>
              </a:r>
            </a:p>
          </p:txBody>
        </p:sp>
        <p:sp>
          <p:nvSpPr>
            <p:cNvPr id="36" name="TextBox 35"/>
            <p:cNvSpPr txBox="1">
              <a:spLocks noChangeArrowheads="1"/>
            </p:cNvSpPr>
            <p:nvPr/>
          </p:nvSpPr>
          <p:spPr bwMode="auto">
            <a:xfrm>
              <a:off x="5194977" y="2948089"/>
              <a:ext cx="562313" cy="3228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157" tIns="45109" rIns="90157" bIns="45109"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sz="2133" dirty="0">
                  <a:solidFill>
                    <a:srgbClr val="7F7F7F"/>
                  </a:solidFill>
                  <a:latin typeface="Amazon Ember Light" panose="020B0403020204020204" pitchFamily="34" charset="0"/>
                  <a:ea typeface="Malgun Gothic" panose="020B0503020000020004" pitchFamily="34" charset="-127"/>
                  <a:cs typeface="Amazon Ember" panose="020B0603020204020204" pitchFamily="34" charset="0"/>
                </a:rPr>
                <a:t>결제</a:t>
              </a:r>
            </a:p>
          </p:txBody>
        </p:sp>
        <p:sp>
          <p:nvSpPr>
            <p:cNvPr id="38" name="TextBox 37"/>
            <p:cNvSpPr txBox="1">
              <a:spLocks noChangeArrowheads="1"/>
            </p:cNvSpPr>
            <p:nvPr/>
          </p:nvSpPr>
          <p:spPr bwMode="auto">
            <a:xfrm>
              <a:off x="4093561" y="3942281"/>
              <a:ext cx="649947" cy="4019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157" tIns="45109" rIns="90157" bIns="45109"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sz="2800" dirty="0">
                  <a:solidFill>
                    <a:srgbClr val="F29826"/>
                  </a:solidFill>
                  <a:latin typeface="Amazon Ember Light" panose="020B0403020204020204" pitchFamily="34" charset="0"/>
                  <a:ea typeface="Malgun Gothic" panose="020B0503020000020004" pitchFamily="34" charset="-127"/>
                  <a:cs typeface="Amazon Ember" panose="020B0603020204020204" pitchFamily="34" charset="0"/>
                </a:rPr>
                <a:t>VPC</a:t>
              </a:r>
            </a:p>
          </p:txBody>
        </p:sp>
        <p:sp>
          <p:nvSpPr>
            <p:cNvPr id="39" name="TextBox 38"/>
            <p:cNvSpPr txBox="1">
              <a:spLocks noChangeArrowheads="1"/>
            </p:cNvSpPr>
            <p:nvPr/>
          </p:nvSpPr>
          <p:spPr bwMode="auto">
            <a:xfrm>
              <a:off x="3676193" y="3668820"/>
              <a:ext cx="1462096" cy="3228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157" tIns="45109" rIns="90157" bIns="45109"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sz="2133" dirty="0">
                  <a:solidFill>
                    <a:srgbClr val="004B91"/>
                  </a:solidFill>
                  <a:latin typeface="Amazon Ember Light" panose="020B0403020204020204" pitchFamily="34" charset="0"/>
                  <a:ea typeface="Malgun Gothic" panose="020B0503020000020004" pitchFamily="34" charset="-127"/>
                  <a:cs typeface="Amazon Ember" panose="020B0603020204020204" pitchFamily="34" charset="0"/>
                </a:rPr>
                <a:t>온디맨드 인력</a:t>
              </a:r>
              <a:endParaRPr lang="en-US" sz="2133" dirty="0">
                <a:solidFill>
                  <a:srgbClr val="004B91"/>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40" name="TextBox 39"/>
            <p:cNvSpPr txBox="1">
              <a:spLocks noChangeArrowheads="1"/>
            </p:cNvSpPr>
            <p:nvPr/>
          </p:nvSpPr>
          <p:spPr bwMode="auto">
            <a:xfrm>
              <a:off x="3223181" y="1890879"/>
              <a:ext cx="614152" cy="354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157" tIns="45109" rIns="90157" bIns="45109"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dirty="0">
                  <a:solidFill>
                    <a:srgbClr val="7F7F7F"/>
                  </a:solidFill>
                  <a:latin typeface="Amazon Ember Light" panose="020B0403020204020204" pitchFamily="34" charset="0"/>
                  <a:ea typeface="Malgun Gothic" panose="020B0503020000020004" pitchFamily="34" charset="-127"/>
                  <a:cs typeface="Amazon Ember" panose="020B0603020204020204" pitchFamily="34" charset="0"/>
                </a:rPr>
                <a:t>분석</a:t>
              </a:r>
            </a:p>
          </p:txBody>
        </p:sp>
        <p:sp>
          <p:nvSpPr>
            <p:cNvPr id="41" name="TextBox 40"/>
            <p:cNvSpPr txBox="1">
              <a:spLocks noChangeArrowheads="1"/>
            </p:cNvSpPr>
            <p:nvPr/>
          </p:nvSpPr>
          <p:spPr bwMode="auto">
            <a:xfrm>
              <a:off x="4019116" y="1796446"/>
              <a:ext cx="1595397" cy="4019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157" tIns="45109" rIns="90157" bIns="45109"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sz="2800" dirty="0">
                  <a:solidFill>
                    <a:srgbClr val="004B91"/>
                  </a:solidFill>
                  <a:latin typeface="Amazon Ember Light" panose="020B0403020204020204" pitchFamily="34" charset="0"/>
                  <a:ea typeface="Malgun Gothic" panose="020B0503020000020004" pitchFamily="34" charset="-127"/>
                  <a:cs typeface="Amazon Ember" panose="020B0603020204020204" pitchFamily="34" charset="0"/>
                </a:rPr>
                <a:t>콘텐츠 전송</a:t>
              </a:r>
              <a:endParaRPr lang="en-US" sz="2800" dirty="0">
                <a:solidFill>
                  <a:srgbClr val="004B91"/>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42" name="TextBox 41"/>
            <p:cNvSpPr txBox="1">
              <a:spLocks noChangeArrowheads="1"/>
            </p:cNvSpPr>
            <p:nvPr/>
          </p:nvSpPr>
          <p:spPr bwMode="auto">
            <a:xfrm>
              <a:off x="3574711" y="895334"/>
              <a:ext cx="1616379" cy="512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157" tIns="45109" rIns="90157" bIns="45109"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sz="3733" dirty="0">
                  <a:solidFill>
                    <a:srgbClr val="F29826"/>
                  </a:solidFill>
                  <a:latin typeface="Amazon Ember Light" panose="020B0403020204020204" pitchFamily="34" charset="0"/>
                  <a:ea typeface="Malgun Gothic" panose="020B0503020000020004" pitchFamily="34" charset="-127"/>
                  <a:cs typeface="Amazon Ember" panose="020B0603020204020204" pitchFamily="34" charset="0"/>
                </a:rPr>
                <a:t>스토리지</a:t>
              </a:r>
            </a:p>
          </p:txBody>
        </p:sp>
      </p:grpSp>
      <p:pic>
        <p:nvPicPr>
          <p:cNvPr id="11" name="Picture 10">
            <a:extLst>
              <a:ext uri="{FF2B5EF4-FFF2-40B4-BE49-F238E27FC236}">
                <a16:creationId xmlns:a16="http://schemas.microsoft.com/office/drawing/2014/main" id="{D6C97BEF-1F7D-8744-899F-62A3776ABBBD}"/>
              </a:ext>
            </a:extLst>
          </p:cNvPr>
          <p:cNvPicPr>
            <a:picLocks noChangeAspect="1"/>
          </p:cNvPicPr>
          <p:nvPr/>
        </p:nvPicPr>
        <p:blipFill>
          <a:blip r:embed="rId5"/>
          <a:stretch>
            <a:fillRect/>
          </a:stretch>
        </p:blipFill>
        <p:spPr>
          <a:xfrm>
            <a:off x="1877877" y="3828277"/>
            <a:ext cx="2140758" cy="1284455"/>
          </a:xfrm>
          <a:prstGeom prst="rect">
            <a:avLst/>
          </a:prstGeom>
        </p:spPr>
      </p:pic>
    </p:spTree>
    <p:custDataLst>
      <p:tags r:id="rId1"/>
    </p:custDataLst>
    <p:extLst>
      <p:ext uri="{BB962C8B-B14F-4D97-AF65-F5344CB8AC3E}">
        <p14:creationId xmlns:p14="http://schemas.microsoft.com/office/powerpoint/2010/main" val="3289622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t>Amazon EC2 인스턴스 </a:t>
            </a:r>
            <a:endParaRPr lang="en-US" dirty="0"/>
          </a:p>
        </p:txBody>
      </p:sp>
      <p:sp>
        <p:nvSpPr>
          <p:cNvPr id="31" name="TextBox 99"/>
          <p:cNvSpPr txBox="1">
            <a:spLocks noChangeArrowheads="1"/>
          </p:cNvSpPr>
          <p:nvPr>
            <p:custDataLst>
              <p:tags r:id="rId2"/>
            </p:custDataLst>
          </p:nvPr>
        </p:nvSpPr>
        <p:spPr bwMode="auto">
          <a:xfrm>
            <a:off x="1078877" y="3873786"/>
            <a:ext cx="2011893" cy="5847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6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OS, 애플리케이션 및 구성</a:t>
            </a:r>
            <a:endParaRPr lang="en-US" sz="16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32" name="Rounded Rectangle 31"/>
          <p:cNvSpPr/>
          <p:nvPr>
            <p:custDataLst>
              <p:tags r:id="rId3"/>
            </p:custDataLst>
          </p:nvPr>
        </p:nvSpPr>
        <p:spPr bwMode="auto">
          <a:xfrm>
            <a:off x="1185780" y="3815930"/>
            <a:ext cx="1816100" cy="891704"/>
          </a:xfrm>
          <a:prstGeom prst="round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3" name="Picture 101" descr="EC2-AMI.png"/>
          <p:cNvPicPr>
            <a:picLocks noChangeAspect="1"/>
          </p:cNvPicPr>
          <p:nvPr/>
        </p:nvPicPr>
        <p:blipFill>
          <a:blip r:embed="rId42" cstate="screen">
            <a:extLst>
              <a:ext uri="{28A0092B-C50C-407E-A947-70E740481C1C}">
                <a14:useLocalDpi xmlns:a14="http://schemas.microsoft.com/office/drawing/2010/main"/>
              </a:ext>
            </a:extLst>
          </a:blip>
          <a:srcRect/>
          <a:stretch>
            <a:fillRect/>
          </a:stretch>
        </p:blipFill>
        <p:spPr bwMode="auto">
          <a:xfrm>
            <a:off x="1565285" y="2369129"/>
            <a:ext cx="975360" cy="975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 name="TextBox 102"/>
          <p:cNvSpPr txBox="1">
            <a:spLocks noChangeArrowheads="1"/>
          </p:cNvSpPr>
          <p:nvPr/>
        </p:nvSpPr>
        <p:spPr bwMode="auto">
          <a:xfrm>
            <a:off x="1780365" y="3354834"/>
            <a:ext cx="545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600" dirty="0">
                <a:latin typeface="Amazon Ember" panose="020B0603020204020204" pitchFamily="34" charset="0"/>
                <a:ea typeface="Malgun Gothic" panose="020B0503020000020004" pitchFamily="34" charset="-127"/>
                <a:cs typeface="Amazon Ember" panose="020B0603020204020204" pitchFamily="34" charset="0"/>
              </a:rPr>
              <a:t>AMI</a:t>
            </a:r>
          </a:p>
        </p:txBody>
      </p:sp>
      <p:grpSp>
        <p:nvGrpSpPr>
          <p:cNvPr id="35" name="Group 103"/>
          <p:cNvGrpSpPr>
            <a:grpSpLocks/>
          </p:cNvGrpSpPr>
          <p:nvPr/>
        </p:nvGrpSpPr>
        <p:grpSpPr bwMode="auto">
          <a:xfrm>
            <a:off x="2632136" y="2637615"/>
            <a:ext cx="2663555" cy="2058669"/>
            <a:chOff x="1894273" y="2761992"/>
            <a:chExt cx="1997667" cy="1544166"/>
          </a:xfrm>
        </p:grpSpPr>
        <p:sp>
          <p:nvSpPr>
            <p:cNvPr id="121" name="TextBox 189"/>
            <p:cNvSpPr txBox="1">
              <a:spLocks noChangeArrowheads="1"/>
            </p:cNvSpPr>
            <p:nvPr>
              <p:custDataLst>
                <p:tags r:id="rId37"/>
              </p:custDataLst>
            </p:nvPr>
          </p:nvSpPr>
          <p:spPr bwMode="auto">
            <a:xfrm>
              <a:off x="2529866" y="3682844"/>
              <a:ext cx="1362074" cy="623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600" dirty="0">
                  <a:latin typeface="Amazon Ember" panose="020B0603020204020204" pitchFamily="34" charset="0"/>
                  <a:ea typeface="Malgun Gothic" panose="020B0503020000020004" pitchFamily="34" charset="-127"/>
                  <a:cs typeface="Amazon Ember" panose="020B0603020204020204" pitchFamily="34" charset="0"/>
                </a:rPr>
                <a:t>VM 실행, 중지 또는 최대 절전 모드</a:t>
              </a:r>
            </a:p>
          </p:txBody>
        </p:sp>
        <p:sp>
          <p:nvSpPr>
            <p:cNvPr id="122" name="Rounded Rectangle 121"/>
            <p:cNvSpPr/>
            <p:nvPr>
              <p:custDataLst>
                <p:tags r:id="rId38"/>
              </p:custDataLst>
            </p:nvPr>
          </p:nvSpPr>
          <p:spPr>
            <a:xfrm>
              <a:off x="2519946" y="3658451"/>
              <a:ext cx="1362075" cy="647707"/>
            </a:xfrm>
            <a:prstGeom prst="round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24" name="TextBox 192"/>
            <p:cNvSpPr txBox="1">
              <a:spLocks noChangeArrowheads="1"/>
            </p:cNvSpPr>
            <p:nvPr/>
          </p:nvSpPr>
          <p:spPr bwMode="auto">
            <a:xfrm>
              <a:off x="2818753" y="3281102"/>
              <a:ext cx="779506" cy="1846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600" dirty="0">
                  <a:latin typeface="Amazon Ember" panose="020B0603020204020204" pitchFamily="34" charset="0"/>
                  <a:ea typeface="Malgun Gothic" panose="020B0503020000020004" pitchFamily="34" charset="-127"/>
                  <a:cs typeface="Amazon Ember" panose="020B0603020204020204" pitchFamily="34" charset="0"/>
                </a:rPr>
                <a:t>인스턴스</a:t>
              </a:r>
            </a:p>
          </p:txBody>
        </p:sp>
        <p:sp>
          <p:nvSpPr>
            <p:cNvPr id="125" name="Right Arrow 193"/>
            <p:cNvSpPr>
              <a:spLocks noChangeArrowheads="1"/>
            </p:cNvSpPr>
            <p:nvPr>
              <p:custDataLst>
                <p:tags r:id="rId39"/>
              </p:custDataLst>
            </p:nvPr>
          </p:nvSpPr>
          <p:spPr bwMode="auto">
            <a:xfrm>
              <a:off x="1894273" y="2761992"/>
              <a:ext cx="914400" cy="486737"/>
            </a:xfrm>
            <a:prstGeom prst="rightArrow">
              <a:avLst>
                <a:gd name="adj1" fmla="val 50000"/>
                <a:gd name="adj2" fmla="val 50001"/>
              </a:avLst>
            </a:prstGeom>
            <a:solidFill>
              <a:srgbClr val="414042"/>
            </a:solidFill>
            <a:ln>
              <a:noFill/>
            </a:ln>
            <a:extLst>
              <a:ext uri="{91240B29-F687-4f45-9708-019B960494DF}">
                <a14:hiddenLine xmlns:a14="http://schemas.microsoft.com/office/drawing/2010/main" xmlns="" w="12700">
                  <a:solidFill>
                    <a:srgbClr val="000000"/>
                  </a:solidFill>
                  <a:round/>
                  <a:headEnd/>
                  <a:tailEnd/>
                </a14:hiddenLine>
              </a:ext>
            </a:extLst>
          </p:spPr>
          <p:txBody>
            <a:bodyPr rtlCol="0"/>
            <a:lstStyle/>
            <a:p>
              <a:pPr defTabSz="1219170" rtl="0"/>
              <a:endParaRPr lang="en-US" sz="16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charset="0"/>
              </a:endParaRPr>
            </a:p>
          </p:txBody>
        </p:sp>
      </p:grpSp>
      <p:sp>
        <p:nvSpPr>
          <p:cNvPr id="70" name="Rounded Rectangle 69"/>
          <p:cNvSpPr/>
          <p:nvPr>
            <p:custDataLst>
              <p:tags r:id="rId4"/>
            </p:custDataLst>
          </p:nvPr>
        </p:nvSpPr>
        <p:spPr bwMode="auto">
          <a:xfrm>
            <a:off x="5723019" y="1365057"/>
            <a:ext cx="5283200" cy="5181599"/>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b"/>
          <a:lstStyle/>
          <a:p>
            <a:pPr algn="ctr" rtl="0">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5" name="Rounded Rectangle 74"/>
          <p:cNvSpPr/>
          <p:nvPr>
            <p:custDataLst>
              <p:tags r:id="rId5"/>
            </p:custDataLst>
          </p:nvPr>
        </p:nvSpPr>
        <p:spPr bwMode="auto">
          <a:xfrm>
            <a:off x="6269980" y="2138428"/>
            <a:ext cx="1967909" cy="2630496"/>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rtlCol="0" anchor="b"/>
          <a:lstStyle/>
          <a:p>
            <a:pPr algn="ctr" rtl="0">
              <a:defRPr/>
            </a:pPr>
            <a:r>
              <a:rPr lang="ko-kr"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AZ</a:t>
            </a:r>
          </a:p>
        </p:txBody>
      </p:sp>
      <p:grpSp>
        <p:nvGrpSpPr>
          <p:cNvPr id="77" name="Group 145"/>
          <p:cNvGrpSpPr>
            <a:grpSpLocks/>
          </p:cNvGrpSpPr>
          <p:nvPr/>
        </p:nvGrpSpPr>
        <p:grpSpPr bwMode="auto">
          <a:xfrm>
            <a:off x="6027819" y="5325581"/>
            <a:ext cx="593847" cy="7472"/>
            <a:chOff x="1762972" y="2184373"/>
            <a:chExt cx="679451" cy="9525"/>
          </a:xfrm>
        </p:grpSpPr>
        <p:sp>
          <p:nvSpPr>
            <p:cNvPr id="102" name="Freeform 119"/>
            <p:cNvSpPr>
              <a:spLocks/>
            </p:cNvSpPr>
            <p:nvPr>
              <p:custDataLst>
                <p:tags r:id="rId34"/>
              </p:custDataLst>
            </p:nvPr>
          </p:nvSpPr>
          <p:spPr bwMode="auto">
            <a:xfrm>
              <a:off x="1762972" y="2184373"/>
              <a:ext cx="1588" cy="9525"/>
            </a:xfrm>
            <a:custGeom>
              <a:avLst/>
              <a:gdLst>
                <a:gd name="T0" fmla="*/ 0 w 1588"/>
                <a:gd name="T1" fmla="*/ 0 h 1"/>
                <a:gd name="T2" fmla="*/ 0 w 1588"/>
                <a:gd name="T3" fmla="*/ 2147483647 h 1"/>
                <a:gd name="T4" fmla="*/ 0 w 1588"/>
                <a:gd name="T5" fmla="*/ 0 h 1"/>
                <a:gd name="T6" fmla="*/ 0 w 1588"/>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
                  <a:moveTo>
                    <a:pt x="0" y="0"/>
                  </a:moveTo>
                  <a:cubicBezTo>
                    <a:pt x="0" y="0"/>
                    <a:pt x="0" y="1"/>
                    <a:pt x="0" y="1"/>
                  </a:cubicBezTo>
                  <a:cubicBezTo>
                    <a:pt x="0" y="0"/>
                    <a:pt x="0" y="0"/>
                    <a:pt x="0" y="0"/>
                  </a:cubicBezTo>
                  <a:cubicBezTo>
                    <a:pt x="0" y="0"/>
                    <a:pt x="0" y="0"/>
                    <a:pt x="0" y="0"/>
                  </a:cubicBezTo>
                  <a:close/>
                </a:path>
              </a:pathLst>
            </a:custGeom>
            <a:solidFill>
              <a:srgbClr val="146EB4"/>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3" name="Freeform 121"/>
            <p:cNvSpPr>
              <a:spLocks/>
            </p:cNvSpPr>
            <p:nvPr>
              <p:custDataLst>
                <p:tags r:id="rId35"/>
              </p:custDataLst>
            </p:nvPr>
          </p:nvSpPr>
          <p:spPr bwMode="auto">
            <a:xfrm>
              <a:off x="1762972" y="2184373"/>
              <a:ext cx="1588" cy="1588"/>
            </a:xfrm>
            <a:custGeom>
              <a:avLst/>
              <a:gdLst>
                <a:gd name="T0" fmla="*/ 0 w 1588"/>
                <a:gd name="T1" fmla="*/ 0 h 1588"/>
                <a:gd name="T2" fmla="*/ 0 w 1588"/>
                <a:gd name="T3" fmla="*/ 0 h 1588"/>
                <a:gd name="T4" fmla="*/ 0 w 1588"/>
                <a:gd name="T5" fmla="*/ 0 h 1588"/>
                <a:gd name="T6" fmla="*/ 0 60000 65536"/>
                <a:gd name="T7" fmla="*/ 0 60000 65536"/>
                <a:gd name="T8" fmla="*/ 0 60000 65536"/>
              </a:gdLst>
              <a:ahLst/>
              <a:cxnLst>
                <a:cxn ang="T6">
                  <a:pos x="T0" y="T1"/>
                </a:cxn>
                <a:cxn ang="T7">
                  <a:pos x="T2" y="T3"/>
                </a:cxn>
                <a:cxn ang="T8">
                  <a:pos x="T4" y="T5"/>
                </a:cxn>
              </a:cxnLst>
              <a:rect l="0" t="0" r="r" b="b"/>
              <a:pathLst>
                <a:path w="1588" h="1588">
                  <a:moveTo>
                    <a:pt x="0" y="0"/>
                  </a:moveTo>
                  <a:cubicBezTo>
                    <a:pt x="0" y="0"/>
                    <a:pt x="0" y="0"/>
                    <a:pt x="0" y="0"/>
                  </a:cubicBezTo>
                  <a:cubicBezTo>
                    <a:pt x="0" y="0"/>
                    <a:pt x="0" y="0"/>
                    <a:pt x="0" y="0"/>
                  </a:cubicBezTo>
                  <a:close/>
                </a:path>
              </a:pathLst>
            </a:custGeom>
            <a:solidFill>
              <a:srgbClr val="146EB4"/>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4" name="Freeform 122"/>
            <p:cNvSpPr>
              <a:spLocks/>
            </p:cNvSpPr>
            <p:nvPr>
              <p:custDataLst>
                <p:tags r:id="rId36"/>
              </p:custDataLst>
            </p:nvPr>
          </p:nvSpPr>
          <p:spPr bwMode="auto">
            <a:xfrm>
              <a:off x="2440835" y="2184373"/>
              <a:ext cx="1588" cy="1588"/>
            </a:xfrm>
            <a:custGeom>
              <a:avLst/>
              <a:gdLst>
                <a:gd name="T0" fmla="*/ 0 w 1588"/>
                <a:gd name="T1" fmla="*/ 0 h 1588"/>
                <a:gd name="T2" fmla="*/ 0 w 1588"/>
                <a:gd name="T3" fmla="*/ 0 h 1588"/>
                <a:gd name="T4" fmla="*/ 0 w 1588"/>
                <a:gd name="T5" fmla="*/ 0 h 1588"/>
                <a:gd name="T6" fmla="*/ 0 w 1588"/>
                <a:gd name="T7" fmla="*/ 0 h 1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588">
                  <a:moveTo>
                    <a:pt x="0" y="0"/>
                  </a:moveTo>
                  <a:cubicBezTo>
                    <a:pt x="0" y="0"/>
                    <a:pt x="0" y="0"/>
                    <a:pt x="0" y="0"/>
                  </a:cubicBezTo>
                  <a:cubicBezTo>
                    <a:pt x="0" y="0"/>
                    <a:pt x="0" y="0"/>
                    <a:pt x="0" y="0"/>
                  </a:cubicBezTo>
                  <a:cubicBezTo>
                    <a:pt x="0" y="0"/>
                    <a:pt x="0" y="0"/>
                    <a:pt x="0" y="0"/>
                  </a:cubicBezTo>
                  <a:close/>
                </a:path>
              </a:pathLst>
            </a:custGeom>
            <a:solidFill>
              <a:srgbClr val="146EB4"/>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78" name="Group 146"/>
          <p:cNvGrpSpPr>
            <a:grpSpLocks/>
          </p:cNvGrpSpPr>
          <p:nvPr/>
        </p:nvGrpSpPr>
        <p:grpSpPr bwMode="auto">
          <a:xfrm>
            <a:off x="6665899" y="5315611"/>
            <a:ext cx="593847" cy="7472"/>
            <a:chOff x="1762972" y="2184373"/>
            <a:chExt cx="679451" cy="9525"/>
          </a:xfrm>
        </p:grpSpPr>
        <p:sp>
          <p:nvSpPr>
            <p:cNvPr id="99" name="Freeform 119"/>
            <p:cNvSpPr>
              <a:spLocks/>
            </p:cNvSpPr>
            <p:nvPr>
              <p:custDataLst>
                <p:tags r:id="rId31"/>
              </p:custDataLst>
            </p:nvPr>
          </p:nvSpPr>
          <p:spPr bwMode="auto">
            <a:xfrm>
              <a:off x="1762972" y="2184373"/>
              <a:ext cx="1588" cy="9525"/>
            </a:xfrm>
            <a:custGeom>
              <a:avLst/>
              <a:gdLst>
                <a:gd name="T0" fmla="*/ 0 w 1588"/>
                <a:gd name="T1" fmla="*/ 0 h 1"/>
                <a:gd name="T2" fmla="*/ 0 w 1588"/>
                <a:gd name="T3" fmla="*/ 2147483647 h 1"/>
                <a:gd name="T4" fmla="*/ 0 w 1588"/>
                <a:gd name="T5" fmla="*/ 0 h 1"/>
                <a:gd name="T6" fmla="*/ 0 w 1588"/>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
                  <a:moveTo>
                    <a:pt x="0" y="0"/>
                  </a:moveTo>
                  <a:cubicBezTo>
                    <a:pt x="0" y="0"/>
                    <a:pt x="0" y="1"/>
                    <a:pt x="0" y="1"/>
                  </a:cubicBezTo>
                  <a:cubicBezTo>
                    <a:pt x="0" y="0"/>
                    <a:pt x="0" y="0"/>
                    <a:pt x="0" y="0"/>
                  </a:cubicBezTo>
                  <a:cubicBezTo>
                    <a:pt x="0" y="0"/>
                    <a:pt x="0" y="0"/>
                    <a:pt x="0" y="0"/>
                  </a:cubicBezTo>
                  <a:close/>
                </a:path>
              </a:pathLst>
            </a:custGeom>
            <a:solidFill>
              <a:srgbClr val="146EB4"/>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0" name="Freeform 121"/>
            <p:cNvSpPr>
              <a:spLocks/>
            </p:cNvSpPr>
            <p:nvPr>
              <p:custDataLst>
                <p:tags r:id="rId32"/>
              </p:custDataLst>
            </p:nvPr>
          </p:nvSpPr>
          <p:spPr bwMode="auto">
            <a:xfrm>
              <a:off x="1762972" y="2184373"/>
              <a:ext cx="1588" cy="1588"/>
            </a:xfrm>
            <a:custGeom>
              <a:avLst/>
              <a:gdLst>
                <a:gd name="T0" fmla="*/ 0 w 1588"/>
                <a:gd name="T1" fmla="*/ 0 h 1588"/>
                <a:gd name="T2" fmla="*/ 0 w 1588"/>
                <a:gd name="T3" fmla="*/ 0 h 1588"/>
                <a:gd name="T4" fmla="*/ 0 w 1588"/>
                <a:gd name="T5" fmla="*/ 0 h 1588"/>
                <a:gd name="T6" fmla="*/ 0 60000 65536"/>
                <a:gd name="T7" fmla="*/ 0 60000 65536"/>
                <a:gd name="T8" fmla="*/ 0 60000 65536"/>
              </a:gdLst>
              <a:ahLst/>
              <a:cxnLst>
                <a:cxn ang="T6">
                  <a:pos x="T0" y="T1"/>
                </a:cxn>
                <a:cxn ang="T7">
                  <a:pos x="T2" y="T3"/>
                </a:cxn>
                <a:cxn ang="T8">
                  <a:pos x="T4" y="T5"/>
                </a:cxn>
              </a:cxnLst>
              <a:rect l="0" t="0" r="r" b="b"/>
              <a:pathLst>
                <a:path w="1588" h="1588">
                  <a:moveTo>
                    <a:pt x="0" y="0"/>
                  </a:moveTo>
                  <a:cubicBezTo>
                    <a:pt x="0" y="0"/>
                    <a:pt x="0" y="0"/>
                    <a:pt x="0" y="0"/>
                  </a:cubicBezTo>
                  <a:cubicBezTo>
                    <a:pt x="0" y="0"/>
                    <a:pt x="0" y="0"/>
                    <a:pt x="0" y="0"/>
                  </a:cubicBezTo>
                  <a:close/>
                </a:path>
              </a:pathLst>
            </a:custGeom>
            <a:solidFill>
              <a:srgbClr val="146EB4"/>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1" name="Freeform 122"/>
            <p:cNvSpPr>
              <a:spLocks/>
            </p:cNvSpPr>
            <p:nvPr>
              <p:custDataLst>
                <p:tags r:id="rId33"/>
              </p:custDataLst>
            </p:nvPr>
          </p:nvSpPr>
          <p:spPr bwMode="auto">
            <a:xfrm>
              <a:off x="2440835" y="2184373"/>
              <a:ext cx="1588" cy="1588"/>
            </a:xfrm>
            <a:custGeom>
              <a:avLst/>
              <a:gdLst>
                <a:gd name="T0" fmla="*/ 0 w 1588"/>
                <a:gd name="T1" fmla="*/ 0 h 1588"/>
                <a:gd name="T2" fmla="*/ 0 w 1588"/>
                <a:gd name="T3" fmla="*/ 0 h 1588"/>
                <a:gd name="T4" fmla="*/ 0 w 1588"/>
                <a:gd name="T5" fmla="*/ 0 h 1588"/>
                <a:gd name="T6" fmla="*/ 0 w 1588"/>
                <a:gd name="T7" fmla="*/ 0 h 1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588">
                  <a:moveTo>
                    <a:pt x="0" y="0"/>
                  </a:moveTo>
                  <a:cubicBezTo>
                    <a:pt x="0" y="0"/>
                    <a:pt x="0" y="0"/>
                    <a:pt x="0" y="0"/>
                  </a:cubicBezTo>
                  <a:cubicBezTo>
                    <a:pt x="0" y="0"/>
                    <a:pt x="0" y="0"/>
                    <a:pt x="0" y="0"/>
                  </a:cubicBezTo>
                  <a:cubicBezTo>
                    <a:pt x="0" y="0"/>
                    <a:pt x="0" y="0"/>
                    <a:pt x="0" y="0"/>
                  </a:cubicBezTo>
                  <a:close/>
                </a:path>
              </a:pathLst>
            </a:custGeom>
            <a:solidFill>
              <a:srgbClr val="146EB4"/>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79" name="TextBox 147"/>
          <p:cNvSpPr txBox="1">
            <a:spLocks noChangeArrowheads="1"/>
          </p:cNvSpPr>
          <p:nvPr>
            <p:custDataLst>
              <p:tags r:id="rId6"/>
            </p:custDataLst>
          </p:nvPr>
        </p:nvSpPr>
        <p:spPr bwMode="auto">
          <a:xfrm>
            <a:off x="9319118" y="3440047"/>
            <a:ext cx="72913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a:r>
              <a:rPr lang="ko-kr" sz="1600">
                <a:solidFill>
                  <a:schemeClr val="bg1"/>
                </a:solidFill>
                <a:latin typeface="Amazon Ember" panose="020B0603020204020204" pitchFamily="34" charset="0"/>
                <a:ea typeface="Amazon Ember" panose="020B0603020204020204" pitchFamily="34" charset="0"/>
                <a:cs typeface="Amazon Ember" panose="020B0603020204020204" pitchFamily="34" charset="0"/>
              </a:rPr>
              <a:t>VPC</a:t>
            </a:r>
          </a:p>
        </p:txBody>
      </p:sp>
      <p:sp>
        <p:nvSpPr>
          <p:cNvPr id="80" name="TextBox 148"/>
          <p:cNvSpPr txBox="1">
            <a:spLocks noChangeArrowheads="1"/>
          </p:cNvSpPr>
          <p:nvPr>
            <p:custDataLst>
              <p:tags r:id="rId7"/>
            </p:custDataLst>
          </p:nvPr>
        </p:nvSpPr>
        <p:spPr bwMode="auto">
          <a:xfrm>
            <a:off x="5723019" y="6140200"/>
            <a:ext cx="5283201"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2133" b="1" dirty="0">
                <a:latin typeface="Malgun Gothic" panose="020B0503020000020004" pitchFamily="34" charset="-127"/>
                <a:ea typeface="Malgun Gothic" panose="020B0503020000020004" pitchFamily="34" charset="-127"/>
                <a:cs typeface="Amazon Ember" panose="020B0603020204020204" pitchFamily="34" charset="0"/>
              </a:rPr>
              <a:t>리전</a:t>
            </a:r>
          </a:p>
        </p:txBody>
      </p:sp>
      <p:grpSp>
        <p:nvGrpSpPr>
          <p:cNvPr id="37" name="Group 105"/>
          <p:cNvGrpSpPr>
            <a:grpSpLocks/>
          </p:cNvGrpSpPr>
          <p:nvPr/>
        </p:nvGrpSpPr>
        <p:grpSpPr bwMode="auto">
          <a:xfrm>
            <a:off x="6551973" y="3766162"/>
            <a:ext cx="3829985" cy="559381"/>
            <a:chOff x="4959025" y="3450953"/>
            <a:chExt cx="2872488" cy="419581"/>
          </a:xfrm>
        </p:grpSpPr>
        <p:pic>
          <p:nvPicPr>
            <p:cNvPr id="62" name="Picture 4"/>
            <p:cNvPicPr>
              <a:picLocks noChangeAspect="1" noChangeArrowheads="1"/>
            </p:cNvPicPr>
            <p:nvPr/>
          </p:nvPicPr>
          <p:blipFill>
            <a:blip r:embed="rId43" cstate="screen">
              <a:extLst>
                <a:ext uri="{28A0092B-C50C-407E-A947-70E740481C1C}">
                  <a14:useLocalDpi xmlns:a14="http://schemas.microsoft.com/office/drawing/2010/main"/>
                </a:ext>
              </a:extLst>
            </a:blip>
            <a:srcRect/>
            <a:stretch>
              <a:fillRect/>
            </a:stretch>
          </p:blipFill>
          <p:spPr bwMode="auto">
            <a:xfrm>
              <a:off x="5685688" y="3450953"/>
              <a:ext cx="297665" cy="4195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3" name="Picture 131"/>
            <p:cNvPicPr>
              <a:picLocks noChangeAspect="1"/>
            </p:cNvPicPr>
            <p:nvPr/>
          </p:nvPicPr>
          <p:blipFill>
            <a:blip r:embed="rId44" cstate="screen">
              <a:extLst>
                <a:ext uri="{28A0092B-C50C-407E-A947-70E740481C1C}">
                  <a14:useLocalDpi xmlns:a14="http://schemas.microsoft.com/office/drawing/2010/main"/>
                </a:ext>
              </a:extLst>
            </a:blip>
            <a:srcRect/>
            <a:stretch>
              <a:fillRect/>
            </a:stretch>
          </p:blipFill>
          <p:spPr bwMode="auto">
            <a:xfrm>
              <a:off x="5356752" y="3452536"/>
              <a:ext cx="297665" cy="41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4" name="Picture 132"/>
            <p:cNvPicPr>
              <a:picLocks noChangeAspect="1"/>
            </p:cNvPicPr>
            <p:nvPr/>
          </p:nvPicPr>
          <p:blipFill>
            <a:blip r:embed="rId44" cstate="screen">
              <a:extLst>
                <a:ext uri="{28A0092B-C50C-407E-A947-70E740481C1C}">
                  <a14:useLocalDpi xmlns:a14="http://schemas.microsoft.com/office/drawing/2010/main"/>
                </a:ext>
              </a:extLst>
            </a:blip>
            <a:srcRect/>
            <a:stretch>
              <a:fillRect/>
            </a:stretch>
          </p:blipFill>
          <p:spPr bwMode="auto">
            <a:xfrm>
              <a:off x="5029399" y="3452536"/>
              <a:ext cx="297665" cy="41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5" name="TextBox 133"/>
            <p:cNvSpPr txBox="1">
              <a:spLocks noChangeArrowheads="1"/>
            </p:cNvSpPr>
            <p:nvPr>
              <p:custDataLst>
                <p:tags r:id="rId30"/>
              </p:custDataLst>
            </p:nvPr>
          </p:nvSpPr>
          <p:spPr bwMode="auto">
            <a:xfrm>
              <a:off x="4959025" y="3570507"/>
              <a:ext cx="493873" cy="223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a:r>
                <a:rPr lang="ko-kr" sz="1333">
                  <a:latin typeface="Amazon Ember" panose="020B0603020204020204" pitchFamily="34" charset="0"/>
                  <a:ea typeface="Amazon Ember" panose="020B0603020204020204" pitchFamily="34" charset="0"/>
                  <a:cs typeface="Amazon Ember" panose="020B0603020204020204" pitchFamily="34" charset="0"/>
                </a:rPr>
                <a:t> </a:t>
              </a:r>
              <a:r>
                <a:rPr lang="ko-kr" sz="1333">
                  <a:solidFill>
                    <a:srgbClr val="000000"/>
                  </a:solidFill>
                  <a:latin typeface="Amazon Ember" panose="020B0603020204020204" pitchFamily="34" charset="0"/>
                  <a:ea typeface="Amazon Ember" panose="020B0603020204020204" pitchFamily="34" charset="0"/>
                  <a:cs typeface="Amazon Ember" panose="020B0603020204020204" pitchFamily="34" charset="0"/>
                </a:rPr>
                <a:t>EBS</a:t>
              </a:r>
              <a:endParaRPr lang="en-US" sz="1333" dirty="0">
                <a:solidFill>
                  <a:srgbClr val="000000"/>
                </a:solidFill>
                <a:latin typeface="Amazon Ember" panose="020B0603020204020204"/>
                <a:ea typeface="Amazon Ember" panose="020B0603020204020204" pitchFamily="34" charset="0"/>
                <a:cs typeface="Amazon Ember" panose="020B0603020204020204" pitchFamily="34" charset="0"/>
              </a:endParaRPr>
            </a:p>
          </p:txBody>
        </p:sp>
        <p:pic>
          <p:nvPicPr>
            <p:cNvPr id="66" name="Picture 4"/>
            <p:cNvPicPr>
              <a:picLocks noChangeAspect="1" noChangeArrowheads="1"/>
            </p:cNvPicPr>
            <p:nvPr/>
          </p:nvPicPr>
          <p:blipFill>
            <a:blip r:embed="rId43" cstate="screen">
              <a:extLst>
                <a:ext uri="{28A0092B-C50C-407E-A947-70E740481C1C}">
                  <a14:useLocalDpi xmlns:a14="http://schemas.microsoft.com/office/drawing/2010/main"/>
                </a:ext>
              </a:extLst>
            </a:blip>
            <a:srcRect/>
            <a:stretch>
              <a:fillRect/>
            </a:stretch>
          </p:blipFill>
          <p:spPr bwMode="auto">
            <a:xfrm>
              <a:off x="7533848" y="3450953"/>
              <a:ext cx="297665" cy="4195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7" name="Picture 135"/>
            <p:cNvPicPr>
              <a:picLocks noChangeAspect="1"/>
            </p:cNvPicPr>
            <p:nvPr/>
          </p:nvPicPr>
          <p:blipFill>
            <a:blip r:embed="rId44" cstate="screen">
              <a:extLst>
                <a:ext uri="{28A0092B-C50C-407E-A947-70E740481C1C}">
                  <a14:useLocalDpi xmlns:a14="http://schemas.microsoft.com/office/drawing/2010/main"/>
                </a:ext>
              </a:extLst>
            </a:blip>
            <a:srcRect/>
            <a:stretch>
              <a:fillRect/>
            </a:stretch>
          </p:blipFill>
          <p:spPr bwMode="auto">
            <a:xfrm>
              <a:off x="7204912" y="3452536"/>
              <a:ext cx="297665" cy="41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8" name="Picture 136"/>
            <p:cNvPicPr>
              <a:picLocks noChangeAspect="1"/>
            </p:cNvPicPr>
            <p:nvPr/>
          </p:nvPicPr>
          <p:blipFill>
            <a:blip r:embed="rId44" cstate="screen">
              <a:extLst>
                <a:ext uri="{28A0092B-C50C-407E-A947-70E740481C1C}">
                  <a14:useLocalDpi xmlns:a14="http://schemas.microsoft.com/office/drawing/2010/main"/>
                </a:ext>
              </a:extLst>
            </a:blip>
            <a:srcRect/>
            <a:stretch>
              <a:fillRect/>
            </a:stretch>
          </p:blipFill>
          <p:spPr bwMode="auto">
            <a:xfrm>
              <a:off x="6877559" y="3452536"/>
              <a:ext cx="297665" cy="41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8" name="Group 106"/>
          <p:cNvGrpSpPr>
            <a:grpSpLocks/>
          </p:cNvGrpSpPr>
          <p:nvPr/>
        </p:nvGrpSpPr>
        <p:grpSpPr bwMode="auto">
          <a:xfrm>
            <a:off x="5902936" y="5132720"/>
            <a:ext cx="5018288" cy="1024467"/>
            <a:chOff x="4540338" y="4300631"/>
            <a:chExt cx="3763716" cy="768432"/>
          </a:xfrm>
        </p:grpSpPr>
        <p:grpSp>
          <p:nvGrpSpPr>
            <p:cNvPr id="39" name="Group 107"/>
            <p:cNvGrpSpPr>
              <a:grpSpLocks/>
            </p:cNvGrpSpPr>
            <p:nvPr/>
          </p:nvGrpSpPr>
          <p:grpSpPr bwMode="auto">
            <a:xfrm>
              <a:off x="4634000" y="4445290"/>
              <a:ext cx="445385" cy="5605"/>
              <a:chOff x="1762972" y="2184373"/>
              <a:chExt cx="679451" cy="9525"/>
            </a:xfrm>
          </p:grpSpPr>
          <p:sp>
            <p:nvSpPr>
              <p:cNvPr id="59" name="Freeform 119"/>
              <p:cNvSpPr>
                <a:spLocks/>
              </p:cNvSpPr>
              <p:nvPr>
                <p:custDataLst>
                  <p:tags r:id="rId27"/>
                </p:custDataLst>
              </p:nvPr>
            </p:nvSpPr>
            <p:spPr bwMode="auto">
              <a:xfrm>
                <a:off x="1762972" y="2184373"/>
                <a:ext cx="1588" cy="9525"/>
              </a:xfrm>
              <a:custGeom>
                <a:avLst/>
                <a:gdLst>
                  <a:gd name="T0" fmla="*/ 0 w 1588"/>
                  <a:gd name="T1" fmla="*/ 0 h 1"/>
                  <a:gd name="T2" fmla="*/ 0 w 1588"/>
                  <a:gd name="T3" fmla="*/ 2147483647 h 1"/>
                  <a:gd name="T4" fmla="*/ 0 w 1588"/>
                  <a:gd name="T5" fmla="*/ 0 h 1"/>
                  <a:gd name="T6" fmla="*/ 0 w 1588"/>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
                    <a:moveTo>
                      <a:pt x="0" y="0"/>
                    </a:moveTo>
                    <a:cubicBezTo>
                      <a:pt x="0" y="0"/>
                      <a:pt x="0" y="1"/>
                      <a:pt x="0" y="1"/>
                    </a:cubicBezTo>
                    <a:cubicBezTo>
                      <a:pt x="0" y="0"/>
                      <a:pt x="0" y="0"/>
                      <a:pt x="0" y="0"/>
                    </a:cubicBezTo>
                    <a:cubicBezTo>
                      <a:pt x="0" y="0"/>
                      <a:pt x="0" y="0"/>
                      <a:pt x="0" y="0"/>
                    </a:cubicBezTo>
                    <a:close/>
                  </a:path>
                </a:pathLst>
              </a:custGeom>
              <a:solidFill>
                <a:srgbClr val="146EB4"/>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Freeform 121"/>
              <p:cNvSpPr>
                <a:spLocks/>
              </p:cNvSpPr>
              <p:nvPr>
                <p:custDataLst>
                  <p:tags r:id="rId28"/>
                </p:custDataLst>
              </p:nvPr>
            </p:nvSpPr>
            <p:spPr bwMode="auto">
              <a:xfrm>
                <a:off x="1762972" y="2184373"/>
                <a:ext cx="1588" cy="1588"/>
              </a:xfrm>
              <a:custGeom>
                <a:avLst/>
                <a:gdLst>
                  <a:gd name="T0" fmla="*/ 0 w 1588"/>
                  <a:gd name="T1" fmla="*/ 0 h 1588"/>
                  <a:gd name="T2" fmla="*/ 0 w 1588"/>
                  <a:gd name="T3" fmla="*/ 0 h 1588"/>
                  <a:gd name="T4" fmla="*/ 0 w 1588"/>
                  <a:gd name="T5" fmla="*/ 0 h 1588"/>
                  <a:gd name="T6" fmla="*/ 0 60000 65536"/>
                  <a:gd name="T7" fmla="*/ 0 60000 65536"/>
                  <a:gd name="T8" fmla="*/ 0 60000 65536"/>
                </a:gdLst>
                <a:ahLst/>
                <a:cxnLst>
                  <a:cxn ang="T6">
                    <a:pos x="T0" y="T1"/>
                  </a:cxn>
                  <a:cxn ang="T7">
                    <a:pos x="T2" y="T3"/>
                  </a:cxn>
                  <a:cxn ang="T8">
                    <a:pos x="T4" y="T5"/>
                  </a:cxn>
                </a:cxnLst>
                <a:rect l="0" t="0" r="r" b="b"/>
                <a:pathLst>
                  <a:path w="1588" h="1588">
                    <a:moveTo>
                      <a:pt x="0" y="0"/>
                    </a:moveTo>
                    <a:cubicBezTo>
                      <a:pt x="0" y="0"/>
                      <a:pt x="0" y="0"/>
                      <a:pt x="0" y="0"/>
                    </a:cubicBezTo>
                    <a:cubicBezTo>
                      <a:pt x="0" y="0"/>
                      <a:pt x="0" y="0"/>
                      <a:pt x="0" y="0"/>
                    </a:cubicBezTo>
                    <a:close/>
                  </a:path>
                </a:pathLst>
              </a:custGeom>
              <a:solidFill>
                <a:srgbClr val="146EB4"/>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1" name="Freeform 122"/>
              <p:cNvSpPr>
                <a:spLocks/>
              </p:cNvSpPr>
              <p:nvPr>
                <p:custDataLst>
                  <p:tags r:id="rId29"/>
                </p:custDataLst>
              </p:nvPr>
            </p:nvSpPr>
            <p:spPr bwMode="auto">
              <a:xfrm>
                <a:off x="2440835" y="2184373"/>
                <a:ext cx="1588" cy="1588"/>
              </a:xfrm>
              <a:custGeom>
                <a:avLst/>
                <a:gdLst>
                  <a:gd name="T0" fmla="*/ 0 w 1588"/>
                  <a:gd name="T1" fmla="*/ 0 h 1588"/>
                  <a:gd name="T2" fmla="*/ 0 w 1588"/>
                  <a:gd name="T3" fmla="*/ 0 h 1588"/>
                  <a:gd name="T4" fmla="*/ 0 w 1588"/>
                  <a:gd name="T5" fmla="*/ 0 h 1588"/>
                  <a:gd name="T6" fmla="*/ 0 w 1588"/>
                  <a:gd name="T7" fmla="*/ 0 h 1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588">
                    <a:moveTo>
                      <a:pt x="0" y="0"/>
                    </a:moveTo>
                    <a:cubicBezTo>
                      <a:pt x="0" y="0"/>
                      <a:pt x="0" y="0"/>
                      <a:pt x="0" y="0"/>
                    </a:cubicBezTo>
                    <a:cubicBezTo>
                      <a:pt x="0" y="0"/>
                      <a:pt x="0" y="0"/>
                      <a:pt x="0" y="0"/>
                    </a:cubicBezTo>
                    <a:cubicBezTo>
                      <a:pt x="0" y="0"/>
                      <a:pt x="0" y="0"/>
                      <a:pt x="0" y="0"/>
                    </a:cubicBezTo>
                    <a:close/>
                  </a:path>
                </a:pathLst>
              </a:custGeom>
              <a:solidFill>
                <a:srgbClr val="146EB4"/>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40" name="Group 108"/>
            <p:cNvGrpSpPr>
              <a:grpSpLocks/>
            </p:cNvGrpSpPr>
            <p:nvPr/>
          </p:nvGrpSpPr>
          <p:grpSpPr bwMode="auto">
            <a:xfrm>
              <a:off x="5112560" y="4437812"/>
              <a:ext cx="445385" cy="5605"/>
              <a:chOff x="1762972" y="2184373"/>
              <a:chExt cx="679451" cy="9525"/>
            </a:xfrm>
          </p:grpSpPr>
          <p:sp>
            <p:nvSpPr>
              <p:cNvPr id="56" name="Freeform 119"/>
              <p:cNvSpPr>
                <a:spLocks/>
              </p:cNvSpPr>
              <p:nvPr>
                <p:custDataLst>
                  <p:tags r:id="rId24"/>
                </p:custDataLst>
              </p:nvPr>
            </p:nvSpPr>
            <p:spPr bwMode="auto">
              <a:xfrm>
                <a:off x="1762972" y="2184373"/>
                <a:ext cx="1588" cy="9525"/>
              </a:xfrm>
              <a:custGeom>
                <a:avLst/>
                <a:gdLst>
                  <a:gd name="T0" fmla="*/ 0 w 1588"/>
                  <a:gd name="T1" fmla="*/ 0 h 1"/>
                  <a:gd name="T2" fmla="*/ 0 w 1588"/>
                  <a:gd name="T3" fmla="*/ 2147483647 h 1"/>
                  <a:gd name="T4" fmla="*/ 0 w 1588"/>
                  <a:gd name="T5" fmla="*/ 0 h 1"/>
                  <a:gd name="T6" fmla="*/ 0 w 1588"/>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
                    <a:moveTo>
                      <a:pt x="0" y="0"/>
                    </a:moveTo>
                    <a:cubicBezTo>
                      <a:pt x="0" y="0"/>
                      <a:pt x="0" y="1"/>
                      <a:pt x="0" y="1"/>
                    </a:cubicBezTo>
                    <a:cubicBezTo>
                      <a:pt x="0" y="0"/>
                      <a:pt x="0" y="0"/>
                      <a:pt x="0" y="0"/>
                    </a:cubicBezTo>
                    <a:cubicBezTo>
                      <a:pt x="0" y="0"/>
                      <a:pt x="0" y="0"/>
                      <a:pt x="0" y="0"/>
                    </a:cubicBezTo>
                    <a:close/>
                  </a:path>
                </a:pathLst>
              </a:custGeom>
              <a:solidFill>
                <a:srgbClr val="146EB4"/>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Freeform 121"/>
              <p:cNvSpPr>
                <a:spLocks/>
              </p:cNvSpPr>
              <p:nvPr>
                <p:custDataLst>
                  <p:tags r:id="rId25"/>
                </p:custDataLst>
              </p:nvPr>
            </p:nvSpPr>
            <p:spPr bwMode="auto">
              <a:xfrm>
                <a:off x="1762972" y="2184373"/>
                <a:ext cx="1588" cy="1588"/>
              </a:xfrm>
              <a:custGeom>
                <a:avLst/>
                <a:gdLst>
                  <a:gd name="T0" fmla="*/ 0 w 1588"/>
                  <a:gd name="T1" fmla="*/ 0 h 1588"/>
                  <a:gd name="T2" fmla="*/ 0 w 1588"/>
                  <a:gd name="T3" fmla="*/ 0 h 1588"/>
                  <a:gd name="T4" fmla="*/ 0 w 1588"/>
                  <a:gd name="T5" fmla="*/ 0 h 1588"/>
                  <a:gd name="T6" fmla="*/ 0 60000 65536"/>
                  <a:gd name="T7" fmla="*/ 0 60000 65536"/>
                  <a:gd name="T8" fmla="*/ 0 60000 65536"/>
                </a:gdLst>
                <a:ahLst/>
                <a:cxnLst>
                  <a:cxn ang="T6">
                    <a:pos x="T0" y="T1"/>
                  </a:cxn>
                  <a:cxn ang="T7">
                    <a:pos x="T2" y="T3"/>
                  </a:cxn>
                  <a:cxn ang="T8">
                    <a:pos x="T4" y="T5"/>
                  </a:cxn>
                </a:cxnLst>
                <a:rect l="0" t="0" r="r" b="b"/>
                <a:pathLst>
                  <a:path w="1588" h="1588">
                    <a:moveTo>
                      <a:pt x="0" y="0"/>
                    </a:moveTo>
                    <a:cubicBezTo>
                      <a:pt x="0" y="0"/>
                      <a:pt x="0" y="0"/>
                      <a:pt x="0" y="0"/>
                    </a:cubicBezTo>
                    <a:cubicBezTo>
                      <a:pt x="0" y="0"/>
                      <a:pt x="0" y="0"/>
                      <a:pt x="0" y="0"/>
                    </a:cubicBezTo>
                    <a:close/>
                  </a:path>
                </a:pathLst>
              </a:custGeom>
              <a:solidFill>
                <a:srgbClr val="146EB4"/>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8" name="Freeform 122"/>
              <p:cNvSpPr>
                <a:spLocks/>
              </p:cNvSpPr>
              <p:nvPr>
                <p:custDataLst>
                  <p:tags r:id="rId26"/>
                </p:custDataLst>
              </p:nvPr>
            </p:nvSpPr>
            <p:spPr bwMode="auto">
              <a:xfrm>
                <a:off x="2440835" y="2184373"/>
                <a:ext cx="1588" cy="1588"/>
              </a:xfrm>
              <a:custGeom>
                <a:avLst/>
                <a:gdLst>
                  <a:gd name="T0" fmla="*/ 0 w 1588"/>
                  <a:gd name="T1" fmla="*/ 0 h 1588"/>
                  <a:gd name="T2" fmla="*/ 0 w 1588"/>
                  <a:gd name="T3" fmla="*/ 0 h 1588"/>
                  <a:gd name="T4" fmla="*/ 0 w 1588"/>
                  <a:gd name="T5" fmla="*/ 0 h 1588"/>
                  <a:gd name="T6" fmla="*/ 0 w 1588"/>
                  <a:gd name="T7" fmla="*/ 0 h 1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588">
                    <a:moveTo>
                      <a:pt x="0" y="0"/>
                    </a:moveTo>
                    <a:cubicBezTo>
                      <a:pt x="0" y="0"/>
                      <a:pt x="0" y="0"/>
                      <a:pt x="0" y="0"/>
                    </a:cubicBezTo>
                    <a:cubicBezTo>
                      <a:pt x="0" y="0"/>
                      <a:pt x="0" y="0"/>
                      <a:pt x="0" y="0"/>
                    </a:cubicBezTo>
                    <a:cubicBezTo>
                      <a:pt x="0" y="0"/>
                      <a:pt x="0" y="0"/>
                      <a:pt x="0" y="0"/>
                    </a:cubicBezTo>
                    <a:close/>
                  </a:path>
                </a:pathLst>
              </a:custGeom>
              <a:solidFill>
                <a:srgbClr val="146EB4"/>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42" name="Picture 2"/>
            <p:cNvPicPr>
              <a:picLocks noChangeAspect="1" noChangeArrowheads="1"/>
            </p:cNvPicPr>
            <p:nvPr/>
          </p:nvPicPr>
          <p:blipFill>
            <a:blip r:embed="rId45" cstate="screen">
              <a:extLst>
                <a:ext uri="{28A0092B-C50C-407E-A947-70E740481C1C}">
                  <a14:useLocalDpi xmlns:a14="http://schemas.microsoft.com/office/drawing/2010/main"/>
                </a:ext>
              </a:extLst>
            </a:blip>
            <a:srcRect/>
            <a:stretch>
              <a:fillRect/>
            </a:stretch>
          </p:blipFill>
          <p:spPr bwMode="auto">
            <a:xfrm>
              <a:off x="4623548" y="4447174"/>
              <a:ext cx="406239" cy="4986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3" name="Picture 3"/>
            <p:cNvPicPr>
              <a:picLocks noChangeAspect="1" noChangeArrowheads="1"/>
            </p:cNvPicPr>
            <p:nvPr/>
          </p:nvPicPr>
          <p:blipFill>
            <a:blip r:embed="rId45" cstate="screen">
              <a:extLst>
                <a:ext uri="{28A0092B-C50C-407E-A947-70E740481C1C}">
                  <a14:useLocalDpi xmlns:a14="http://schemas.microsoft.com/office/drawing/2010/main"/>
                </a:ext>
              </a:extLst>
            </a:blip>
            <a:srcRect/>
            <a:stretch>
              <a:fillRect/>
            </a:stretch>
          </p:blipFill>
          <p:spPr bwMode="auto">
            <a:xfrm>
              <a:off x="5080749" y="4436712"/>
              <a:ext cx="418042" cy="5131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4" name="Rounded Rectangle 43"/>
            <p:cNvSpPr/>
            <p:nvPr>
              <p:custDataLst>
                <p:tags r:id="rId15"/>
              </p:custDataLst>
            </p:nvPr>
          </p:nvSpPr>
          <p:spPr>
            <a:xfrm>
              <a:off x="4540338" y="4300631"/>
              <a:ext cx="3703637" cy="76843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algn="ctr" rtl="0">
                <a:defRPr/>
              </a:pPr>
              <a:r>
                <a:rPr lang="ko-kr"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S3</a:t>
              </a:r>
            </a:p>
          </p:txBody>
        </p:sp>
        <p:grpSp>
          <p:nvGrpSpPr>
            <p:cNvPr id="45" name="Group 113"/>
            <p:cNvGrpSpPr>
              <a:grpSpLocks/>
            </p:cNvGrpSpPr>
            <p:nvPr/>
          </p:nvGrpSpPr>
          <p:grpSpPr bwMode="auto">
            <a:xfrm>
              <a:off x="4646700" y="4534190"/>
              <a:ext cx="445385" cy="5605"/>
              <a:chOff x="1762972" y="2184373"/>
              <a:chExt cx="679451" cy="9525"/>
            </a:xfrm>
          </p:grpSpPr>
          <p:sp>
            <p:nvSpPr>
              <p:cNvPr id="53" name="Freeform 119"/>
              <p:cNvSpPr>
                <a:spLocks/>
              </p:cNvSpPr>
              <p:nvPr>
                <p:custDataLst>
                  <p:tags r:id="rId21"/>
                </p:custDataLst>
              </p:nvPr>
            </p:nvSpPr>
            <p:spPr bwMode="auto">
              <a:xfrm>
                <a:off x="1762972" y="2184373"/>
                <a:ext cx="1588" cy="9525"/>
              </a:xfrm>
              <a:custGeom>
                <a:avLst/>
                <a:gdLst>
                  <a:gd name="T0" fmla="*/ 0 w 1588"/>
                  <a:gd name="T1" fmla="*/ 0 h 1"/>
                  <a:gd name="T2" fmla="*/ 0 w 1588"/>
                  <a:gd name="T3" fmla="*/ 2147483647 h 1"/>
                  <a:gd name="T4" fmla="*/ 0 w 1588"/>
                  <a:gd name="T5" fmla="*/ 0 h 1"/>
                  <a:gd name="T6" fmla="*/ 0 w 1588"/>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
                    <a:moveTo>
                      <a:pt x="0" y="0"/>
                    </a:moveTo>
                    <a:cubicBezTo>
                      <a:pt x="0" y="0"/>
                      <a:pt x="0" y="1"/>
                      <a:pt x="0" y="1"/>
                    </a:cubicBezTo>
                    <a:cubicBezTo>
                      <a:pt x="0" y="0"/>
                      <a:pt x="0" y="0"/>
                      <a:pt x="0" y="0"/>
                    </a:cubicBezTo>
                    <a:cubicBezTo>
                      <a:pt x="0" y="0"/>
                      <a:pt x="0" y="0"/>
                      <a:pt x="0" y="0"/>
                    </a:cubicBezTo>
                    <a:close/>
                  </a:path>
                </a:pathLst>
              </a:custGeom>
              <a:solidFill>
                <a:srgbClr val="146EB4"/>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4" name="Freeform 121"/>
              <p:cNvSpPr>
                <a:spLocks/>
              </p:cNvSpPr>
              <p:nvPr>
                <p:custDataLst>
                  <p:tags r:id="rId22"/>
                </p:custDataLst>
              </p:nvPr>
            </p:nvSpPr>
            <p:spPr bwMode="auto">
              <a:xfrm>
                <a:off x="1762972" y="2184373"/>
                <a:ext cx="1588" cy="1588"/>
              </a:xfrm>
              <a:custGeom>
                <a:avLst/>
                <a:gdLst>
                  <a:gd name="T0" fmla="*/ 0 w 1588"/>
                  <a:gd name="T1" fmla="*/ 0 h 1588"/>
                  <a:gd name="T2" fmla="*/ 0 w 1588"/>
                  <a:gd name="T3" fmla="*/ 0 h 1588"/>
                  <a:gd name="T4" fmla="*/ 0 w 1588"/>
                  <a:gd name="T5" fmla="*/ 0 h 1588"/>
                  <a:gd name="T6" fmla="*/ 0 60000 65536"/>
                  <a:gd name="T7" fmla="*/ 0 60000 65536"/>
                  <a:gd name="T8" fmla="*/ 0 60000 65536"/>
                </a:gdLst>
                <a:ahLst/>
                <a:cxnLst>
                  <a:cxn ang="T6">
                    <a:pos x="T0" y="T1"/>
                  </a:cxn>
                  <a:cxn ang="T7">
                    <a:pos x="T2" y="T3"/>
                  </a:cxn>
                  <a:cxn ang="T8">
                    <a:pos x="T4" y="T5"/>
                  </a:cxn>
                </a:cxnLst>
                <a:rect l="0" t="0" r="r" b="b"/>
                <a:pathLst>
                  <a:path w="1588" h="1588">
                    <a:moveTo>
                      <a:pt x="0" y="0"/>
                    </a:moveTo>
                    <a:cubicBezTo>
                      <a:pt x="0" y="0"/>
                      <a:pt x="0" y="0"/>
                      <a:pt x="0" y="0"/>
                    </a:cubicBezTo>
                    <a:cubicBezTo>
                      <a:pt x="0" y="0"/>
                      <a:pt x="0" y="0"/>
                      <a:pt x="0" y="0"/>
                    </a:cubicBezTo>
                    <a:close/>
                  </a:path>
                </a:pathLst>
              </a:custGeom>
              <a:solidFill>
                <a:srgbClr val="146EB4"/>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Freeform 122"/>
              <p:cNvSpPr>
                <a:spLocks/>
              </p:cNvSpPr>
              <p:nvPr>
                <p:custDataLst>
                  <p:tags r:id="rId23"/>
                </p:custDataLst>
              </p:nvPr>
            </p:nvSpPr>
            <p:spPr bwMode="auto">
              <a:xfrm>
                <a:off x="2440835" y="2184373"/>
                <a:ext cx="1588" cy="1588"/>
              </a:xfrm>
              <a:custGeom>
                <a:avLst/>
                <a:gdLst>
                  <a:gd name="T0" fmla="*/ 0 w 1588"/>
                  <a:gd name="T1" fmla="*/ 0 h 1588"/>
                  <a:gd name="T2" fmla="*/ 0 w 1588"/>
                  <a:gd name="T3" fmla="*/ 0 h 1588"/>
                  <a:gd name="T4" fmla="*/ 0 w 1588"/>
                  <a:gd name="T5" fmla="*/ 0 h 1588"/>
                  <a:gd name="T6" fmla="*/ 0 w 1588"/>
                  <a:gd name="T7" fmla="*/ 0 h 1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588">
                    <a:moveTo>
                      <a:pt x="0" y="0"/>
                    </a:moveTo>
                    <a:cubicBezTo>
                      <a:pt x="0" y="0"/>
                      <a:pt x="0" y="0"/>
                      <a:pt x="0" y="0"/>
                    </a:cubicBezTo>
                    <a:cubicBezTo>
                      <a:pt x="0" y="0"/>
                      <a:pt x="0" y="0"/>
                      <a:pt x="0" y="0"/>
                    </a:cubicBezTo>
                    <a:cubicBezTo>
                      <a:pt x="0" y="0"/>
                      <a:pt x="0" y="0"/>
                      <a:pt x="0" y="0"/>
                    </a:cubicBezTo>
                    <a:close/>
                  </a:path>
                </a:pathLst>
              </a:custGeom>
              <a:solidFill>
                <a:srgbClr val="146EB4"/>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46" name="Group 114"/>
            <p:cNvGrpSpPr>
              <a:grpSpLocks/>
            </p:cNvGrpSpPr>
            <p:nvPr/>
          </p:nvGrpSpPr>
          <p:grpSpPr bwMode="auto">
            <a:xfrm>
              <a:off x="5125260" y="4526712"/>
              <a:ext cx="445385" cy="5605"/>
              <a:chOff x="1762972" y="2184373"/>
              <a:chExt cx="679451" cy="9525"/>
            </a:xfrm>
          </p:grpSpPr>
          <p:sp>
            <p:nvSpPr>
              <p:cNvPr id="50" name="Freeform 119"/>
              <p:cNvSpPr>
                <a:spLocks/>
              </p:cNvSpPr>
              <p:nvPr>
                <p:custDataLst>
                  <p:tags r:id="rId18"/>
                </p:custDataLst>
              </p:nvPr>
            </p:nvSpPr>
            <p:spPr bwMode="auto">
              <a:xfrm>
                <a:off x="1762972" y="2184373"/>
                <a:ext cx="1588" cy="9525"/>
              </a:xfrm>
              <a:custGeom>
                <a:avLst/>
                <a:gdLst>
                  <a:gd name="T0" fmla="*/ 0 w 1588"/>
                  <a:gd name="T1" fmla="*/ 0 h 1"/>
                  <a:gd name="T2" fmla="*/ 0 w 1588"/>
                  <a:gd name="T3" fmla="*/ 2147483647 h 1"/>
                  <a:gd name="T4" fmla="*/ 0 w 1588"/>
                  <a:gd name="T5" fmla="*/ 0 h 1"/>
                  <a:gd name="T6" fmla="*/ 0 w 1588"/>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
                    <a:moveTo>
                      <a:pt x="0" y="0"/>
                    </a:moveTo>
                    <a:cubicBezTo>
                      <a:pt x="0" y="0"/>
                      <a:pt x="0" y="1"/>
                      <a:pt x="0" y="1"/>
                    </a:cubicBezTo>
                    <a:cubicBezTo>
                      <a:pt x="0" y="0"/>
                      <a:pt x="0" y="0"/>
                      <a:pt x="0" y="0"/>
                    </a:cubicBezTo>
                    <a:cubicBezTo>
                      <a:pt x="0" y="0"/>
                      <a:pt x="0" y="0"/>
                      <a:pt x="0" y="0"/>
                    </a:cubicBezTo>
                    <a:close/>
                  </a:path>
                </a:pathLst>
              </a:custGeom>
              <a:solidFill>
                <a:srgbClr val="146EB4"/>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1" name="Freeform 121"/>
              <p:cNvSpPr>
                <a:spLocks/>
              </p:cNvSpPr>
              <p:nvPr>
                <p:custDataLst>
                  <p:tags r:id="rId19"/>
                </p:custDataLst>
              </p:nvPr>
            </p:nvSpPr>
            <p:spPr bwMode="auto">
              <a:xfrm>
                <a:off x="1762972" y="2184373"/>
                <a:ext cx="1588" cy="1588"/>
              </a:xfrm>
              <a:custGeom>
                <a:avLst/>
                <a:gdLst>
                  <a:gd name="T0" fmla="*/ 0 w 1588"/>
                  <a:gd name="T1" fmla="*/ 0 h 1588"/>
                  <a:gd name="T2" fmla="*/ 0 w 1588"/>
                  <a:gd name="T3" fmla="*/ 0 h 1588"/>
                  <a:gd name="T4" fmla="*/ 0 w 1588"/>
                  <a:gd name="T5" fmla="*/ 0 h 1588"/>
                  <a:gd name="T6" fmla="*/ 0 60000 65536"/>
                  <a:gd name="T7" fmla="*/ 0 60000 65536"/>
                  <a:gd name="T8" fmla="*/ 0 60000 65536"/>
                </a:gdLst>
                <a:ahLst/>
                <a:cxnLst>
                  <a:cxn ang="T6">
                    <a:pos x="T0" y="T1"/>
                  </a:cxn>
                  <a:cxn ang="T7">
                    <a:pos x="T2" y="T3"/>
                  </a:cxn>
                  <a:cxn ang="T8">
                    <a:pos x="T4" y="T5"/>
                  </a:cxn>
                </a:cxnLst>
                <a:rect l="0" t="0" r="r" b="b"/>
                <a:pathLst>
                  <a:path w="1588" h="1588">
                    <a:moveTo>
                      <a:pt x="0" y="0"/>
                    </a:moveTo>
                    <a:cubicBezTo>
                      <a:pt x="0" y="0"/>
                      <a:pt x="0" y="0"/>
                      <a:pt x="0" y="0"/>
                    </a:cubicBezTo>
                    <a:cubicBezTo>
                      <a:pt x="0" y="0"/>
                      <a:pt x="0" y="0"/>
                      <a:pt x="0" y="0"/>
                    </a:cubicBezTo>
                    <a:close/>
                  </a:path>
                </a:pathLst>
              </a:custGeom>
              <a:solidFill>
                <a:srgbClr val="146EB4"/>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Freeform 122"/>
              <p:cNvSpPr>
                <a:spLocks/>
              </p:cNvSpPr>
              <p:nvPr>
                <p:custDataLst>
                  <p:tags r:id="rId20"/>
                </p:custDataLst>
              </p:nvPr>
            </p:nvSpPr>
            <p:spPr bwMode="auto">
              <a:xfrm>
                <a:off x="2440835" y="2184373"/>
                <a:ext cx="1588" cy="1588"/>
              </a:xfrm>
              <a:custGeom>
                <a:avLst/>
                <a:gdLst>
                  <a:gd name="T0" fmla="*/ 0 w 1588"/>
                  <a:gd name="T1" fmla="*/ 0 h 1588"/>
                  <a:gd name="T2" fmla="*/ 0 w 1588"/>
                  <a:gd name="T3" fmla="*/ 0 h 1588"/>
                  <a:gd name="T4" fmla="*/ 0 w 1588"/>
                  <a:gd name="T5" fmla="*/ 0 h 1588"/>
                  <a:gd name="T6" fmla="*/ 0 w 1588"/>
                  <a:gd name="T7" fmla="*/ 0 h 1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8" h="1588">
                    <a:moveTo>
                      <a:pt x="0" y="0"/>
                    </a:moveTo>
                    <a:cubicBezTo>
                      <a:pt x="0" y="0"/>
                      <a:pt x="0" y="0"/>
                      <a:pt x="0" y="0"/>
                    </a:cubicBezTo>
                    <a:cubicBezTo>
                      <a:pt x="0" y="0"/>
                      <a:pt x="0" y="0"/>
                      <a:pt x="0" y="0"/>
                    </a:cubicBezTo>
                    <a:cubicBezTo>
                      <a:pt x="0" y="0"/>
                      <a:pt x="0" y="0"/>
                      <a:pt x="0" y="0"/>
                    </a:cubicBezTo>
                    <a:close/>
                  </a:path>
                </a:pathLst>
              </a:custGeom>
              <a:solidFill>
                <a:srgbClr val="146EB4"/>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47" name="TextBox 115"/>
            <p:cNvSpPr txBox="1">
              <a:spLocks noChangeArrowheads="1"/>
            </p:cNvSpPr>
            <p:nvPr>
              <p:custDataLst>
                <p:tags r:id="rId16"/>
              </p:custDataLst>
            </p:nvPr>
          </p:nvSpPr>
          <p:spPr bwMode="auto">
            <a:xfrm>
              <a:off x="5491820" y="4496671"/>
              <a:ext cx="1113883" cy="3924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4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Amazon EBS 스냅샷</a:t>
              </a:r>
              <a:endParaRPr lang="en-US" sz="14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48" name="TextBox 116"/>
            <p:cNvSpPr txBox="1">
              <a:spLocks noChangeArrowheads="1"/>
            </p:cNvSpPr>
            <p:nvPr>
              <p:custDataLst>
                <p:tags r:id="rId17"/>
              </p:custDataLst>
            </p:nvPr>
          </p:nvSpPr>
          <p:spPr bwMode="auto">
            <a:xfrm>
              <a:off x="7260406" y="4520119"/>
              <a:ext cx="1043648" cy="2308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4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S3 버킷</a:t>
              </a:r>
              <a:endParaRPr lang="en-US" sz="14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49" name="Picture 117"/>
            <p:cNvPicPr>
              <a:picLocks noChangeAspect="1"/>
            </p:cNvPicPr>
            <p:nvPr/>
          </p:nvPicPr>
          <p:blipFill>
            <a:blip r:embed="rId46" cstate="screen">
              <a:extLst>
                <a:ext uri="{28A0092B-C50C-407E-A947-70E740481C1C}">
                  <a14:useLocalDpi xmlns:a14="http://schemas.microsoft.com/office/drawing/2010/main"/>
                </a:ext>
              </a:extLst>
            </a:blip>
            <a:srcRect/>
            <a:stretch>
              <a:fillRect/>
            </a:stretch>
          </p:blipFill>
          <p:spPr bwMode="auto">
            <a:xfrm>
              <a:off x="6909548" y="4467434"/>
              <a:ext cx="442060" cy="458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26" name="TextBox 133"/>
          <p:cNvSpPr txBox="1">
            <a:spLocks noChangeArrowheads="1"/>
          </p:cNvSpPr>
          <p:nvPr>
            <p:custDataLst>
              <p:tags r:id="rId8"/>
            </p:custDataLst>
          </p:nvPr>
        </p:nvSpPr>
        <p:spPr bwMode="auto">
          <a:xfrm>
            <a:off x="6994849" y="3925552"/>
            <a:ext cx="658497" cy="297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a:r>
              <a:rPr lang="ko-kr" sz="1333">
                <a:latin typeface="Amazon Ember" panose="020B0603020204020204" pitchFamily="34" charset="0"/>
                <a:ea typeface="Amazon Ember" panose="020B0603020204020204" pitchFamily="34" charset="0"/>
                <a:cs typeface="Amazon Ember" panose="020B0603020204020204" pitchFamily="34" charset="0"/>
              </a:rPr>
              <a:t> </a:t>
            </a:r>
            <a:r>
              <a:rPr lang="ko-kr" sz="1333">
                <a:solidFill>
                  <a:srgbClr val="000000"/>
                </a:solidFill>
                <a:latin typeface="Amazon Ember" panose="020B0603020204020204" pitchFamily="34" charset="0"/>
                <a:ea typeface="Amazon Ember" panose="020B0603020204020204" pitchFamily="34" charset="0"/>
                <a:cs typeface="Amazon Ember" panose="020B0603020204020204" pitchFamily="34" charset="0"/>
              </a:rPr>
              <a:t>EBS</a:t>
            </a:r>
            <a:endParaRPr lang="en-US" sz="1333" dirty="0">
              <a:solidFill>
                <a:srgbClr val="000000"/>
              </a:solidFill>
              <a:latin typeface="Amazon Ember" panose="020B0603020204020204"/>
              <a:ea typeface="Amazon Ember" panose="020B0603020204020204" pitchFamily="34" charset="0"/>
              <a:cs typeface="Amazon Ember" panose="020B0603020204020204" pitchFamily="34" charset="0"/>
            </a:endParaRPr>
          </a:p>
        </p:txBody>
      </p:sp>
      <p:sp>
        <p:nvSpPr>
          <p:cNvPr id="127" name="TextBox 133"/>
          <p:cNvSpPr txBox="1">
            <a:spLocks noChangeArrowheads="1"/>
          </p:cNvSpPr>
          <p:nvPr>
            <p:custDataLst>
              <p:tags r:id="rId9"/>
            </p:custDataLst>
          </p:nvPr>
        </p:nvSpPr>
        <p:spPr bwMode="auto">
          <a:xfrm>
            <a:off x="7433733" y="3922591"/>
            <a:ext cx="658497" cy="297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a:r>
              <a:rPr lang="ko-kr" sz="1333">
                <a:latin typeface="Amazon Ember" panose="020B0603020204020204" pitchFamily="34" charset="0"/>
                <a:ea typeface="Amazon Ember" panose="020B0603020204020204" pitchFamily="34" charset="0"/>
                <a:cs typeface="Amazon Ember" panose="020B0603020204020204" pitchFamily="34" charset="0"/>
              </a:rPr>
              <a:t> </a:t>
            </a:r>
            <a:r>
              <a:rPr lang="ko-kr" sz="1333">
                <a:solidFill>
                  <a:srgbClr val="000000"/>
                </a:solidFill>
                <a:latin typeface="Amazon Ember" panose="020B0603020204020204" pitchFamily="34" charset="0"/>
                <a:ea typeface="Amazon Ember" panose="020B0603020204020204" pitchFamily="34" charset="0"/>
                <a:cs typeface="Amazon Ember" panose="020B0603020204020204" pitchFamily="34" charset="0"/>
              </a:rPr>
              <a:t>EBS</a:t>
            </a:r>
            <a:endParaRPr lang="en-US" sz="1333" dirty="0">
              <a:solidFill>
                <a:srgbClr val="000000"/>
              </a:solidFill>
              <a:latin typeface="Amazon Ember" panose="020B0603020204020204"/>
              <a:ea typeface="Amazon Ember" panose="020B0603020204020204" pitchFamily="34" charset="0"/>
              <a:cs typeface="Amazon Ember" panose="020B0603020204020204" pitchFamily="34" charset="0"/>
            </a:endParaRPr>
          </a:p>
        </p:txBody>
      </p:sp>
      <p:sp>
        <p:nvSpPr>
          <p:cNvPr id="130" name="TextBox 133"/>
          <p:cNvSpPr txBox="1">
            <a:spLocks noChangeArrowheads="1"/>
          </p:cNvSpPr>
          <p:nvPr>
            <p:custDataLst>
              <p:tags r:id="rId10"/>
            </p:custDataLst>
          </p:nvPr>
        </p:nvSpPr>
        <p:spPr bwMode="auto">
          <a:xfrm>
            <a:off x="9035978" y="3928575"/>
            <a:ext cx="658497" cy="297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a:r>
              <a:rPr lang="ko-kr" sz="1333">
                <a:latin typeface="Amazon Ember" panose="020B0603020204020204" pitchFamily="34" charset="0"/>
                <a:ea typeface="Amazon Ember" panose="020B0603020204020204" pitchFamily="34" charset="0"/>
                <a:cs typeface="Amazon Ember" panose="020B0603020204020204" pitchFamily="34" charset="0"/>
              </a:rPr>
              <a:t> </a:t>
            </a:r>
            <a:r>
              <a:rPr lang="ko-kr" sz="1333">
                <a:solidFill>
                  <a:srgbClr val="000000"/>
                </a:solidFill>
                <a:latin typeface="Amazon Ember" panose="020B0603020204020204" pitchFamily="34" charset="0"/>
                <a:ea typeface="Amazon Ember" panose="020B0603020204020204" pitchFamily="34" charset="0"/>
                <a:cs typeface="Amazon Ember" panose="020B0603020204020204" pitchFamily="34" charset="0"/>
              </a:rPr>
              <a:t>EBS</a:t>
            </a:r>
            <a:endParaRPr lang="en-US" sz="1333" dirty="0">
              <a:solidFill>
                <a:srgbClr val="000000"/>
              </a:solidFill>
              <a:latin typeface="Amazon Ember" panose="020B0603020204020204"/>
              <a:ea typeface="Amazon Ember" panose="020B0603020204020204" pitchFamily="34" charset="0"/>
              <a:cs typeface="Amazon Ember" panose="020B0603020204020204" pitchFamily="34" charset="0"/>
            </a:endParaRPr>
          </a:p>
        </p:txBody>
      </p:sp>
      <p:sp>
        <p:nvSpPr>
          <p:cNvPr id="111" name="TextBox 133"/>
          <p:cNvSpPr txBox="1">
            <a:spLocks noChangeArrowheads="1"/>
          </p:cNvSpPr>
          <p:nvPr>
            <p:custDataLst>
              <p:tags r:id="rId11"/>
            </p:custDataLst>
          </p:nvPr>
        </p:nvSpPr>
        <p:spPr bwMode="auto">
          <a:xfrm>
            <a:off x="9464686" y="3918532"/>
            <a:ext cx="658497" cy="297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a:r>
              <a:rPr lang="ko-kr" sz="1333">
                <a:latin typeface="Amazon Ember" panose="020B0603020204020204" pitchFamily="34" charset="0"/>
                <a:ea typeface="Amazon Ember" panose="020B0603020204020204" pitchFamily="34" charset="0"/>
                <a:cs typeface="Amazon Ember" panose="020B0603020204020204" pitchFamily="34" charset="0"/>
              </a:rPr>
              <a:t> </a:t>
            </a:r>
            <a:r>
              <a:rPr lang="ko-kr" sz="1333">
                <a:solidFill>
                  <a:srgbClr val="000000"/>
                </a:solidFill>
                <a:latin typeface="Amazon Ember" panose="020B0603020204020204" pitchFamily="34" charset="0"/>
                <a:ea typeface="Amazon Ember" panose="020B0603020204020204" pitchFamily="34" charset="0"/>
                <a:cs typeface="Amazon Ember" panose="020B0603020204020204" pitchFamily="34" charset="0"/>
              </a:rPr>
              <a:t>EBS</a:t>
            </a:r>
            <a:endParaRPr lang="en-US" sz="1333" dirty="0">
              <a:solidFill>
                <a:srgbClr val="000000"/>
              </a:solidFill>
              <a:latin typeface="Amazon Ember" panose="020B0603020204020204"/>
              <a:ea typeface="Amazon Ember" panose="020B0603020204020204" pitchFamily="34" charset="0"/>
              <a:cs typeface="Amazon Ember" panose="020B0603020204020204" pitchFamily="34" charset="0"/>
            </a:endParaRPr>
          </a:p>
        </p:txBody>
      </p:sp>
      <p:sp>
        <p:nvSpPr>
          <p:cNvPr id="131" name="TextBox 133"/>
          <p:cNvSpPr txBox="1">
            <a:spLocks noChangeArrowheads="1"/>
          </p:cNvSpPr>
          <p:nvPr>
            <p:custDataLst>
              <p:tags r:id="rId12"/>
            </p:custDataLst>
          </p:nvPr>
        </p:nvSpPr>
        <p:spPr bwMode="auto">
          <a:xfrm>
            <a:off x="9913087" y="3918531"/>
            <a:ext cx="658497" cy="297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a:r>
              <a:rPr lang="ko-kr" sz="1333">
                <a:latin typeface="Amazon Ember" panose="020B0603020204020204" pitchFamily="34" charset="0"/>
                <a:ea typeface="Amazon Ember" panose="020B0603020204020204" pitchFamily="34" charset="0"/>
                <a:cs typeface="Amazon Ember" panose="020B0603020204020204" pitchFamily="34" charset="0"/>
              </a:rPr>
              <a:t> </a:t>
            </a:r>
            <a:r>
              <a:rPr lang="ko-kr" sz="1333">
                <a:solidFill>
                  <a:srgbClr val="000000"/>
                </a:solidFill>
                <a:latin typeface="Amazon Ember" panose="020B0603020204020204" pitchFamily="34" charset="0"/>
                <a:ea typeface="Amazon Ember" panose="020B0603020204020204" pitchFamily="34" charset="0"/>
                <a:cs typeface="Amazon Ember" panose="020B0603020204020204" pitchFamily="34" charset="0"/>
              </a:rPr>
              <a:t>EBS</a:t>
            </a:r>
            <a:endParaRPr lang="en-US" sz="1333" dirty="0">
              <a:solidFill>
                <a:srgbClr val="000000"/>
              </a:solidFill>
              <a:latin typeface="Amazon Ember" panose="020B0603020204020204"/>
              <a:ea typeface="Amazon Ember" panose="020B0603020204020204" pitchFamily="34" charset="0"/>
              <a:cs typeface="Amazon Ember" panose="020B0603020204020204" pitchFamily="34" charset="0"/>
            </a:endParaRPr>
          </a:p>
        </p:txBody>
      </p:sp>
      <p:sp>
        <p:nvSpPr>
          <p:cNvPr id="132" name="Rounded Rectangle 131"/>
          <p:cNvSpPr/>
          <p:nvPr>
            <p:custDataLst>
              <p:tags r:id="rId13"/>
            </p:custDataLst>
          </p:nvPr>
        </p:nvSpPr>
        <p:spPr bwMode="auto">
          <a:xfrm>
            <a:off x="8716054" y="2138429"/>
            <a:ext cx="1967909" cy="2639127"/>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rtlCol="0" anchor="b"/>
          <a:lstStyle/>
          <a:p>
            <a:pPr algn="ctr" rtl="0">
              <a:defRPr/>
            </a:pPr>
            <a:r>
              <a:rPr lang="ko-kr" sz="16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AZ</a:t>
            </a:r>
          </a:p>
        </p:txBody>
      </p:sp>
      <p:sp>
        <p:nvSpPr>
          <p:cNvPr id="133" name="Rounded Rectangle 132"/>
          <p:cNvSpPr/>
          <p:nvPr/>
        </p:nvSpPr>
        <p:spPr>
          <a:xfrm>
            <a:off x="6137502" y="1775071"/>
            <a:ext cx="4703617" cy="319423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5" name="Right Arrow 193"/>
          <p:cNvSpPr>
            <a:spLocks noChangeArrowheads="1"/>
          </p:cNvSpPr>
          <p:nvPr>
            <p:custDataLst>
              <p:tags r:id="rId14"/>
            </p:custDataLst>
          </p:nvPr>
        </p:nvSpPr>
        <p:spPr bwMode="auto">
          <a:xfrm>
            <a:off x="4793201" y="2637616"/>
            <a:ext cx="1219200" cy="648913"/>
          </a:xfrm>
          <a:prstGeom prst="rightArrow">
            <a:avLst>
              <a:gd name="adj1" fmla="val 50000"/>
              <a:gd name="adj2" fmla="val 50001"/>
            </a:avLst>
          </a:prstGeom>
          <a:solidFill>
            <a:srgbClr val="414042"/>
          </a:solidFill>
          <a:ln>
            <a:noFill/>
          </a:ln>
          <a:extLst>
            <a:ext uri="{91240B29-F687-4f45-9708-019B960494DF}">
              <a14:hiddenLine xmlns:a14="http://schemas.microsoft.com/office/drawing/2010/main" xmlns="" w="12700">
                <a:solidFill>
                  <a:srgbClr val="000000"/>
                </a:solidFill>
                <a:round/>
                <a:headEnd/>
                <a:tailEnd/>
              </a14:hiddenLine>
            </a:ext>
          </a:extLst>
        </p:spPr>
        <p:txBody>
          <a:bodyPr rtlCol="0"/>
          <a:lstStyle/>
          <a:p>
            <a:pPr defTabSz="1219170" rtl="0"/>
            <a:endParaRPr lang="en-US"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Times New Roman" charset="0"/>
            </a:endParaRPr>
          </a:p>
        </p:txBody>
      </p:sp>
      <p:sp>
        <p:nvSpPr>
          <p:cNvPr id="139" name="TextBox 192"/>
          <p:cNvSpPr txBox="1">
            <a:spLocks noChangeArrowheads="1"/>
          </p:cNvSpPr>
          <p:nvPr/>
        </p:nvSpPr>
        <p:spPr bwMode="auto">
          <a:xfrm>
            <a:off x="6766254" y="3221204"/>
            <a:ext cx="111783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600">
                <a:latin typeface="Malgun Gothic" panose="020B0503020000020004" pitchFamily="34" charset="-127"/>
                <a:ea typeface="Malgun Gothic" panose="020B0503020000020004" pitchFamily="34" charset="-127"/>
                <a:cs typeface="Amazon Ember" panose="020B0603020204020204" pitchFamily="34" charset="0"/>
              </a:rPr>
              <a:t>인스턴스</a:t>
            </a:r>
          </a:p>
        </p:txBody>
      </p:sp>
      <p:sp>
        <p:nvSpPr>
          <p:cNvPr id="140" name="TextBox 192"/>
          <p:cNvSpPr txBox="1">
            <a:spLocks noChangeArrowheads="1"/>
          </p:cNvSpPr>
          <p:nvPr/>
        </p:nvSpPr>
        <p:spPr bwMode="auto">
          <a:xfrm>
            <a:off x="9211662" y="3221203"/>
            <a:ext cx="1017346" cy="253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600" dirty="0">
                <a:latin typeface="Malgun Gothic" panose="020B0503020000020004" pitchFamily="34" charset="-127"/>
                <a:ea typeface="Malgun Gothic" panose="020B0503020000020004" pitchFamily="34" charset="-127"/>
                <a:cs typeface="Amazon Ember" panose="020B0603020204020204" pitchFamily="34" charset="0"/>
              </a:rPr>
              <a:t>인스턴스</a:t>
            </a:r>
          </a:p>
        </p:txBody>
      </p:sp>
      <p:pic>
        <p:nvPicPr>
          <p:cNvPr id="84" name="Picture 83">
            <a:extLst>
              <a:ext uri="{FF2B5EF4-FFF2-40B4-BE49-F238E27FC236}">
                <a16:creationId xmlns:a16="http://schemas.microsoft.com/office/drawing/2014/main" id="{82078448-DE4A-AF48-AC0B-93D8B271FA27}"/>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6829292" y="2401962"/>
            <a:ext cx="772409" cy="815321"/>
          </a:xfrm>
          <a:prstGeom prst="rect">
            <a:avLst/>
          </a:prstGeom>
        </p:spPr>
      </p:pic>
      <p:pic>
        <p:nvPicPr>
          <p:cNvPr id="85" name="Picture 84">
            <a:extLst>
              <a:ext uri="{FF2B5EF4-FFF2-40B4-BE49-F238E27FC236}">
                <a16:creationId xmlns:a16="http://schemas.microsoft.com/office/drawing/2014/main" id="{92ED38FC-5E66-4947-868E-95128C157C4D}"/>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9203661" y="2398836"/>
            <a:ext cx="772409" cy="815321"/>
          </a:xfrm>
          <a:prstGeom prst="rect">
            <a:avLst/>
          </a:prstGeom>
        </p:spPr>
      </p:pic>
      <p:pic>
        <p:nvPicPr>
          <p:cNvPr id="86" name="Picture 85">
            <a:extLst>
              <a:ext uri="{FF2B5EF4-FFF2-40B4-BE49-F238E27FC236}">
                <a16:creationId xmlns:a16="http://schemas.microsoft.com/office/drawing/2014/main" id="{0595759F-CDF7-014C-9632-3C4AA60C7B24}"/>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942828" y="2449096"/>
            <a:ext cx="772409" cy="815321"/>
          </a:xfrm>
          <a:prstGeom prst="rect">
            <a:avLst/>
          </a:prstGeom>
        </p:spPr>
      </p:pic>
      <p:pic>
        <p:nvPicPr>
          <p:cNvPr id="87" name="Picture 86">
            <a:extLst>
              <a:ext uri="{FF2B5EF4-FFF2-40B4-BE49-F238E27FC236}">
                <a16:creationId xmlns:a16="http://schemas.microsoft.com/office/drawing/2014/main" id="{64947633-9EC0-B14E-89BF-D6CA0FEC6FC9}"/>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6230122" y="1537503"/>
            <a:ext cx="599170" cy="391125"/>
          </a:xfrm>
          <a:prstGeom prst="rect">
            <a:avLst/>
          </a:prstGeom>
        </p:spPr>
      </p:pic>
    </p:spTree>
    <p:custDataLst>
      <p:tags r:id="rId1"/>
    </p:custDataLst>
    <p:extLst>
      <p:ext uri="{BB962C8B-B14F-4D97-AF65-F5344CB8AC3E}">
        <p14:creationId xmlns:p14="http://schemas.microsoft.com/office/powerpoint/2010/main" val="3797844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panose="020B0603020204020204" pitchFamily="34" charset="0"/>
                <a:ea typeface="Malgun Gothic" panose="020B0503020000020004" pitchFamily="34" charset="-127"/>
              </a:rPr>
              <a:t>인스턴스 수명 주기</a:t>
            </a:r>
            <a:endParaRPr lang="en-US" dirty="0">
              <a:solidFill>
                <a:srgbClr val="FFFFFF"/>
              </a:solidFill>
              <a:latin typeface="Amazon Ember" panose="020B0603020204020204" pitchFamily="34" charset="0"/>
              <a:ea typeface="Malgun Gothic" panose="020B0503020000020004" pitchFamily="34" charset="-127"/>
            </a:endParaRPr>
          </a:p>
        </p:txBody>
      </p:sp>
      <p:sp>
        <p:nvSpPr>
          <p:cNvPr id="6" name="TextBox 71"/>
          <p:cNvSpPr txBox="1"/>
          <p:nvPr/>
        </p:nvSpPr>
        <p:spPr>
          <a:xfrm>
            <a:off x="1399805" y="2833017"/>
            <a:ext cx="858375"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ko-kr" sz="1067" b="1">
                <a:latin typeface="Amazon Ember" panose="020B0603020204020204" pitchFamily="34" charset="0"/>
                <a:ea typeface="Malgun Gothic" panose="020B0503020000020004" pitchFamily="34" charset="-127"/>
                <a:cs typeface="Amazon Ember" panose="020B0603020204020204" pitchFamily="34" charset="0"/>
              </a:rPr>
              <a:t>AMI</a:t>
            </a:r>
            <a:endParaRPr lang="en-US" sz="1867" b="1" dirty="0">
              <a:latin typeface="Amazon Ember" panose="020B0603020204020204" pitchFamily="34" charset="0"/>
              <a:ea typeface="Malgun Gothic" panose="020B0503020000020004" pitchFamily="34" charset="-127"/>
              <a:cs typeface="Amazon Ember" panose="020B0603020204020204" pitchFamily="34" charset="0"/>
            </a:endParaRPr>
          </a:p>
        </p:txBody>
      </p:sp>
      <p:grpSp>
        <p:nvGrpSpPr>
          <p:cNvPr id="68" name="Group 67"/>
          <p:cNvGrpSpPr/>
          <p:nvPr/>
        </p:nvGrpSpPr>
        <p:grpSpPr>
          <a:xfrm>
            <a:off x="2237734" y="2046122"/>
            <a:ext cx="2764549" cy="589831"/>
            <a:chOff x="1968119" y="968572"/>
            <a:chExt cx="2181186" cy="442373"/>
          </a:xfrm>
        </p:grpSpPr>
        <p:cxnSp>
          <p:nvCxnSpPr>
            <p:cNvPr id="9" name="Straight Arrow Connector 8"/>
            <p:cNvCxnSpPr>
              <a:cxnSpLocks/>
              <a:endCxn id="10" idx="1"/>
            </p:cNvCxnSpPr>
            <p:nvPr/>
          </p:nvCxnSpPr>
          <p:spPr>
            <a:xfrm>
              <a:off x="1968119" y="1189759"/>
              <a:ext cx="939888"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2908007" y="968572"/>
              <a:ext cx="1241298" cy="442373"/>
            </a:xfrm>
            <a:prstGeom prst="roundRect">
              <a:avLst/>
            </a:prstGeom>
            <a:solidFill>
              <a:srgbClr val="FCEB18"/>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ko-kr" sz="1467"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보류</a:t>
              </a:r>
              <a:endParaRPr lang="en-US" sz="1467"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2" name="TextBox 71"/>
            <p:cNvSpPr txBox="1"/>
            <p:nvPr/>
          </p:nvSpPr>
          <p:spPr>
            <a:xfrm>
              <a:off x="2109833" y="1045469"/>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ko-kr" sz="1067" b="1">
                  <a:solidFill>
                    <a:srgbClr val="7F7F7F"/>
                  </a:solidFill>
                  <a:latin typeface="Amazon Ember" panose="020B0603020204020204" pitchFamily="34" charset="0"/>
                  <a:ea typeface="Malgun Gothic" panose="020B0503020000020004" pitchFamily="34" charset="-127"/>
                  <a:cs typeface="Amazon Ember" panose="020B0603020204020204" pitchFamily="34" charset="0"/>
                </a:rPr>
                <a:t>시작</a:t>
              </a:r>
              <a:endParaRPr lang="en-US" sz="1867" b="1" dirty="0">
                <a:solidFill>
                  <a:srgbClr val="7F7F7F"/>
                </a:solidFill>
                <a:latin typeface="Amazon Ember" panose="020B0603020204020204" pitchFamily="34" charset="0"/>
                <a:ea typeface="Malgun Gothic" panose="020B0503020000020004" pitchFamily="34" charset="-127"/>
                <a:cs typeface="Amazon Ember" panose="020B0603020204020204" pitchFamily="34" charset="0"/>
              </a:endParaRPr>
            </a:p>
          </p:txBody>
        </p:sp>
      </p:grpSp>
      <p:grpSp>
        <p:nvGrpSpPr>
          <p:cNvPr id="69" name="Group 68"/>
          <p:cNvGrpSpPr/>
          <p:nvPr/>
        </p:nvGrpSpPr>
        <p:grpSpPr>
          <a:xfrm>
            <a:off x="3840394" y="2635952"/>
            <a:ext cx="1655064" cy="1271515"/>
            <a:chOff x="2908006" y="1410945"/>
            <a:chExt cx="1241298" cy="953636"/>
          </a:xfrm>
        </p:grpSpPr>
        <p:sp>
          <p:nvSpPr>
            <p:cNvPr id="16" name="Rounded Rectangle 15"/>
            <p:cNvSpPr/>
            <p:nvPr/>
          </p:nvSpPr>
          <p:spPr>
            <a:xfrm>
              <a:off x="2908006" y="1922208"/>
              <a:ext cx="1241298" cy="442373"/>
            </a:xfrm>
            <a:prstGeom prst="roundRect">
              <a:avLst/>
            </a:prstGeom>
            <a:solidFill>
              <a:srgbClr val="92D050"/>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ko-kr" sz="1467"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실행 중</a:t>
              </a:r>
              <a:endParaRPr lang="en-US" sz="1467"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cxnSp>
          <p:nvCxnSpPr>
            <p:cNvPr id="17" name="Straight Arrow Connector 16"/>
            <p:cNvCxnSpPr/>
            <p:nvPr/>
          </p:nvCxnSpPr>
          <p:spPr>
            <a:xfrm>
              <a:off x="3517791" y="1410945"/>
              <a:ext cx="0" cy="511263"/>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 name="Group 2"/>
          <p:cNvGrpSpPr/>
          <p:nvPr/>
        </p:nvGrpSpPr>
        <p:grpSpPr>
          <a:xfrm>
            <a:off x="1069968" y="3297800"/>
            <a:ext cx="2770427" cy="640995"/>
            <a:chOff x="195187" y="1907331"/>
            <a:chExt cx="2077820" cy="480746"/>
          </a:xfrm>
        </p:grpSpPr>
        <p:cxnSp>
          <p:nvCxnSpPr>
            <p:cNvPr id="46" name="Straight Arrow Connector 45"/>
            <p:cNvCxnSpPr/>
            <p:nvPr/>
          </p:nvCxnSpPr>
          <p:spPr>
            <a:xfrm>
              <a:off x="1452011" y="2210170"/>
              <a:ext cx="820996"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195187" y="1907331"/>
              <a:ext cx="2037502" cy="480746"/>
              <a:chOff x="830187" y="1907331"/>
              <a:chExt cx="2037502" cy="480746"/>
            </a:xfrm>
          </p:grpSpPr>
          <p:sp>
            <p:nvSpPr>
              <p:cNvPr id="42" name="Rounded Rectangle 41"/>
              <p:cNvSpPr/>
              <p:nvPr/>
            </p:nvSpPr>
            <p:spPr>
              <a:xfrm>
                <a:off x="830187" y="1945704"/>
                <a:ext cx="1241298" cy="442373"/>
              </a:xfrm>
              <a:prstGeom prst="roundRect">
                <a:avLst/>
              </a:prstGeom>
              <a:solidFill>
                <a:schemeClr val="accent2">
                  <a:lumMod val="60000"/>
                  <a:lumOff val="4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ko-kr" sz="1467"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재부팅 중</a:t>
                </a:r>
                <a:endParaRPr lang="en-US" sz="1467"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47" name="TextBox 71"/>
              <p:cNvSpPr txBox="1"/>
              <p:nvPr/>
            </p:nvSpPr>
            <p:spPr>
              <a:xfrm>
                <a:off x="2166355" y="1907331"/>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ko-kr" sz="1067" b="1">
                    <a:solidFill>
                      <a:schemeClr val="bg1">
                        <a:lumMod val="50000"/>
                      </a:schemeClr>
                    </a:solidFill>
                    <a:latin typeface="Amazon Ember" panose="020B0603020204020204" pitchFamily="34" charset="0"/>
                    <a:ea typeface="Malgun Gothic" panose="020B0503020000020004" pitchFamily="34" charset="-127"/>
                    <a:cs typeface="Amazon Ember" panose="020B0603020204020204" pitchFamily="34" charset="0"/>
                  </a:rPr>
                  <a:t>재부팅</a:t>
                </a:r>
                <a:endParaRPr lang="en-US" sz="1867" b="1" dirty="0">
                  <a:solidFill>
                    <a:schemeClr val="bg1">
                      <a:lumMod val="50000"/>
                    </a:schemeClr>
                  </a:solidFill>
                  <a:latin typeface="Amazon Ember" panose="020B0603020204020204" pitchFamily="34" charset="0"/>
                  <a:ea typeface="Malgun Gothic" panose="020B0503020000020004" pitchFamily="34" charset="-127"/>
                  <a:cs typeface="Amazon Ember" panose="020B0603020204020204" pitchFamily="34" charset="0"/>
                </a:endParaRPr>
              </a:p>
            </p:txBody>
          </p:sp>
          <p:cxnSp>
            <p:nvCxnSpPr>
              <p:cNvPr id="48" name="Straight Arrow Connector 47"/>
              <p:cNvCxnSpPr/>
              <p:nvPr/>
            </p:nvCxnSpPr>
            <p:spPr>
              <a:xfrm flipH="1" flipV="1">
                <a:off x="2087299" y="2046752"/>
                <a:ext cx="780390" cy="5867"/>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grpSp>
      <p:grpSp>
        <p:nvGrpSpPr>
          <p:cNvPr id="76" name="Group 75"/>
          <p:cNvGrpSpPr/>
          <p:nvPr/>
        </p:nvGrpSpPr>
        <p:grpSpPr>
          <a:xfrm>
            <a:off x="5002284" y="2149728"/>
            <a:ext cx="5175032" cy="1175268"/>
            <a:chOff x="3889829" y="1046277"/>
            <a:chExt cx="3881274" cy="881451"/>
          </a:xfrm>
        </p:grpSpPr>
        <p:cxnSp>
          <p:nvCxnSpPr>
            <p:cNvPr id="57" name="Elbow Connector 56"/>
            <p:cNvCxnSpPr>
              <a:stCxn id="39" idx="0"/>
              <a:endCxn id="10" idx="3"/>
            </p:cNvCxnSpPr>
            <p:nvPr/>
          </p:nvCxnSpPr>
          <p:spPr>
            <a:xfrm rot="16200000" flipV="1">
              <a:off x="5461481" y="-381893"/>
              <a:ext cx="737969" cy="3881274"/>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71"/>
            <p:cNvSpPr txBox="1"/>
            <p:nvPr/>
          </p:nvSpPr>
          <p:spPr>
            <a:xfrm>
              <a:off x="5390603" y="1046277"/>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ko-kr" sz="1067" b="1">
                  <a:solidFill>
                    <a:srgbClr val="7F7F7F"/>
                  </a:solidFill>
                  <a:latin typeface="Amazon Ember" panose="020B0603020204020204" pitchFamily="34" charset="0"/>
                  <a:ea typeface="Malgun Gothic" panose="020B0503020000020004" pitchFamily="34" charset="-127"/>
                  <a:cs typeface="Amazon Ember" panose="020B0603020204020204" pitchFamily="34" charset="0"/>
                </a:rPr>
                <a:t>시작</a:t>
              </a:r>
              <a:endParaRPr lang="en-US" sz="1867" b="1" dirty="0">
                <a:solidFill>
                  <a:srgbClr val="7F7F7F"/>
                </a:solidFill>
                <a:latin typeface="Amazon Ember" panose="020B0603020204020204" pitchFamily="34" charset="0"/>
                <a:ea typeface="Malgun Gothic" panose="020B0503020000020004" pitchFamily="34" charset="-127"/>
                <a:cs typeface="Amazon Ember" panose="020B0603020204020204" pitchFamily="34" charset="0"/>
              </a:endParaRPr>
            </a:p>
          </p:txBody>
        </p:sp>
      </p:grpSp>
      <p:grpSp>
        <p:nvGrpSpPr>
          <p:cNvPr id="5" name="Group 4"/>
          <p:cNvGrpSpPr/>
          <p:nvPr/>
        </p:nvGrpSpPr>
        <p:grpSpPr>
          <a:xfrm>
            <a:off x="3820513" y="3907467"/>
            <a:ext cx="6356803" cy="2543029"/>
            <a:chOff x="2258095" y="2364581"/>
            <a:chExt cx="4767602" cy="1907272"/>
          </a:xfrm>
        </p:grpSpPr>
        <p:grpSp>
          <p:nvGrpSpPr>
            <p:cNvPr id="72" name="Group 71"/>
            <p:cNvGrpSpPr/>
            <p:nvPr/>
          </p:nvGrpSpPr>
          <p:grpSpPr>
            <a:xfrm>
              <a:off x="2258095" y="3318217"/>
              <a:ext cx="1256209" cy="953636"/>
              <a:chOff x="2893095" y="3318217"/>
              <a:chExt cx="1256209" cy="953636"/>
            </a:xfrm>
          </p:grpSpPr>
          <p:sp>
            <p:nvSpPr>
              <p:cNvPr id="21" name="Rounded Rectangle 20"/>
              <p:cNvSpPr/>
              <p:nvPr/>
            </p:nvSpPr>
            <p:spPr>
              <a:xfrm>
                <a:off x="2893095" y="3829480"/>
                <a:ext cx="1256209" cy="442373"/>
              </a:xfrm>
              <a:prstGeom prst="roundRect">
                <a:avLst/>
              </a:prstGeom>
              <a:solidFill>
                <a:srgbClr val="FF0000"/>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ko-kr" sz="1467"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종료됨</a:t>
                </a:r>
                <a:endParaRPr lang="en-US" sz="1467"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cxnSp>
            <p:nvCxnSpPr>
              <p:cNvPr id="33" name="Straight Arrow Connector 32"/>
              <p:cNvCxnSpPr/>
              <p:nvPr/>
            </p:nvCxnSpPr>
            <p:spPr>
              <a:xfrm>
                <a:off x="3523993" y="3318217"/>
                <a:ext cx="0" cy="511263"/>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2273006" y="2364581"/>
              <a:ext cx="1241299" cy="953636"/>
              <a:chOff x="2908006" y="2364581"/>
              <a:chExt cx="1241299" cy="953636"/>
            </a:xfrm>
          </p:grpSpPr>
          <p:sp>
            <p:nvSpPr>
              <p:cNvPr id="19" name="Rounded Rectangle 18"/>
              <p:cNvSpPr/>
              <p:nvPr/>
            </p:nvSpPr>
            <p:spPr>
              <a:xfrm>
                <a:off x="2908006" y="2875844"/>
                <a:ext cx="1241299" cy="442373"/>
              </a:xfrm>
              <a:prstGeom prst="roundRect">
                <a:avLst/>
              </a:prstGeom>
              <a:solidFill>
                <a:srgbClr val="FCEB18"/>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ko-kr" sz="1467"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종료</a:t>
                </a:r>
                <a:endParaRPr lang="en-US" sz="1467"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cxnSp>
            <p:nvCxnSpPr>
              <p:cNvPr id="32" name="Straight Arrow Connector 31"/>
              <p:cNvCxnSpPr/>
              <p:nvPr/>
            </p:nvCxnSpPr>
            <p:spPr>
              <a:xfrm>
                <a:off x="3513129" y="2364581"/>
                <a:ext cx="0" cy="511263"/>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71"/>
              <p:cNvSpPr txBox="1"/>
              <p:nvPr/>
            </p:nvSpPr>
            <p:spPr>
              <a:xfrm>
                <a:off x="3191238" y="2542396"/>
                <a:ext cx="643781" cy="155632"/>
              </a:xfrm>
              <a:prstGeom prst="rect">
                <a:avLst/>
              </a:prstGeom>
              <a:solidFill>
                <a:schemeClr val="bg1"/>
              </a:solid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ko-kr" sz="1067" b="1">
                    <a:solidFill>
                      <a:srgbClr val="7F7F7F"/>
                    </a:solidFill>
                    <a:latin typeface="Amazon Ember" panose="020B0603020204020204" pitchFamily="34" charset="0"/>
                    <a:ea typeface="Malgun Gothic" panose="020B0503020000020004" pitchFamily="34" charset="-127"/>
                    <a:cs typeface="Amazon Ember" panose="020B0603020204020204" pitchFamily="34" charset="0"/>
                  </a:rPr>
                  <a:t>종료</a:t>
                </a:r>
                <a:endParaRPr lang="en-US" sz="1067" b="1" dirty="0">
                  <a:solidFill>
                    <a:srgbClr val="7F7F7F"/>
                  </a:solidFill>
                  <a:latin typeface="Amazon Ember" panose="020B0603020204020204" pitchFamily="34" charset="0"/>
                  <a:ea typeface="Malgun Gothic" panose="020B0503020000020004" pitchFamily="34" charset="-127"/>
                  <a:cs typeface="Amazon Ember" panose="020B0603020204020204" pitchFamily="34" charset="0"/>
                </a:endParaRPr>
              </a:p>
            </p:txBody>
          </p:sp>
        </p:grpSp>
        <p:grpSp>
          <p:nvGrpSpPr>
            <p:cNvPr id="77" name="Group 76"/>
            <p:cNvGrpSpPr/>
            <p:nvPr/>
          </p:nvGrpSpPr>
          <p:grpSpPr>
            <a:xfrm>
              <a:off x="3514304" y="2370101"/>
              <a:ext cx="3511393" cy="1680567"/>
              <a:chOff x="4022304" y="2370101"/>
              <a:chExt cx="3511393" cy="1680567"/>
            </a:xfrm>
          </p:grpSpPr>
          <p:cxnSp>
            <p:nvCxnSpPr>
              <p:cNvPr id="63" name="Elbow Connector 62"/>
              <p:cNvCxnSpPr>
                <a:stCxn id="39" idx="2"/>
                <a:endCxn id="21" idx="3"/>
              </p:cNvCxnSpPr>
              <p:nvPr/>
            </p:nvCxnSpPr>
            <p:spPr>
              <a:xfrm rot="5400000">
                <a:off x="4937717" y="1454688"/>
                <a:ext cx="1680567" cy="3511393"/>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71"/>
              <p:cNvSpPr txBox="1"/>
              <p:nvPr/>
            </p:nvSpPr>
            <p:spPr>
              <a:xfrm>
                <a:off x="5390603" y="3888828"/>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ko-kr" sz="1067" b="1">
                    <a:solidFill>
                      <a:srgbClr val="7F7F7F"/>
                    </a:solidFill>
                    <a:latin typeface="Amazon Ember" panose="020B0603020204020204" pitchFamily="34" charset="0"/>
                    <a:ea typeface="Malgun Gothic" panose="020B0503020000020004" pitchFamily="34" charset="-127"/>
                    <a:cs typeface="Amazon Ember" panose="020B0603020204020204" pitchFamily="34" charset="0"/>
                  </a:rPr>
                  <a:t>종료</a:t>
                </a:r>
                <a:endParaRPr lang="en-US" sz="1867" b="1" dirty="0">
                  <a:solidFill>
                    <a:srgbClr val="7F7F7F"/>
                  </a:solidFill>
                  <a:latin typeface="Amazon Ember" panose="020B0603020204020204" pitchFamily="34" charset="0"/>
                  <a:ea typeface="Malgun Gothic" panose="020B0503020000020004" pitchFamily="34" charset="-127"/>
                  <a:cs typeface="Amazon Ember" panose="020B0603020204020204" pitchFamily="34" charset="0"/>
                </a:endParaRPr>
              </a:p>
            </p:txBody>
          </p:sp>
        </p:grpSp>
      </p:grpSp>
      <p:grpSp>
        <p:nvGrpSpPr>
          <p:cNvPr id="8" name="Group 7"/>
          <p:cNvGrpSpPr/>
          <p:nvPr/>
        </p:nvGrpSpPr>
        <p:grpSpPr>
          <a:xfrm>
            <a:off x="5495458" y="1228135"/>
            <a:ext cx="5857052" cy="5222362"/>
            <a:chOff x="3514304" y="355082"/>
            <a:chExt cx="4392789" cy="3916771"/>
          </a:xfrm>
        </p:grpSpPr>
        <p:grpSp>
          <p:nvGrpSpPr>
            <p:cNvPr id="73" name="Group 72"/>
            <p:cNvGrpSpPr/>
            <p:nvPr/>
          </p:nvGrpSpPr>
          <p:grpSpPr>
            <a:xfrm>
              <a:off x="3602911" y="355082"/>
              <a:ext cx="4304182" cy="3916771"/>
              <a:chOff x="4237911" y="355082"/>
              <a:chExt cx="4304182" cy="3916771"/>
            </a:xfrm>
          </p:grpSpPr>
          <p:sp>
            <p:nvSpPr>
              <p:cNvPr id="65" name="Rounded Rectangle 64"/>
              <p:cNvSpPr/>
              <p:nvPr/>
            </p:nvSpPr>
            <p:spPr>
              <a:xfrm>
                <a:off x="4237911" y="791936"/>
                <a:ext cx="4304182" cy="3479917"/>
              </a:xfrm>
              <a:prstGeom prst="roundRect">
                <a:avLst/>
              </a:prstGeom>
              <a:noFill/>
              <a:ln w="28575">
                <a:solidFill>
                  <a:srgbClr val="00B0F0"/>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66" name="TextBox 71"/>
              <p:cNvSpPr txBox="1"/>
              <p:nvPr/>
            </p:nvSpPr>
            <p:spPr>
              <a:xfrm>
                <a:off x="5905001" y="600575"/>
                <a:ext cx="1360493" cy="17221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ko-kr" sz="1067" b="1" dirty="0">
                    <a:latin typeface="Amazon Ember" panose="020B0603020204020204" pitchFamily="34" charset="0"/>
                    <a:ea typeface="Malgun Gothic" panose="020B0503020000020004" pitchFamily="34" charset="-127"/>
                    <a:cs typeface="Amazon Ember" panose="020B0603020204020204" pitchFamily="34" charset="0"/>
                  </a:rPr>
                  <a:t>EBS 지원 인스턴스만 해당</a:t>
                </a:r>
                <a:endParaRPr lang="en-US" sz="1867" b="1" dirty="0">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67" name="Picture 6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19730" y="355082"/>
                <a:ext cx="276918" cy="392302"/>
              </a:xfrm>
              <a:prstGeom prst="rect">
                <a:avLst/>
              </a:prstGeom>
            </p:spPr>
          </p:pic>
        </p:grpSp>
        <p:grpSp>
          <p:nvGrpSpPr>
            <p:cNvPr id="4" name="Group 3"/>
            <p:cNvGrpSpPr/>
            <p:nvPr/>
          </p:nvGrpSpPr>
          <p:grpSpPr>
            <a:xfrm>
              <a:off x="3514304" y="1922208"/>
              <a:ext cx="4139497" cy="447892"/>
              <a:chOff x="3514304" y="1922208"/>
              <a:chExt cx="4139497" cy="447892"/>
            </a:xfrm>
          </p:grpSpPr>
          <p:grpSp>
            <p:nvGrpSpPr>
              <p:cNvPr id="74" name="Group 73"/>
              <p:cNvGrpSpPr/>
              <p:nvPr/>
            </p:nvGrpSpPr>
            <p:grpSpPr>
              <a:xfrm>
                <a:off x="3514304" y="1922208"/>
                <a:ext cx="2062293" cy="442373"/>
                <a:chOff x="4149304" y="1922208"/>
                <a:chExt cx="2062293" cy="442373"/>
              </a:xfrm>
            </p:grpSpPr>
            <p:cxnSp>
              <p:nvCxnSpPr>
                <p:cNvPr id="36" name="Straight Arrow Connector 35"/>
                <p:cNvCxnSpPr/>
                <p:nvPr/>
              </p:nvCxnSpPr>
              <p:spPr>
                <a:xfrm>
                  <a:off x="4149304" y="2143394"/>
                  <a:ext cx="820996"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71"/>
                <p:cNvSpPr txBox="1"/>
                <p:nvPr/>
              </p:nvSpPr>
              <p:spPr>
                <a:xfrm>
                  <a:off x="4237911" y="1993282"/>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ko-kr" sz="1067" b="1" dirty="0">
                      <a:solidFill>
                        <a:schemeClr val="bg1">
                          <a:lumMod val="50000"/>
                        </a:schemeClr>
                      </a:solidFill>
                      <a:latin typeface="Amazon Ember" panose="020B0603020204020204" pitchFamily="34" charset="0"/>
                      <a:ea typeface="Malgun Gothic" panose="020B0503020000020004" pitchFamily="34" charset="-127"/>
                      <a:cs typeface="Amazon Ember" panose="020B0603020204020204" pitchFamily="34" charset="0"/>
                    </a:rPr>
                    <a:t>중단</a:t>
                  </a:r>
                  <a:endParaRPr lang="en-US" sz="1867" b="1" dirty="0">
                    <a:solidFill>
                      <a:schemeClr val="bg1">
                        <a:lumMod val="50000"/>
                      </a:schemeClr>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38" name="Rounded Rectangle 37"/>
                <p:cNvSpPr/>
                <p:nvPr/>
              </p:nvSpPr>
              <p:spPr>
                <a:xfrm>
                  <a:off x="4970299" y="1922208"/>
                  <a:ext cx="1241298" cy="442373"/>
                </a:xfrm>
                <a:prstGeom prst="roundRect">
                  <a:avLst/>
                </a:prstGeom>
                <a:solidFill>
                  <a:srgbClr val="FCEB18"/>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ko-kr" sz="1467"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중단 중</a:t>
                  </a:r>
                  <a:endParaRPr lang="en-US" sz="1467"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grpSp>
          <p:grpSp>
            <p:nvGrpSpPr>
              <p:cNvPr id="75" name="Group 74"/>
              <p:cNvGrpSpPr/>
              <p:nvPr/>
            </p:nvGrpSpPr>
            <p:grpSpPr>
              <a:xfrm>
                <a:off x="5576597" y="1927727"/>
                <a:ext cx="2077204" cy="442373"/>
                <a:chOff x="6211597" y="1927727"/>
                <a:chExt cx="2077204" cy="442373"/>
              </a:xfrm>
            </p:grpSpPr>
            <p:sp>
              <p:nvSpPr>
                <p:cNvPr id="39" name="Rounded Rectangle 38"/>
                <p:cNvSpPr/>
                <p:nvPr/>
              </p:nvSpPr>
              <p:spPr>
                <a:xfrm>
                  <a:off x="7032592" y="1927727"/>
                  <a:ext cx="1256209" cy="442373"/>
                </a:xfrm>
                <a:prstGeom prst="roundRect">
                  <a:avLst/>
                </a:prstGeom>
                <a:solidFill>
                  <a:srgbClr val="FF0000"/>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ko-kr" sz="1467"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중단됨</a:t>
                  </a:r>
                  <a:endParaRPr lang="en-US" sz="1467"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cxnSp>
              <p:nvCxnSpPr>
                <p:cNvPr id="40" name="Straight Arrow Connector 39"/>
                <p:cNvCxnSpPr/>
                <p:nvPr/>
              </p:nvCxnSpPr>
              <p:spPr>
                <a:xfrm>
                  <a:off x="6211597" y="2137874"/>
                  <a:ext cx="820996"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grpSp>
      </p:grpSp>
      <p:pic>
        <p:nvPicPr>
          <p:cNvPr id="45" name="Picture 44">
            <a:extLst>
              <a:ext uri="{FF2B5EF4-FFF2-40B4-BE49-F238E27FC236}">
                <a16:creationId xmlns:a16="http://schemas.microsoft.com/office/drawing/2014/main" id="{F91F2C93-8C86-AF48-8430-5670FBA179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3768" y="1962284"/>
            <a:ext cx="730451" cy="757506"/>
          </a:xfrm>
          <a:prstGeom prst="rect">
            <a:avLst/>
          </a:prstGeom>
        </p:spPr>
      </p:pic>
      <p:grpSp>
        <p:nvGrpSpPr>
          <p:cNvPr id="49" name="Group 48"/>
          <p:cNvGrpSpPr/>
          <p:nvPr/>
        </p:nvGrpSpPr>
        <p:grpSpPr>
          <a:xfrm>
            <a:off x="1089018" y="3897864"/>
            <a:ext cx="3181869" cy="1017257"/>
            <a:chOff x="195187" y="1625135"/>
            <a:chExt cx="2386402" cy="762942"/>
          </a:xfrm>
        </p:grpSpPr>
        <p:cxnSp>
          <p:nvCxnSpPr>
            <p:cNvPr id="50" name="Straight Arrow Connector 49"/>
            <p:cNvCxnSpPr/>
            <p:nvPr/>
          </p:nvCxnSpPr>
          <p:spPr>
            <a:xfrm flipV="1">
              <a:off x="1477362" y="1721394"/>
              <a:ext cx="1104227" cy="554336"/>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51" name="Group 50"/>
            <p:cNvGrpSpPr/>
            <p:nvPr/>
          </p:nvGrpSpPr>
          <p:grpSpPr>
            <a:xfrm>
              <a:off x="195187" y="1625135"/>
              <a:ext cx="2203821" cy="762942"/>
              <a:chOff x="830187" y="1625135"/>
              <a:chExt cx="2203821" cy="762942"/>
            </a:xfrm>
          </p:grpSpPr>
          <p:sp>
            <p:nvSpPr>
              <p:cNvPr id="52" name="Rounded Rectangle 51"/>
              <p:cNvSpPr/>
              <p:nvPr/>
            </p:nvSpPr>
            <p:spPr>
              <a:xfrm>
                <a:off x="830187" y="1945704"/>
                <a:ext cx="1241298" cy="442373"/>
              </a:xfrm>
              <a:prstGeom prst="roundRect">
                <a:avLst/>
              </a:prstGeom>
              <a:solidFill>
                <a:srgbClr val="FF0000"/>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ko-kr" sz="1467" b="1">
                    <a:solidFill>
                      <a:schemeClr val="tx1">
                        <a:lumMod val="50000"/>
                      </a:schemeClr>
                    </a:solidFill>
                    <a:latin typeface="Amazon Ember" panose="020B0603020204020204" pitchFamily="34" charset="0"/>
                    <a:ea typeface="Malgun Gothic" panose="020B0503020000020004" pitchFamily="34" charset="-127"/>
                    <a:cs typeface="Amazon Ember" panose="020B0603020204020204" pitchFamily="34" charset="0"/>
                  </a:rPr>
                  <a:t>최대 절전 모드로 변경됨</a:t>
                </a:r>
                <a:endParaRPr lang="en-US" sz="1467" b="1" dirty="0">
                  <a:solidFill>
                    <a:schemeClr val="tx1">
                      <a:lumMod val="50000"/>
                    </a:schemeClr>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53" name="TextBox 71"/>
              <p:cNvSpPr txBox="1"/>
              <p:nvPr/>
            </p:nvSpPr>
            <p:spPr>
              <a:xfrm rot="19946508">
                <a:off x="1965385" y="1638515"/>
                <a:ext cx="748132" cy="219865"/>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ko-kr" sz="1067" b="1" dirty="0">
                    <a:solidFill>
                      <a:schemeClr val="bg1">
                        <a:lumMod val="50000"/>
                      </a:schemeClr>
                    </a:solidFill>
                    <a:latin typeface="Amazon Ember" panose="020B0603020204020204" pitchFamily="34" charset="0"/>
                    <a:ea typeface="Malgun Gothic" panose="020B0503020000020004" pitchFamily="34" charset="-127"/>
                    <a:cs typeface="Amazon Ember" panose="020B0603020204020204" pitchFamily="34" charset="0"/>
                  </a:rPr>
                  <a:t>중지-최대 절전 모드</a:t>
                </a:r>
                <a:endParaRPr lang="en-US" sz="1867" b="1" dirty="0">
                  <a:solidFill>
                    <a:schemeClr val="bg1">
                      <a:lumMod val="50000"/>
                    </a:schemeClr>
                  </a:solidFill>
                  <a:latin typeface="Amazon Ember" panose="020B0603020204020204" pitchFamily="34" charset="0"/>
                  <a:ea typeface="Malgun Gothic" panose="020B0503020000020004" pitchFamily="34" charset="-127"/>
                  <a:cs typeface="Amazon Ember" panose="020B0603020204020204" pitchFamily="34" charset="0"/>
                </a:endParaRPr>
              </a:p>
            </p:txBody>
          </p:sp>
          <p:cxnSp>
            <p:nvCxnSpPr>
              <p:cNvPr id="54" name="Straight Arrow Connector 53"/>
              <p:cNvCxnSpPr/>
              <p:nvPr/>
            </p:nvCxnSpPr>
            <p:spPr>
              <a:xfrm flipH="1">
                <a:off x="2087299" y="1625135"/>
                <a:ext cx="820708" cy="421618"/>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5" name="TextBox 71"/>
              <p:cNvSpPr txBox="1"/>
              <p:nvPr/>
            </p:nvSpPr>
            <p:spPr>
              <a:xfrm rot="19946508">
                <a:off x="2285876" y="1900934"/>
                <a:ext cx="748132" cy="219865"/>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ko-kr" sz="1067" b="1" dirty="0">
                    <a:solidFill>
                      <a:srgbClr val="7F7F7F"/>
                    </a:solidFill>
                    <a:latin typeface="Amazon Ember" panose="020B0603020204020204" pitchFamily="34" charset="0"/>
                    <a:ea typeface="Malgun Gothic" panose="020B0503020000020004" pitchFamily="34" charset="-127"/>
                    <a:cs typeface="Amazon Ember" panose="020B0603020204020204" pitchFamily="34" charset="0"/>
                  </a:rPr>
                  <a:t>시작</a:t>
                </a:r>
                <a:endParaRPr lang="en-US" sz="1867" b="1" dirty="0">
                  <a:solidFill>
                    <a:srgbClr val="7F7F7F"/>
                  </a:solidFill>
                  <a:latin typeface="Amazon Ember" panose="020B0603020204020204" pitchFamily="34" charset="0"/>
                  <a:ea typeface="Malgun Gothic" panose="020B0503020000020004" pitchFamily="34" charset="-127"/>
                  <a:cs typeface="Amazon Ember" panose="020B0603020204020204" pitchFamily="34" charset="0"/>
                </a:endParaRPr>
              </a:p>
            </p:txBody>
          </p:sp>
        </p:grpSp>
      </p:grpSp>
    </p:spTree>
    <p:custDataLst>
      <p:tags r:id="rId1"/>
    </p:custDataLst>
    <p:extLst>
      <p:ext uri="{BB962C8B-B14F-4D97-AF65-F5344CB8AC3E}">
        <p14:creationId xmlns:p14="http://schemas.microsoft.com/office/powerpoint/2010/main" val="79533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panose="020B0603020204020204" pitchFamily="34" charset="0"/>
                <a:ea typeface="Malgun Gothic" panose="020B0503020000020004" pitchFamily="34" charset="-127"/>
              </a:rPr>
              <a:t>인스턴스 유형</a:t>
            </a:r>
            <a:endParaRPr lang="en-US" dirty="0">
              <a:latin typeface="Amazon Ember" panose="020B0603020204020204" pitchFamily="34" charset="0"/>
              <a:ea typeface="Malgun Gothic" panose="020B0503020000020004" pitchFamily="34" charset="-127"/>
            </a:endParaRPr>
          </a:p>
        </p:txBody>
      </p:sp>
      <p:graphicFrame>
        <p:nvGraphicFramePr>
          <p:cNvPr id="4" name="Content Placeholder 3"/>
          <p:cNvGraphicFramePr>
            <a:graphicFrameLocks noGrp="1"/>
          </p:cNvGraphicFramePr>
          <p:nvPr>
            <p:ph idx="1"/>
          </p:nvPr>
        </p:nvGraphicFramePr>
        <p:xfrm>
          <a:off x="837365" y="1313443"/>
          <a:ext cx="10684075" cy="4572000"/>
        </p:xfrm>
        <a:graphic>
          <a:graphicData uri="http://schemas.openxmlformats.org/drawingml/2006/table">
            <a:tbl>
              <a:tblPr firstRow="1" bandRow="1">
                <a:tableStyleId>{5C22544A-7EE6-4342-B048-85BDC9FD1C3A}</a:tableStyleId>
              </a:tblPr>
              <a:tblGrid>
                <a:gridCol w="5212915">
                  <a:extLst>
                    <a:ext uri="{9D8B030D-6E8A-4147-A177-3AD203B41FA5}">
                      <a16:colId xmlns:a16="http://schemas.microsoft.com/office/drawing/2014/main" val="20000"/>
                    </a:ext>
                  </a:extLst>
                </a:gridCol>
                <a:gridCol w="5471160">
                  <a:extLst>
                    <a:ext uri="{9D8B030D-6E8A-4147-A177-3AD203B41FA5}">
                      <a16:colId xmlns:a16="http://schemas.microsoft.com/office/drawing/2014/main" val="20001"/>
                    </a:ext>
                  </a:extLst>
                </a:gridCol>
              </a:tblGrid>
              <a:tr h="319741">
                <a:tc>
                  <a:txBody>
                    <a:bodyPr/>
                    <a:lstStyle/>
                    <a:p>
                      <a:pPr rtl="0"/>
                      <a:r>
                        <a:rPr lang="ko-kr" sz="2100" b="1" u="none"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rPr>
                        <a:t>인스턴스 패밀리</a:t>
                      </a:r>
                      <a:endParaRPr lang="en-US" sz="2100" b="1" u="none"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endParaRPr>
                    </a:p>
                  </a:txBody>
                  <a:tcPr marL="105661" marR="105661" marT="60960" marB="60960"/>
                </a:tc>
                <a:tc>
                  <a:txBody>
                    <a:bodyPr/>
                    <a:lstStyle/>
                    <a:p>
                      <a:pPr rtl="0"/>
                      <a:r>
                        <a:rPr lang="ko-kr" sz="2100">
                          <a:latin typeface="Amazon Ember" panose="020B0603020204020204" pitchFamily="34" charset="0"/>
                          <a:ea typeface="Malgun Gothic" panose="020B0503020000020004" pitchFamily="34" charset="-127"/>
                          <a:cs typeface="Amazon Ember" panose="020B0603020204020204" pitchFamily="34" charset="0"/>
                        </a:rPr>
                        <a:t>일부 사용 사례</a:t>
                      </a:r>
                    </a:p>
                  </a:txBody>
                  <a:tcPr marL="105661" marR="105661" marT="60960" marB="60960"/>
                </a:tc>
                <a:extLst>
                  <a:ext uri="{0D108BD9-81ED-4DB2-BD59-A6C34878D82A}">
                    <a16:rowId xmlns:a16="http://schemas.microsoft.com/office/drawing/2014/main" val="10000"/>
                  </a:ext>
                </a:extLst>
              </a:tr>
              <a:tr h="782813">
                <a:tc>
                  <a:txBody>
                    <a:bodyPr/>
                    <a:lstStyle/>
                    <a:p>
                      <a:pPr rtl="0"/>
                      <a:r>
                        <a:rPr lang="ko-kr" sz="2100" b="1" dirty="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범용 </a:t>
                      </a:r>
                      <a:br>
                        <a:rPr lang="en-US" sz="2100" b="1" dirty="0">
                          <a:solidFill>
                            <a:schemeClr val="bg1"/>
                          </a:solidFill>
                          <a:latin typeface="Amazon Ember" panose="020B0603020204020204" pitchFamily="34" charset="0"/>
                          <a:ea typeface="Malgun Gothic" panose="020B0503020000020004" pitchFamily="34" charset="-127"/>
                          <a:cs typeface="Amazon Ember" panose="020B0603020204020204" pitchFamily="34" charset="0"/>
                        </a:rPr>
                      </a:br>
                      <a:r>
                        <a:rPr lang="ko-kr" sz="2100" b="0" dirty="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(A1, T3, T2, M5, M5a, M4)</a:t>
                      </a:r>
                      <a:endParaRPr lang="en-US" sz="2100" b="0" dirty="0">
                        <a:solidFill>
                          <a:schemeClr val="bg1"/>
                        </a:solidFill>
                        <a:latin typeface="Amazon Ember" panose="020B0603020204020204" pitchFamily="34" charset="0"/>
                        <a:ea typeface="Malgun Gothic" panose="020B0503020000020004" pitchFamily="34" charset="-127"/>
                        <a:cs typeface="Amazon Ember" panose="020B0603020204020204" pitchFamily="34" charset="0"/>
                      </a:endParaRPr>
                    </a:p>
                  </a:txBody>
                  <a:tcPr marL="105661" marR="105661" marT="60960" marB="60960" anchor="ctr">
                    <a:solidFill>
                      <a:schemeClr val="accent1"/>
                    </a:solidFill>
                  </a:tcPr>
                </a:tc>
                <a:tc>
                  <a:txBody>
                    <a:bodyPr/>
                    <a:lstStyle/>
                    <a:p>
                      <a:pPr marL="285750" indent="-285750" rtl="0">
                        <a:buFont typeface="Arial" panose="020B0604020202020204" pitchFamily="34" charset="0"/>
                        <a:buChar char="•"/>
                      </a:pPr>
                      <a:r>
                        <a:rPr lang="ko-kr" sz="2100" b="0" i="0">
                          <a:latin typeface="Amazon Ember" panose="020B0603020204020204" pitchFamily="34" charset="0"/>
                          <a:ea typeface="Malgun Gothic" panose="020B0503020000020004" pitchFamily="34" charset="-127"/>
                          <a:cs typeface="Amazon Ember Light" panose="020B0403020204020204" pitchFamily="34" charset="0"/>
                        </a:rPr>
                        <a:t>트래픽이 적은 웹 사이트와 웹 </a:t>
                      </a:r>
                      <a:r>
                        <a:rPr lang="ko-kr" sz="2100" b="0" i="0" u="none">
                          <a:solidFill>
                            <a:srgbClr val="000000"/>
                          </a:solidFill>
                          <a:latin typeface="Amazon Ember" panose="020B0603020204020204" pitchFamily="34" charset="0"/>
                          <a:ea typeface="Malgun Gothic" panose="020B0503020000020004" pitchFamily="34" charset="-127"/>
                          <a:cs typeface="Amazon Ember Light" panose="020B0403020204020204" pitchFamily="34" charset="0"/>
                        </a:rPr>
                        <a:t>애플리케이션</a:t>
                      </a:r>
                      <a:endParaRPr lang="en-US" sz="2100" b="0" i="0" u="none" dirty="0">
                        <a:solidFill>
                          <a:srgbClr val="000000"/>
                        </a:solidFill>
                        <a:latin typeface="Amazon Ember" panose="020B0603020204020204" pitchFamily="34" charset="0"/>
                        <a:ea typeface="Malgun Gothic" panose="020B0503020000020004" pitchFamily="34" charset="-127"/>
                        <a:cs typeface="Amazon Ember Light" panose="020B0403020204020204" pitchFamily="34" charset="0"/>
                      </a:endParaRPr>
                    </a:p>
                    <a:p>
                      <a:pPr marL="285750" indent="-285750" rtl="0">
                        <a:buFont typeface="Arial" panose="020B0604020202020204" pitchFamily="34" charset="0"/>
                        <a:buChar char="•"/>
                      </a:pPr>
                      <a:r>
                        <a:rPr lang="ko-kr" sz="2100" b="0" i="0">
                          <a:latin typeface="Amazon Ember" panose="020B0603020204020204" pitchFamily="34" charset="0"/>
                          <a:ea typeface="Malgun Gothic" panose="020B0503020000020004" pitchFamily="34" charset="-127"/>
                          <a:cs typeface="Amazon Ember Light" panose="020B0403020204020204" pitchFamily="34" charset="0"/>
                        </a:rPr>
                        <a:t>소형 데이터베이스 및 </a:t>
                      </a:r>
                      <a:r>
                        <a:rPr lang="ko-kr" sz="2100" b="0" i="0" u="none">
                          <a:solidFill>
                            <a:srgbClr val="000000"/>
                          </a:solidFill>
                          <a:latin typeface="Amazon Ember" panose="020B0603020204020204" pitchFamily="34" charset="0"/>
                          <a:ea typeface="Malgun Gothic" panose="020B0503020000020004" pitchFamily="34" charset="-127"/>
                          <a:cs typeface="Amazon Ember Light" panose="020B0403020204020204" pitchFamily="34" charset="0"/>
                        </a:rPr>
                        <a:t>중형</a:t>
                      </a:r>
                      <a:r>
                        <a:rPr lang="ko-kr" sz="2100" b="0" i="0">
                          <a:latin typeface="Amazon Ember" panose="020B0603020204020204" pitchFamily="34" charset="0"/>
                          <a:ea typeface="Malgun Gothic" panose="020B0503020000020004" pitchFamily="34" charset="-127"/>
                          <a:cs typeface="Amazon Ember Light" panose="020B0403020204020204" pitchFamily="34" charset="0"/>
                        </a:rPr>
                        <a:t> 데이터베이스</a:t>
                      </a:r>
                      <a:endParaRPr lang="en-US" sz="2100" b="0" i="0" dirty="0">
                        <a:latin typeface="Amazon Ember" panose="020B0603020204020204" pitchFamily="34" charset="0"/>
                        <a:ea typeface="Malgun Gothic" panose="020B0503020000020004" pitchFamily="34" charset="-127"/>
                        <a:cs typeface="Amazon Ember Light" panose="020B0403020204020204" pitchFamily="34" charset="0"/>
                      </a:endParaRPr>
                    </a:p>
                  </a:txBody>
                  <a:tcPr marL="105661" marR="105661" marT="60960" marB="60960" anchor="ctr"/>
                </a:tc>
                <a:extLst>
                  <a:ext uri="{0D108BD9-81ED-4DB2-BD59-A6C34878D82A}">
                    <a16:rowId xmlns:a16="http://schemas.microsoft.com/office/drawing/2014/main" val="10001"/>
                  </a:ext>
                </a:extLst>
              </a:tr>
              <a:tr h="551277">
                <a:tc>
                  <a:txBody>
                    <a:bodyPr/>
                    <a:lstStyle/>
                    <a:p>
                      <a:pPr rtl="0"/>
                      <a:r>
                        <a:rPr lang="ko-kr" sz="2100" b="1">
                          <a:solidFill>
                            <a:schemeClr val="bg1"/>
                          </a:solidFill>
                          <a:latin typeface="Amazon Ember" panose="020B0603020204020204" pitchFamily="34" charset="0"/>
                          <a:ea typeface="Malgun Gothic" panose="020B0503020000020004" pitchFamily="34" charset="-127"/>
                          <a:cs typeface="Amazon Ember" panose="020B0603020204020204" pitchFamily="34" charset="0"/>
                        </a:rPr>
                        <a:t>컴퓨팅 최적화 </a:t>
                      </a:r>
                      <a:br>
                        <a:rPr lang="en-US" sz="2100" b="1" dirty="0">
                          <a:solidFill>
                            <a:schemeClr val="bg1"/>
                          </a:solidFill>
                          <a:latin typeface="Amazon Ember" panose="020B0603020204020204" pitchFamily="34" charset="0"/>
                          <a:ea typeface="Malgun Gothic" panose="020B0503020000020004" pitchFamily="34" charset="-127"/>
                          <a:cs typeface="Amazon Ember" panose="020B0603020204020204" pitchFamily="34" charset="0"/>
                        </a:rPr>
                      </a:br>
                      <a:r>
                        <a:rPr lang="ko-kr" sz="2100" b="0" kern="120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(C5, C5n, C4)</a:t>
                      </a:r>
                    </a:p>
                  </a:txBody>
                  <a:tcPr marL="105661" marR="105661" marT="60960" marB="60960" anchor="ctr">
                    <a:solidFill>
                      <a:schemeClr val="accent1"/>
                    </a:solidFill>
                  </a:tcPr>
                </a:tc>
                <a:tc>
                  <a:txBody>
                    <a:bodyPr/>
                    <a:lstStyle/>
                    <a:p>
                      <a:pPr marL="285750" indent="-285750" rtl="0">
                        <a:buFont typeface="Arial" panose="020B0604020202020204" pitchFamily="34" charset="0"/>
                        <a:buChar char="•"/>
                      </a:pPr>
                      <a:r>
                        <a:rPr lang="ko-kr" sz="2100" b="0" i="0" u="none">
                          <a:solidFill>
                            <a:srgbClr val="000000"/>
                          </a:solidFill>
                          <a:latin typeface="Amazon Ember" panose="020B0603020204020204" pitchFamily="34" charset="0"/>
                          <a:ea typeface="Malgun Gothic" panose="020B0503020000020004" pitchFamily="34" charset="-127"/>
                          <a:cs typeface="Amazon Ember Light" panose="020B0403020204020204" pitchFamily="34" charset="0"/>
                        </a:rPr>
                        <a:t>고성능 웹 서버</a:t>
                      </a:r>
                    </a:p>
                    <a:p>
                      <a:pPr marL="285750" indent="-285750" rtl="0">
                        <a:buFont typeface="Arial" panose="020B0604020202020204" pitchFamily="34" charset="0"/>
                        <a:buChar char="•"/>
                      </a:pPr>
                      <a:r>
                        <a:rPr lang="ko-kr" sz="2100" b="0" i="0">
                          <a:latin typeface="Amazon Ember" panose="020B0603020204020204" pitchFamily="34" charset="0"/>
                          <a:ea typeface="Malgun Gothic" panose="020B0503020000020004" pitchFamily="34" charset="-127"/>
                          <a:cs typeface="Amazon Ember Light" panose="020B0403020204020204" pitchFamily="34" charset="0"/>
                        </a:rPr>
                        <a:t>비디오 인코딩</a:t>
                      </a:r>
                    </a:p>
                  </a:txBody>
                  <a:tcPr marL="105661" marR="105661" marT="60960" marB="60960" anchor="ctr"/>
                </a:tc>
                <a:extLst>
                  <a:ext uri="{0D108BD9-81ED-4DB2-BD59-A6C34878D82A}">
                    <a16:rowId xmlns:a16="http://schemas.microsoft.com/office/drawing/2014/main" val="10002"/>
                  </a:ext>
                </a:extLst>
              </a:tr>
              <a:tr h="551277">
                <a:tc>
                  <a:txBody>
                    <a:bodyPr/>
                    <a:lstStyle/>
                    <a:p>
                      <a:pPr rtl="0"/>
                      <a:r>
                        <a:rPr lang="ko-kr" sz="2100" b="1">
                          <a:solidFill>
                            <a:schemeClr val="bg1"/>
                          </a:solidFill>
                          <a:latin typeface="Amazon Ember" panose="020B0603020204020204" pitchFamily="34" charset="0"/>
                          <a:ea typeface="Malgun Gothic" panose="020B0503020000020004" pitchFamily="34" charset="-127"/>
                          <a:cs typeface="Amazon Ember" panose="020B0603020204020204" pitchFamily="34" charset="0"/>
                        </a:rPr>
                        <a:t>메모리 최적화 </a:t>
                      </a:r>
                      <a:br>
                        <a:rPr lang="en-US" sz="2100" b="1" baseline="0" dirty="0">
                          <a:solidFill>
                            <a:schemeClr val="bg1"/>
                          </a:solidFill>
                          <a:latin typeface="Amazon Ember" panose="020B0603020204020204" pitchFamily="34" charset="0"/>
                          <a:ea typeface="Malgun Gothic" panose="020B0503020000020004" pitchFamily="34" charset="-127"/>
                          <a:cs typeface="Amazon Ember" panose="020B0603020204020204" pitchFamily="34" charset="0"/>
                        </a:rPr>
                      </a:br>
                      <a:r>
                        <a:rPr lang="ko-kr" sz="2100" b="0" kern="120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(R5, R5a, R4, X1e, X1, High Memory, z1d)</a:t>
                      </a:r>
                      <a:endParaRPr lang="en-US" sz="2100" b="0" kern="1200" dirty="0">
                        <a:solidFill>
                          <a:schemeClr val="bg1"/>
                        </a:solidFill>
                        <a:latin typeface="Amazon Ember" panose="020B0603020204020204" pitchFamily="34" charset="0"/>
                        <a:ea typeface="Malgun Gothic" panose="020B0503020000020004" pitchFamily="34" charset="-127"/>
                        <a:cs typeface="Amazon Ember" panose="020B0603020204020204" pitchFamily="34" charset="0"/>
                      </a:endParaRPr>
                    </a:p>
                  </a:txBody>
                  <a:tcPr marL="105661" marR="105661" marT="60960" marB="60960" anchor="ctr">
                    <a:solidFill>
                      <a:schemeClr val="accent1"/>
                    </a:solidFill>
                  </a:tcPr>
                </a:tc>
                <a:tc>
                  <a:txBody>
                    <a:bodyPr/>
                    <a:lstStyle/>
                    <a:p>
                      <a:pPr marL="285750" indent="-285750" rtl="0">
                        <a:buFont typeface="Arial" panose="020B0604020202020204" pitchFamily="34" charset="0"/>
                        <a:buChar char="•"/>
                      </a:pPr>
                      <a:r>
                        <a:rPr lang="ko-kr" sz="2100" b="0" i="0" u="none">
                          <a:solidFill>
                            <a:srgbClr val="000000"/>
                          </a:solidFill>
                          <a:latin typeface="Amazon Ember" panose="020B0603020204020204" pitchFamily="34" charset="0"/>
                          <a:ea typeface="Malgun Gothic" panose="020B0503020000020004" pitchFamily="34" charset="-127"/>
                          <a:cs typeface="Amazon Ember Light" panose="020B0403020204020204" pitchFamily="34" charset="0"/>
                        </a:rPr>
                        <a:t>고성능 데이터베이스</a:t>
                      </a:r>
                    </a:p>
                    <a:p>
                      <a:pPr marL="285750" indent="-285750" rtl="0">
                        <a:buFont typeface="Arial" panose="020B0604020202020204" pitchFamily="34" charset="0"/>
                        <a:buChar char="•"/>
                      </a:pPr>
                      <a:r>
                        <a:rPr lang="ko-kr" sz="2100" b="0" i="0">
                          <a:latin typeface="Amazon Ember" panose="020B0603020204020204" pitchFamily="34" charset="0"/>
                          <a:ea typeface="Malgun Gothic" panose="020B0503020000020004" pitchFamily="34" charset="-127"/>
                          <a:cs typeface="Amazon Ember Light" panose="020B0403020204020204" pitchFamily="34" charset="0"/>
                        </a:rPr>
                        <a:t>분산 메모리 캐싱</a:t>
                      </a:r>
                    </a:p>
                  </a:txBody>
                  <a:tcPr marL="105661" marR="105661" marT="60960" marB="60960" anchor="ctr"/>
                </a:tc>
                <a:extLst>
                  <a:ext uri="{0D108BD9-81ED-4DB2-BD59-A6C34878D82A}">
                    <a16:rowId xmlns:a16="http://schemas.microsoft.com/office/drawing/2014/main" val="10003"/>
                  </a:ext>
                </a:extLst>
              </a:tr>
              <a:tr h="551277">
                <a:tc>
                  <a:txBody>
                    <a:bodyPr/>
                    <a:lstStyle/>
                    <a:p>
                      <a:pPr rtl="0"/>
                      <a:r>
                        <a:rPr lang="ko-kr" sz="2100" b="1">
                          <a:solidFill>
                            <a:schemeClr val="bg1"/>
                          </a:solidFill>
                          <a:latin typeface="Amazon Ember" panose="020B0603020204020204" pitchFamily="34" charset="0"/>
                          <a:ea typeface="Malgun Gothic" panose="020B0503020000020004" pitchFamily="34" charset="-127"/>
                          <a:cs typeface="Amazon Ember" panose="020B0603020204020204" pitchFamily="34" charset="0"/>
                        </a:rPr>
                        <a:t>스토리지 최적화</a:t>
                      </a:r>
                      <a:r>
                        <a:rPr lang="ko-kr" sz="2100" b="0" kern="120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 (H1, I3, D2)</a:t>
                      </a:r>
                    </a:p>
                  </a:txBody>
                  <a:tcPr marL="105661" marR="105661" marT="60960" marB="60960" anchor="ctr">
                    <a:solidFill>
                      <a:schemeClr val="accent1"/>
                    </a:solidFill>
                  </a:tcPr>
                </a:tc>
                <a:tc>
                  <a:txBody>
                    <a:bodyPr/>
                    <a:lstStyle/>
                    <a:p>
                      <a:pPr marL="285750" indent="-285750" rtl="0">
                        <a:buFont typeface="Arial" panose="020B0604020202020204" pitchFamily="34" charset="0"/>
                        <a:buChar char="•"/>
                      </a:pPr>
                      <a:r>
                        <a:rPr lang="ko-kr" sz="2100" b="0" i="0">
                          <a:latin typeface="Amazon Ember" panose="020B0603020204020204" pitchFamily="34" charset="0"/>
                          <a:ea typeface="Malgun Gothic" panose="020B0503020000020004" pitchFamily="34" charset="-127"/>
                          <a:cs typeface="Amazon Ember Light" panose="020B0403020204020204" pitchFamily="34" charset="0"/>
                        </a:rPr>
                        <a:t>데이터 웨어하우징</a:t>
                      </a:r>
                    </a:p>
                    <a:p>
                      <a:pPr marL="285750" indent="-285750" rtl="0">
                        <a:buFont typeface="Arial" panose="020B0604020202020204" pitchFamily="34" charset="0"/>
                        <a:buChar char="•"/>
                      </a:pPr>
                      <a:r>
                        <a:rPr lang="ko-kr" sz="2100" b="0" i="0">
                          <a:latin typeface="Amazon Ember" panose="020B0603020204020204" pitchFamily="34" charset="0"/>
                          <a:ea typeface="Malgun Gothic" panose="020B0503020000020004" pitchFamily="34" charset="-127"/>
                          <a:cs typeface="Amazon Ember Light" panose="020B0403020204020204" pitchFamily="34" charset="0"/>
                        </a:rPr>
                        <a:t>로그 또는 데이터 처리 애플리케이션</a:t>
                      </a:r>
                      <a:endParaRPr lang="en-US" sz="2100" b="0" i="0" u="none" dirty="0">
                        <a:solidFill>
                          <a:srgbClr val="000000"/>
                        </a:solidFill>
                        <a:latin typeface="Amazon Ember" panose="020B0603020204020204" pitchFamily="34" charset="0"/>
                        <a:ea typeface="Malgun Gothic" panose="020B0503020000020004" pitchFamily="34" charset="-127"/>
                        <a:cs typeface="Amazon Ember Light" panose="020B0403020204020204" pitchFamily="34" charset="0"/>
                      </a:endParaRPr>
                    </a:p>
                  </a:txBody>
                  <a:tcPr marL="105661" marR="105661" marT="60960" marB="60960" anchor="ctr"/>
                </a:tc>
                <a:extLst>
                  <a:ext uri="{0D108BD9-81ED-4DB2-BD59-A6C34878D82A}">
                    <a16:rowId xmlns:a16="http://schemas.microsoft.com/office/drawing/2014/main" val="10004"/>
                  </a:ext>
                </a:extLst>
              </a:tr>
              <a:tr h="551277">
                <a:tc>
                  <a:txBody>
                    <a:bodyPr/>
                    <a:lstStyle/>
                    <a:p>
                      <a:pPr rtl="0"/>
                      <a:r>
                        <a:rPr lang="ko-kr" sz="2100" b="1" dirty="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가속화된 컴퓨팅 </a:t>
                      </a:r>
                      <a:br>
                        <a:rPr lang="en-US" sz="2100" b="1" dirty="0">
                          <a:solidFill>
                            <a:schemeClr val="bg1"/>
                          </a:solidFill>
                          <a:latin typeface="Amazon Ember" panose="020B0603020204020204" pitchFamily="34" charset="0"/>
                          <a:ea typeface="Malgun Gothic" panose="020B0503020000020004" pitchFamily="34" charset="-127"/>
                          <a:cs typeface="Amazon Ember" panose="020B0603020204020204" pitchFamily="34" charset="0"/>
                        </a:rPr>
                      </a:br>
                      <a:r>
                        <a:rPr lang="ko-kr" sz="2100" b="0" kern="1200" dirty="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(P3, P2, G3, F1)</a:t>
                      </a:r>
                    </a:p>
                  </a:txBody>
                  <a:tcPr marL="105661" marR="105661" marT="60960" marB="60960" anchor="ctr">
                    <a:solidFill>
                      <a:schemeClr val="accent1"/>
                    </a:solidFill>
                  </a:tcPr>
                </a:tc>
                <a:tc>
                  <a:txBody>
                    <a:bodyPr/>
                    <a:lstStyle/>
                    <a:p>
                      <a:pPr marL="285750" indent="-285750" rtl="0">
                        <a:buFont typeface="Arial" panose="020B0604020202020204" pitchFamily="34" charset="0"/>
                        <a:buChar char="•"/>
                      </a:pPr>
                      <a:r>
                        <a:rPr lang="ko-kr" sz="2100" b="0" i="0" dirty="0">
                          <a:latin typeface="Amazon Ember Light" panose="020B0403020204020204" pitchFamily="34" charset="0"/>
                          <a:ea typeface="Malgun Gothic" panose="020B0503020000020004" pitchFamily="34" charset="-127"/>
                          <a:cs typeface="Amazon Ember Light" panose="020B0403020204020204" pitchFamily="34" charset="0"/>
                        </a:rPr>
                        <a:t>3D</a:t>
                      </a:r>
                      <a:r>
                        <a:rPr lang="ko-kr" sz="2100" b="0" i="0" dirty="0">
                          <a:latin typeface="Amazon Ember" panose="020B0603020204020204" pitchFamily="34" charset="0"/>
                          <a:ea typeface="Malgun Gothic" panose="020B0503020000020004" pitchFamily="34" charset="-127"/>
                          <a:cs typeface="Amazon Ember Light" panose="020B0403020204020204" pitchFamily="34" charset="0"/>
                        </a:rPr>
                        <a:t> 시각화</a:t>
                      </a:r>
                    </a:p>
                    <a:p>
                      <a:pPr marL="285750" indent="-285750" rtl="0">
                        <a:buFont typeface="Arial" panose="020B0604020202020204" pitchFamily="34" charset="0"/>
                        <a:buChar char="•"/>
                      </a:pPr>
                      <a:r>
                        <a:rPr lang="ko-kr" sz="2100" b="0" i="0" u="none" dirty="0">
                          <a:solidFill>
                            <a:srgbClr val="000000"/>
                          </a:solidFill>
                          <a:latin typeface="Amazon Ember" panose="020B0603020204020204" pitchFamily="34" charset="0"/>
                          <a:ea typeface="Malgun Gothic" panose="020B0503020000020004" pitchFamily="34" charset="-127"/>
                          <a:cs typeface="Amazon Ember Light" panose="020B0403020204020204" pitchFamily="34" charset="0"/>
                        </a:rPr>
                        <a:t>기계 학습</a:t>
                      </a:r>
                      <a:endParaRPr lang="en-US" sz="2100" b="0" i="0" u="none" dirty="0">
                        <a:solidFill>
                          <a:srgbClr val="000000"/>
                        </a:solidFill>
                        <a:latin typeface="Amazon Ember" panose="020B0603020204020204" pitchFamily="34" charset="0"/>
                        <a:ea typeface="Malgun Gothic" panose="020B0503020000020004" pitchFamily="34" charset="-127"/>
                        <a:cs typeface="Amazon Ember Light" panose="020B0403020204020204" pitchFamily="34" charset="0"/>
                      </a:endParaRPr>
                    </a:p>
                  </a:txBody>
                  <a:tcPr marL="105661" marR="105661" marT="60960" marB="60960" anchor="ctr"/>
                </a:tc>
                <a:extLst>
                  <a:ext uri="{0D108BD9-81ED-4DB2-BD59-A6C34878D82A}">
                    <a16:rowId xmlns:a16="http://schemas.microsoft.com/office/drawing/2014/main" val="10005"/>
                  </a:ext>
                </a:extLst>
              </a:tr>
            </a:tbl>
          </a:graphicData>
        </a:graphic>
      </p:graphicFrame>
      <p:sp>
        <p:nvSpPr>
          <p:cNvPr id="5" name="Oval 4">
            <a:hlinkClick r:id="rId4"/>
          </p:cNvPr>
          <p:cNvSpPr/>
          <p:nvPr/>
        </p:nvSpPr>
        <p:spPr>
          <a:xfrm>
            <a:off x="11353800" y="6066692"/>
            <a:ext cx="404446" cy="4044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ko-kr">
                <a:solidFill>
                  <a:srgbClr val="FFFFFF"/>
                </a:solidFill>
                <a:latin typeface="Amazon Ember" panose="020B0603020204020204" pitchFamily="34" charset="0"/>
                <a:ea typeface="Malgun Gothic" panose="020B0503020000020004" pitchFamily="34" charset="-127"/>
              </a:rPr>
              <a:t>i</a:t>
            </a:r>
            <a:endParaRPr lang="en-US" dirty="0">
              <a:solidFill>
                <a:srgbClr val="FFFFFF"/>
              </a:solidFill>
              <a:latin typeface="Amazon Ember" panose="020B06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129155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cs typeface="Amazon Ember Light" panose="020B0403020204020204" pitchFamily="34" charset="0"/>
              </a:rPr>
              <a:t>인스턴스 메타데이터 가져오기</a:t>
            </a:r>
            <a:endParaRPr lang="en-US"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Content Placeholder 2"/>
          <p:cNvSpPr>
            <a:spLocks noGrp="1"/>
          </p:cNvSpPr>
          <p:nvPr>
            <p:ph idx="1"/>
          </p:nvPr>
        </p:nvSpPr>
        <p:spPr>
          <a:xfrm>
            <a:off x="238539" y="1440305"/>
            <a:ext cx="7460974" cy="4913308"/>
          </a:xfrm>
        </p:spPr>
        <p:txBody>
          <a:bodyPr rtlCol="0">
            <a:normAutofit/>
          </a:bodyPr>
          <a:lstStyle/>
          <a:p>
            <a:pPr rtl="0"/>
            <a:r>
              <a:rPr lang="ko-kr" dirty="0">
                <a:latin typeface="Amazon Ember Light" panose="020B0403020204020204" pitchFamily="34" charset="0"/>
                <a:ea typeface="Malgun Gothic" panose="020B0503020000020004" pitchFamily="34" charset="-127"/>
              </a:rPr>
              <a:t>실행 중인 인스턴스 내에서 모든 인스턴스 메타데이터 카테고리를 보려면 다음 URI 사용:</a:t>
            </a:r>
          </a:p>
          <a:p>
            <a:pPr marL="457200" lvl="1" indent="0" rtl="0">
              <a:buNone/>
            </a:pPr>
            <a:r>
              <a:rPr lang="ko-kr" dirty="0">
                <a:solidFill>
                  <a:srgbClr val="0070C0"/>
                </a:solidFill>
                <a:latin typeface="Amazon Ember Light" panose="020B0403020204020204" pitchFamily="34" charset="0"/>
                <a:ea typeface="Malgun Gothic" panose="020B0503020000020004" pitchFamily="34" charset="-127"/>
              </a:rPr>
              <a:t>http://169.254.169.254/latest/meta-data/ </a:t>
            </a:r>
          </a:p>
          <a:p>
            <a:pPr rtl="0"/>
            <a:endParaRPr lang="en-US" dirty="0">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Linux 인스턴스의 경우 다음 URI 사용:</a:t>
            </a:r>
          </a:p>
          <a:p>
            <a:pPr marL="457200" lvl="1" indent="0" rtl="0">
              <a:buNone/>
            </a:pPr>
            <a:r>
              <a:rPr lang="ko-kr" dirty="0">
                <a:solidFill>
                  <a:srgbClr val="0070C0"/>
                </a:solidFill>
                <a:latin typeface="Amazon Ember Light" panose="020B0403020204020204" pitchFamily="34" charset="0"/>
                <a:ea typeface="Malgun Gothic" panose="020B0503020000020004" pitchFamily="34" charset="-127"/>
              </a:rPr>
              <a:t>$ curl http://169.254.169.254/latest/meta-data/</a:t>
            </a:r>
          </a:p>
          <a:p>
            <a:pPr marL="457200" lvl="1" indent="0" rtl="0">
              <a:buNone/>
            </a:pPr>
            <a:r>
              <a:rPr lang="ko-kr" dirty="0">
                <a:solidFill>
                  <a:srgbClr val="0070C0"/>
                </a:solidFill>
                <a:latin typeface="Amazon Ember Light" panose="020B0403020204020204" pitchFamily="34" charset="0"/>
                <a:ea typeface="Malgun Gothic" panose="020B0503020000020004" pitchFamily="34" charset="-127"/>
              </a:rPr>
              <a:t>$ GET http://169.254.169.254/latest/meta-data/</a:t>
            </a:r>
          </a:p>
          <a:p>
            <a:pPr rtl="0"/>
            <a:endParaRPr lang="en-US" dirty="0">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모든 메타데이터는 텍스트로 반환됩니다(텍스트/일반 콘텐츠 </a:t>
            </a:r>
            <a:r>
              <a:rPr lang="ko-kr" dirty="0">
                <a:solidFill>
                  <a:srgbClr val="000000"/>
                </a:solidFill>
                <a:latin typeface="Amazon Ember Light" panose="020B0403020204020204" pitchFamily="34" charset="0"/>
                <a:ea typeface="Malgun Gothic" panose="020B0503020000020004" pitchFamily="34" charset="-127"/>
              </a:rPr>
              <a:t>유형</a:t>
            </a:r>
            <a:r>
              <a:rPr lang="ko-kr" dirty="0">
                <a:latin typeface="Amazon Ember Light" panose="020B0403020204020204" pitchFamily="34" charset="0"/>
                <a:ea typeface="Malgun Gothic" panose="020B0503020000020004" pitchFamily="34" charset="-127"/>
              </a:rPr>
              <a:t>).</a:t>
            </a:r>
          </a:p>
        </p:txBody>
      </p:sp>
      <p:pic>
        <p:nvPicPr>
          <p:cNvPr id="7" name="Picture 6">
            <a:extLst>
              <a:ext uri="{FF2B5EF4-FFF2-40B4-BE49-F238E27FC236}">
                <a16:creationId xmlns:a16="http://schemas.microsoft.com/office/drawing/2014/main" id="{834A0FAD-17D6-4D4B-9135-D278C6A0EDB6}"/>
              </a:ext>
            </a:extLst>
          </p:cNvPr>
          <p:cNvPicPr>
            <a:picLocks noChangeAspect="1"/>
          </p:cNvPicPr>
          <p:nvPr/>
        </p:nvPicPr>
        <p:blipFill>
          <a:blip r:embed="rId4"/>
          <a:stretch>
            <a:fillRect/>
          </a:stretch>
        </p:blipFill>
        <p:spPr>
          <a:xfrm>
            <a:off x="7438912" y="2365513"/>
            <a:ext cx="4514549" cy="3320038"/>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4269527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Malgun Gothic" panose="020B0503020000020004" pitchFamily="34" charset="-127"/>
                <a:ea typeface="Malgun Gothic" panose="020B0503020000020004" pitchFamily="34" charset="-127"/>
              </a:rPr>
              <a:t>인스턴스 사용자 데이터</a:t>
            </a:r>
          </a:p>
        </p:txBody>
      </p:sp>
      <p:sp>
        <p:nvSpPr>
          <p:cNvPr id="3" name="Content Placeholder 2"/>
          <p:cNvSpPr>
            <a:spLocks noGrp="1"/>
          </p:cNvSpPr>
          <p:nvPr>
            <p:ph idx="1"/>
          </p:nvPr>
        </p:nvSpPr>
        <p:spPr/>
        <p:txBody>
          <a:bodyPr rtlCol="0"/>
          <a:lstStyle/>
          <a:p>
            <a:pPr rtl="0"/>
            <a:r>
              <a:rPr lang="ko-kr">
                <a:latin typeface="Malgun Gothic" panose="020B0503020000020004" pitchFamily="34" charset="-127"/>
                <a:ea typeface="Malgun Gothic" panose="020B0503020000020004" pitchFamily="34" charset="-127"/>
              </a:rPr>
              <a:t>시작 시에</a:t>
            </a:r>
            <a:r>
              <a:rPr lang="ko-kr" b="1">
                <a:latin typeface="Malgun Gothic" panose="020B0503020000020004" pitchFamily="34" charset="-127"/>
                <a:ea typeface="Malgun Gothic" panose="020B0503020000020004" pitchFamily="34" charset="-127"/>
              </a:rPr>
              <a:t> 인스턴스에 전달될 수 있습니다.</a:t>
            </a:r>
            <a:endParaRPr lang="en-US" dirty="0">
              <a:latin typeface="Malgun Gothic" panose="020B0503020000020004" pitchFamily="34" charset="-127"/>
              <a:ea typeface="Malgun Gothic" panose="020B0503020000020004" pitchFamily="34" charset="-127"/>
            </a:endParaRPr>
          </a:p>
          <a:p>
            <a:pPr rtl="0"/>
            <a:r>
              <a:rPr lang="ko-kr">
                <a:latin typeface="Malgun Gothic" panose="020B0503020000020004" pitchFamily="34" charset="-127"/>
                <a:ea typeface="Malgun Gothic" panose="020B0503020000020004" pitchFamily="34" charset="-127"/>
              </a:rPr>
              <a:t>공통적인 자동화 구성 작업을 수행하는 데 사용할 수 있습니다.</a:t>
            </a:r>
            <a:endParaRPr lang="en-US" dirty="0">
              <a:latin typeface="Malgun Gothic" panose="020B0503020000020004" pitchFamily="34" charset="-127"/>
              <a:ea typeface="Malgun Gothic" panose="020B0503020000020004" pitchFamily="34" charset="-127"/>
            </a:endParaRPr>
          </a:p>
          <a:p>
            <a:pPr rtl="0"/>
            <a:r>
              <a:rPr lang="ko-kr">
                <a:latin typeface="Malgun Gothic" panose="020B0503020000020004" pitchFamily="34" charset="-127"/>
                <a:ea typeface="Malgun Gothic" panose="020B0503020000020004" pitchFamily="34" charset="-127"/>
              </a:rPr>
              <a:t>인스턴스가 시작된 후에 스크립트를 실행합니다.</a:t>
            </a:r>
            <a:endParaRPr lang="en-US" dirty="0">
              <a:latin typeface="Malgun Gothic" panose="020B0503020000020004" pitchFamily="34" charset="-127"/>
              <a:ea typeface="Malgun Gothic" panose="020B0503020000020004" pitchFamily="34" charset="-127"/>
            </a:endParaRPr>
          </a:p>
        </p:txBody>
      </p:sp>
    </p:spTree>
    <p:custDataLst>
      <p:tags r:id="rId1"/>
    </p:custDataLst>
    <p:extLst>
      <p:ext uri="{BB962C8B-B14F-4D97-AF65-F5344CB8AC3E}">
        <p14:creationId xmlns:p14="http://schemas.microsoft.com/office/powerpoint/2010/main" val="1305728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Malgun Gothic" panose="020B0503020000020004" pitchFamily="34" charset="-127"/>
                <a:ea typeface="Malgun Gothic" panose="020B0503020000020004" pitchFamily="34" charset="-127"/>
              </a:rPr>
              <a:t>사용자 데이터 추가</a:t>
            </a:r>
          </a:p>
        </p:txBody>
      </p:sp>
      <p:sp>
        <p:nvSpPr>
          <p:cNvPr id="3" name="Content Placeholder 2"/>
          <p:cNvSpPr>
            <a:spLocks noGrp="1"/>
          </p:cNvSpPr>
          <p:nvPr>
            <p:ph idx="1"/>
          </p:nvPr>
        </p:nvSpPr>
        <p:spPr/>
        <p:txBody>
          <a:bodyPr rtlCol="0"/>
          <a:lstStyle/>
          <a:p>
            <a:pPr rtl="0"/>
            <a:r>
              <a:rPr lang="ko-kr" dirty="0">
                <a:latin typeface="Amazon Ember Light" panose="020B0403020204020204" pitchFamily="34" charset="0"/>
                <a:ea typeface="Malgun Gothic" panose="020B0503020000020004" pitchFamily="34" charset="-127"/>
                <a:cs typeface="Amazon Ember Light" panose="020B0403020204020204" pitchFamily="34" charset="0"/>
              </a:rPr>
              <a:t>인스턴스를 시작할 때 사용자 데이터를 지정할 수 있습니다.</a:t>
            </a:r>
          </a:p>
          <a:p>
            <a:pPr rtl="0"/>
            <a:r>
              <a:rPr lang="ko-kr" dirty="0">
                <a:latin typeface="Amazon Ember Light" panose="020B0403020204020204" pitchFamily="34" charset="0"/>
                <a:ea typeface="Malgun Gothic" panose="020B0503020000020004" pitchFamily="34" charset="-127"/>
                <a:cs typeface="Amazon Ember Light" panose="020B0403020204020204" pitchFamily="34" charset="0"/>
              </a:rPr>
              <a:t>사용자 데이터는 다음 중 하나가 될 수 있습니다.</a:t>
            </a:r>
          </a:p>
          <a:p>
            <a:pPr lvl="1" rtl="0"/>
            <a:r>
              <a:rPr lang="ko-kr" b="1" dirty="0">
                <a:latin typeface="Amazon Ember Light" panose="020B0403020204020204" pitchFamily="34" charset="0"/>
                <a:ea typeface="Malgun Gothic" panose="020B0503020000020004" pitchFamily="34" charset="-127"/>
                <a:cs typeface="Amazon Ember Light" panose="020B0403020204020204" pitchFamily="34" charset="0"/>
              </a:rPr>
              <a:t>Linux </a:t>
            </a:r>
            <a:r>
              <a:rPr lang="ko-kr" dirty="0">
                <a:latin typeface="Amazon Ember Light" panose="020B0403020204020204" pitchFamily="34" charset="0"/>
                <a:ea typeface="Malgun Gothic" panose="020B0503020000020004" pitchFamily="34" charset="-127"/>
                <a:cs typeface="Amazon Ember Light" panose="020B0403020204020204" pitchFamily="34" charset="0"/>
              </a:rPr>
              <a:t>스크립트 – cloud-init에서 실행 </a:t>
            </a:r>
          </a:p>
          <a:p>
            <a:pPr lvl="1" rtl="0"/>
            <a:r>
              <a:rPr lang="ko-kr" b="1" dirty="0">
                <a:latin typeface="Amazon Ember Light" panose="020B0403020204020204" pitchFamily="34" charset="0"/>
                <a:ea typeface="Malgun Gothic" panose="020B0503020000020004" pitchFamily="34" charset="-127"/>
                <a:cs typeface="Amazon Ember Light" panose="020B0403020204020204" pitchFamily="34" charset="0"/>
              </a:rPr>
              <a:t>Windows </a:t>
            </a:r>
            <a:r>
              <a:rPr lang="ko-kr" dirty="0">
                <a:latin typeface="Amazon Ember Light" panose="020B0403020204020204" pitchFamily="34" charset="0"/>
                <a:ea typeface="Malgun Gothic" panose="020B0503020000020004" pitchFamily="34" charset="-127"/>
                <a:cs typeface="Amazon Ember Light" panose="020B0403020204020204" pitchFamily="34" charset="0"/>
              </a:rPr>
              <a:t>배치 또는 PowerShell 스크립트 – EC2Launch 서비스에서 실행</a:t>
            </a:r>
          </a:p>
          <a:p>
            <a:pPr rtl="0"/>
            <a:r>
              <a:rPr lang="ko-kr" dirty="0">
                <a:solidFill>
                  <a:srgbClr val="000000"/>
                </a:solidFill>
                <a:latin typeface="Amazon Ember Light" panose="020B0403020204020204" pitchFamily="34" charset="0"/>
                <a:ea typeface="Malgun Gothic" panose="020B0503020000020004" pitchFamily="34" charset="-127"/>
                <a:cs typeface="Amazon Ember Light" panose="020B0403020204020204" pitchFamily="34" charset="0"/>
              </a:rPr>
              <a:t>사용자 데이터 스크립트는 기본적으로 인스턴스 ID당 </a:t>
            </a:r>
            <a:r>
              <a:rPr lang="ko-kr" dirty="0">
                <a:latin typeface="Amazon Ember Light" panose="020B0403020204020204" pitchFamily="34" charset="0"/>
                <a:ea typeface="Malgun Gothic" panose="020B0503020000020004" pitchFamily="34" charset="-127"/>
                <a:cs typeface="Amazon Ember Light" panose="020B0403020204020204" pitchFamily="34" charset="0"/>
              </a:rPr>
              <a:t>한번 실행</a:t>
            </a:r>
            <a:r>
              <a:rPr lang="ko-kr" b="1" dirty="0">
                <a:latin typeface="Amazon Ember Light" panose="020B0403020204020204" pitchFamily="34" charset="0"/>
                <a:ea typeface="Malgun Gothic" panose="020B0503020000020004" pitchFamily="34" charset="-127"/>
                <a:cs typeface="Amazon Ember Light" panose="020B0403020204020204" pitchFamily="34" charset="0"/>
              </a:rPr>
              <a:t>됩니다.</a:t>
            </a:r>
          </a:p>
        </p:txBody>
      </p:sp>
    </p:spTree>
    <p:custDataLst>
      <p:tags r:id="rId1"/>
    </p:custDataLst>
    <p:extLst>
      <p:ext uri="{BB962C8B-B14F-4D97-AF65-F5344CB8AC3E}">
        <p14:creationId xmlns:p14="http://schemas.microsoft.com/office/powerpoint/2010/main" val="1250538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err="1">
                <a:latin typeface="Amazon Ember Light" panose="020B0403020204020204" pitchFamily="34" charset="0"/>
                <a:ea typeface="Malgun Gothic" panose="020B0503020000020004" pitchFamily="34" charset="-127"/>
              </a:rPr>
              <a:t>Linux</a:t>
            </a:r>
            <a:r>
              <a:rPr lang="ko-kr" dirty="0">
                <a:latin typeface="Amazon Ember Light" panose="020B0403020204020204" pitchFamily="34" charset="0"/>
                <a:ea typeface="Malgun Gothic" panose="020B0503020000020004" pitchFamily="34" charset="-127"/>
              </a:rPr>
              <a:t> 예: 사용자 데이터</a:t>
            </a:r>
            <a:endParaRPr lang="en-US" dirty="0">
              <a:latin typeface="Amazon Ember Light" panose="020B0403020204020204" pitchFamily="34" charset="0"/>
              <a:ea typeface="Malgun Gothic" panose="020B0503020000020004" pitchFamily="34" charset="-127"/>
            </a:endParaRPr>
          </a:p>
        </p:txBody>
      </p:sp>
      <p:sp>
        <p:nvSpPr>
          <p:cNvPr id="3" name="Content Placeholder 2"/>
          <p:cNvSpPr>
            <a:spLocks noGrp="1"/>
          </p:cNvSpPr>
          <p:nvPr>
            <p:ph idx="1"/>
          </p:nvPr>
        </p:nvSpPr>
        <p:spPr/>
        <p:txBody>
          <a:bodyPr rtlCol="0"/>
          <a:lstStyle/>
          <a:p>
            <a:pPr rtl="0"/>
            <a:endParaRPr lang="en-US" dirty="0"/>
          </a:p>
          <a:p>
            <a:pPr rtl="0"/>
            <a:endParaRPr lang="en-US" dirty="0"/>
          </a:p>
          <a:p>
            <a:pPr rtl="0"/>
            <a:endParaRPr lang="en-US" dirty="0"/>
          </a:p>
          <a:p>
            <a:pPr marL="0" indent="0" rtl="0">
              <a:buNone/>
            </a:pPr>
            <a:r>
              <a:rPr lang="ko-kr" dirty="0">
                <a:latin typeface="Courier New" panose="02070309020205020404" pitchFamily="49" charset="0"/>
                <a:cs typeface="Courier New" panose="02070309020205020404" pitchFamily="49" charset="0"/>
              </a:rPr>
              <a:t>#!/bin/sh</a:t>
            </a:r>
          </a:p>
          <a:p>
            <a:pPr marL="0" indent="0" rtl="0">
              <a:buNone/>
            </a:pPr>
            <a:r>
              <a:rPr lang="ko-kr" dirty="0">
                <a:solidFill>
                  <a:srgbClr val="000000"/>
                </a:solidFill>
                <a:latin typeface="Courier New" panose="02070309020205020404" pitchFamily="49" charset="0"/>
                <a:cs typeface="Courier New" panose="02070309020205020404" pitchFamily="49" charset="0"/>
              </a:rPr>
              <a:t>yum</a:t>
            </a:r>
            <a:r>
              <a:rPr lang="ko-kr" dirty="0">
                <a:latin typeface="Courier New" panose="02070309020205020404" pitchFamily="49" charset="0"/>
                <a:cs typeface="Courier New" panose="02070309020205020404" pitchFamily="49" charset="0"/>
              </a:rPr>
              <a:t> -y install httpd</a:t>
            </a:r>
          </a:p>
          <a:p>
            <a:pPr marL="0" indent="0" rtl="0">
              <a:buNone/>
            </a:pPr>
            <a:r>
              <a:rPr lang="ko-kr" dirty="0">
                <a:solidFill>
                  <a:srgbClr val="000000"/>
                </a:solidFill>
                <a:latin typeface="Courier New" panose="02070309020205020404" pitchFamily="49" charset="0"/>
                <a:cs typeface="Courier New" panose="02070309020205020404" pitchFamily="49" charset="0"/>
              </a:rPr>
              <a:t>chkconfig</a:t>
            </a:r>
            <a:r>
              <a:rPr lang="ko-kr" dirty="0">
                <a:latin typeface="Courier New" panose="02070309020205020404" pitchFamily="49" charset="0"/>
                <a:cs typeface="Courier New" panose="02070309020205020404" pitchFamily="49" charset="0"/>
              </a:rPr>
              <a:t> httpd on</a:t>
            </a:r>
          </a:p>
          <a:p>
            <a:pPr marL="0" indent="0" rtl="0">
              <a:buNone/>
            </a:pPr>
            <a:r>
              <a:rPr lang="ko-kr" dirty="0">
                <a:latin typeface="Courier New" panose="02070309020205020404" pitchFamily="49" charset="0"/>
                <a:cs typeface="Courier New" panose="02070309020205020404" pitchFamily="49" charset="0"/>
              </a:rPr>
              <a:t>/etc/init.d/httpd </a:t>
            </a:r>
            <a:r>
              <a:rPr lang="ko-kr" dirty="0">
                <a:solidFill>
                  <a:srgbClr val="000000"/>
                </a:solidFill>
                <a:latin typeface="Courier New" panose="02070309020205020404" pitchFamily="49" charset="0"/>
                <a:cs typeface="Courier New" panose="02070309020205020404" pitchFamily="49" charset="0"/>
              </a:rPr>
              <a:t>start</a:t>
            </a:r>
            <a:endParaRPr lang="en-US" dirty="0">
              <a:solidFill>
                <a:srgbClr val="000000"/>
              </a:solidFill>
              <a:latin typeface="Courier New" panose="02070309020205020404" pitchFamily="49" charset="0"/>
              <a:cs typeface="Courier New" panose="02070309020205020404" pitchFamily="49" charset="0"/>
            </a:endParaRPr>
          </a:p>
          <a:p>
            <a:pPr rtl="0"/>
            <a:endParaRPr lang="en-US" dirty="0"/>
          </a:p>
        </p:txBody>
      </p:sp>
      <p:grpSp>
        <p:nvGrpSpPr>
          <p:cNvPr id="16" name="Group 15"/>
          <p:cNvGrpSpPr/>
          <p:nvPr/>
        </p:nvGrpSpPr>
        <p:grpSpPr>
          <a:xfrm>
            <a:off x="252169" y="2181265"/>
            <a:ext cx="11222995" cy="1292839"/>
            <a:chOff x="336789" y="791936"/>
            <a:chExt cx="8417246" cy="969629"/>
          </a:xfrm>
          <a:effectLst/>
        </p:grpSpPr>
        <p:grpSp>
          <p:nvGrpSpPr>
            <p:cNvPr id="12" name="Group 11"/>
            <p:cNvGrpSpPr/>
            <p:nvPr/>
          </p:nvGrpSpPr>
          <p:grpSpPr>
            <a:xfrm>
              <a:off x="336789" y="1242060"/>
              <a:ext cx="3123814" cy="519505"/>
              <a:chOff x="336789" y="1242060"/>
              <a:chExt cx="3123814" cy="519505"/>
            </a:xfrm>
          </p:grpSpPr>
          <p:sp>
            <p:nvSpPr>
              <p:cNvPr id="9" name="Rectangle 8"/>
              <p:cNvSpPr/>
              <p:nvPr/>
            </p:nvSpPr>
            <p:spPr>
              <a:xfrm>
                <a:off x="336789" y="1304365"/>
                <a:ext cx="1949211" cy="457200"/>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endParaRPr>
              </a:p>
            </p:txBody>
          </p:sp>
          <p:cxnSp>
            <p:nvCxnSpPr>
              <p:cNvPr id="11" name="Straight Arrow Connector 10"/>
              <p:cNvCxnSpPr>
                <a:cxnSpLocks/>
                <a:endCxn id="13" idx="1"/>
              </p:cNvCxnSpPr>
              <p:nvPr/>
            </p:nvCxnSpPr>
            <p:spPr>
              <a:xfrm flipV="1">
                <a:off x="2286000" y="1242060"/>
                <a:ext cx="1174603" cy="308951"/>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grpSp>
        <p:sp>
          <p:nvSpPr>
            <p:cNvPr id="13" name="TextBox 12"/>
            <p:cNvSpPr txBox="1"/>
            <p:nvPr/>
          </p:nvSpPr>
          <p:spPr>
            <a:xfrm>
              <a:off x="3460603" y="791936"/>
              <a:ext cx="5293432" cy="900247"/>
            </a:xfrm>
            <a:prstGeom prst="rect">
              <a:avLst/>
            </a:prstGeom>
            <a:noFill/>
            <a:ln w="25400">
              <a:solidFill>
                <a:schemeClr val="tx1"/>
              </a:solidFill>
            </a:ln>
          </p:spPr>
          <p:txBody>
            <a:bodyPr wrap="square" rtlCol="0">
              <a:spAutoFit/>
            </a:bodyPr>
            <a:lstStyle/>
            <a:p>
              <a:pPr rtl="0"/>
              <a:r>
                <a:rPr lang="ko-kr" sz="2400" dirty="0">
                  <a:latin typeface="Amazon Ember Light" panose="020B0403020204020204" pitchFamily="34" charset="0"/>
                  <a:ea typeface="Malgun Gothic" panose="020B0503020000020004" pitchFamily="34" charset="-127"/>
                  <a:cs typeface="Amazon Ember Light" panose="020B0403020204020204" pitchFamily="34" charset="0"/>
                </a:rPr>
                <a:t>사용자 데이터 shell 스크립트는 #! 문자 및 스크립트를 읽을 인터프리터의 경로로 시작되어야 합니다. </a:t>
              </a:r>
            </a:p>
          </p:txBody>
        </p:sp>
      </p:grpSp>
      <p:grpSp>
        <p:nvGrpSpPr>
          <p:cNvPr id="21" name="Group 20"/>
          <p:cNvGrpSpPr/>
          <p:nvPr/>
        </p:nvGrpSpPr>
        <p:grpSpPr>
          <a:xfrm>
            <a:off x="252169" y="3509157"/>
            <a:ext cx="11222995" cy="1923100"/>
            <a:chOff x="336789" y="1787855"/>
            <a:chExt cx="8417246" cy="1442325"/>
          </a:xfrm>
          <a:effectLst/>
        </p:grpSpPr>
        <p:sp>
          <p:nvSpPr>
            <p:cNvPr id="17" name="Rectangle 16"/>
            <p:cNvSpPr/>
            <p:nvPr/>
          </p:nvSpPr>
          <p:spPr>
            <a:xfrm>
              <a:off x="336789" y="1787855"/>
              <a:ext cx="3979717" cy="1084228"/>
            </a:xfrm>
            <a:prstGeom prst="rect">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endParaRPr>
            </a:p>
          </p:txBody>
        </p:sp>
        <p:cxnSp>
          <p:nvCxnSpPr>
            <p:cNvPr id="19" name="Straight Arrow Connector 18"/>
            <p:cNvCxnSpPr>
              <a:cxnSpLocks/>
              <a:stCxn id="17" idx="3"/>
              <a:endCxn id="20" idx="1"/>
            </p:cNvCxnSpPr>
            <p:nvPr/>
          </p:nvCxnSpPr>
          <p:spPr>
            <a:xfrm>
              <a:off x="4316506" y="2329969"/>
              <a:ext cx="1062317" cy="450088"/>
            </a:xfrm>
            <a:prstGeom prst="straightConnector1">
              <a:avLst/>
            </a:prstGeom>
            <a:ln w="254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378823" y="2329933"/>
              <a:ext cx="3375212" cy="900247"/>
            </a:xfrm>
            <a:prstGeom prst="rect">
              <a:avLst/>
            </a:prstGeom>
            <a:noFill/>
            <a:ln w="25400">
              <a:solidFill>
                <a:schemeClr val="tx1"/>
              </a:solidFill>
            </a:ln>
          </p:spPr>
          <p:txBody>
            <a:bodyPr wrap="square" rtlCol="0">
              <a:spAutoFit/>
            </a:bodyPr>
            <a:lstStyle/>
            <a:p>
              <a:pPr rtl="0"/>
              <a:r>
                <a:rPr lang="ko-kr" sz="2400" dirty="0">
                  <a:solidFill>
                    <a:srgbClr val="000000"/>
                  </a:solidFill>
                  <a:latin typeface="Amazon Ember Light" panose="020B0403020204020204" pitchFamily="34" charset="0"/>
                  <a:ea typeface="Malgun Gothic" panose="020B0503020000020004" pitchFamily="34" charset="-127"/>
                  <a:cs typeface="Amazon Ember Light" panose="020B0403020204020204" pitchFamily="34" charset="0"/>
                </a:rPr>
                <a:t>Apache 웹 서버 설치</a:t>
              </a:r>
              <a:r>
                <a:rPr lang="ko-kr" sz="2400" dirty="0">
                  <a:latin typeface="Amazon Ember Light" panose="020B0403020204020204" pitchFamily="34" charset="0"/>
                  <a:ea typeface="Malgun Gothic" panose="020B0503020000020004" pitchFamily="34" charset="-127"/>
                  <a:cs typeface="Amazon Ember Light" panose="020B0403020204020204" pitchFamily="34" charset="0"/>
                </a:rPr>
                <a:t> </a:t>
              </a:r>
              <a:endParaRPr lang="en-US" sz="2400" dirty="0">
                <a:latin typeface="Amazon Ember Light" panose="020B0403020204020204" pitchFamily="34" charset="0"/>
                <a:ea typeface="Malgun Gothic" panose="020B0503020000020004" pitchFamily="34" charset="-127"/>
                <a:cs typeface="Amazon Ember Light" panose="020B0403020204020204" pitchFamily="34" charset="0"/>
              </a:endParaRPr>
            </a:p>
            <a:p>
              <a:pPr rtl="0"/>
              <a:r>
                <a:rPr lang="ko-kr" sz="2400" dirty="0">
                  <a:latin typeface="Amazon Ember Light" panose="020B0403020204020204" pitchFamily="34" charset="0"/>
                  <a:ea typeface="Malgun Gothic" panose="020B0503020000020004" pitchFamily="34" charset="-127"/>
                  <a:cs typeface="Amazon Ember Light" panose="020B0403020204020204" pitchFamily="34" charset="0"/>
                </a:rPr>
                <a:t>웹 서버 활성화</a:t>
              </a:r>
              <a:endParaRPr lang="en-US" sz="2400" dirty="0">
                <a:solidFill>
                  <a:srgbClr val="000000"/>
                </a:solidFill>
                <a:latin typeface="Amazon Ember Light" panose="020B0403020204020204" pitchFamily="34" charset="0"/>
                <a:ea typeface="Malgun Gothic" panose="020B0503020000020004" pitchFamily="34" charset="-127"/>
                <a:cs typeface="Amazon Ember Light" panose="020B0403020204020204" pitchFamily="34" charset="0"/>
              </a:endParaRPr>
            </a:p>
            <a:p>
              <a:pPr rtl="0"/>
              <a:r>
                <a:rPr lang="ko-kr" sz="2400" dirty="0">
                  <a:latin typeface="Amazon Ember Light" panose="020B0403020204020204" pitchFamily="34" charset="0"/>
                  <a:ea typeface="Malgun Gothic" panose="020B0503020000020004" pitchFamily="34" charset="-127"/>
                  <a:cs typeface="Amazon Ember Light" panose="020B0403020204020204" pitchFamily="34" charset="0"/>
                </a:rPr>
                <a:t>웹 서버 시작</a:t>
              </a:r>
              <a:endParaRPr lang="en-US" sz="2400" dirty="0">
                <a:solidFill>
                  <a:srgbClr val="000000"/>
                </a:solidFill>
                <a:latin typeface="Amazon Ember Light" panose="020B0403020204020204" pitchFamily="34" charset="0"/>
                <a:ea typeface="Malgun Gothic" panose="020B0503020000020004" pitchFamily="34" charset="-127"/>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3087199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Windows 예: 사용자 데이터</a:t>
            </a:r>
            <a:endParaRPr lang="en-US" dirty="0">
              <a:latin typeface="Amazon Ember Light" panose="020B0403020204020204" pitchFamily="34" charset="0"/>
              <a:ea typeface="Malgun Gothic" panose="020B0503020000020004" pitchFamily="34" charset="-127"/>
            </a:endParaRPr>
          </a:p>
        </p:txBody>
      </p:sp>
      <p:sp>
        <p:nvSpPr>
          <p:cNvPr id="3" name="Content Placeholder 2"/>
          <p:cNvSpPr>
            <a:spLocks noGrp="1"/>
          </p:cNvSpPr>
          <p:nvPr>
            <p:ph idx="1"/>
          </p:nvPr>
        </p:nvSpPr>
        <p:spPr/>
        <p:txBody>
          <a:bodyPr rtlCol="0"/>
          <a:lstStyle/>
          <a:p>
            <a:pPr rtl="0"/>
            <a:endParaRPr lang="en-US" dirty="0">
              <a:latin typeface="Courier New" panose="02070309020205020404" pitchFamily="49" charset="0"/>
              <a:cs typeface="Courier New" panose="02070309020205020404" pitchFamily="49" charset="0"/>
            </a:endParaRPr>
          </a:p>
          <a:p>
            <a:pPr marL="0" indent="0" rtl="0">
              <a:buNone/>
            </a:pPr>
            <a:r>
              <a:rPr lang="ko-kr" dirty="0">
                <a:latin typeface="Courier New" panose="02070309020205020404" pitchFamily="49" charset="0"/>
                <a:cs typeface="Courier New" panose="02070309020205020404" pitchFamily="49" charset="0"/>
              </a:rPr>
              <a:t>&lt;powershell&gt;</a:t>
            </a:r>
          </a:p>
          <a:p>
            <a:pPr marL="0" indent="0" rtl="0">
              <a:buNone/>
            </a:pPr>
            <a:r>
              <a:rPr lang="ko-kr" dirty="0">
                <a:latin typeface="Courier New" panose="02070309020205020404" pitchFamily="49" charset="0"/>
                <a:cs typeface="Courier New" panose="02070309020205020404" pitchFamily="49" charset="0"/>
              </a:rPr>
              <a:t>Import-Module ServerManager</a:t>
            </a:r>
          </a:p>
          <a:p>
            <a:pPr rtl="0"/>
            <a:endParaRPr lang="en-US" dirty="0">
              <a:latin typeface="Courier New" panose="02070309020205020404" pitchFamily="49" charset="0"/>
              <a:cs typeface="Courier New" panose="02070309020205020404" pitchFamily="49" charset="0"/>
            </a:endParaRPr>
          </a:p>
          <a:p>
            <a:pPr marL="0" indent="0" rtl="0">
              <a:buNone/>
            </a:pPr>
            <a:r>
              <a:rPr lang="ko-kr" dirty="0">
                <a:latin typeface="Courier New" panose="02070309020205020404" pitchFamily="49" charset="0"/>
                <a:cs typeface="Courier New" panose="02070309020205020404" pitchFamily="49" charset="0"/>
              </a:rPr>
              <a:t>Install-WindowsFeature web-server, web-webserver</a:t>
            </a:r>
          </a:p>
          <a:p>
            <a:pPr marL="0" indent="0" rtl="0">
              <a:buNone/>
            </a:pPr>
            <a:r>
              <a:rPr lang="ko-kr" dirty="0">
                <a:latin typeface="Courier New" panose="02070309020205020404" pitchFamily="49" charset="0"/>
                <a:cs typeface="Courier New" panose="02070309020205020404" pitchFamily="49" charset="0"/>
              </a:rPr>
              <a:t>Install-WindowsFeature web-mgmt-tools</a:t>
            </a:r>
          </a:p>
          <a:p>
            <a:pPr marL="0" indent="0" rtl="0">
              <a:buNone/>
            </a:pPr>
            <a:r>
              <a:rPr lang="ko-kr" dirty="0">
                <a:latin typeface="Courier New" panose="02070309020205020404" pitchFamily="49" charset="0"/>
                <a:cs typeface="Courier New" panose="02070309020205020404" pitchFamily="49" charset="0"/>
              </a:rPr>
              <a:t>&lt;/powershell&gt;</a:t>
            </a:r>
          </a:p>
          <a:p>
            <a:pPr rtl="0"/>
            <a:endParaRPr lang="en-US" dirty="0">
              <a:latin typeface="Courier New" panose="02070309020205020404" pitchFamily="49" charset="0"/>
              <a:cs typeface="Courier New" panose="02070309020205020404" pitchFamily="49" charset="0"/>
            </a:endParaRPr>
          </a:p>
        </p:txBody>
      </p:sp>
      <p:sp>
        <p:nvSpPr>
          <p:cNvPr id="7" name="Rectangle 6"/>
          <p:cNvSpPr/>
          <p:nvPr/>
        </p:nvSpPr>
        <p:spPr>
          <a:xfrm>
            <a:off x="248694" y="2355431"/>
            <a:ext cx="5842617" cy="62263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p>
        </p:txBody>
      </p:sp>
      <p:sp>
        <p:nvSpPr>
          <p:cNvPr id="10" name="TextBox 9"/>
          <p:cNvSpPr txBox="1"/>
          <p:nvPr/>
        </p:nvSpPr>
        <p:spPr>
          <a:xfrm>
            <a:off x="6267603" y="1522732"/>
            <a:ext cx="5372845" cy="830997"/>
          </a:xfrm>
          <a:prstGeom prst="rect">
            <a:avLst/>
          </a:prstGeom>
          <a:noFill/>
          <a:ln w="25400">
            <a:solidFill>
              <a:schemeClr val="tx1"/>
            </a:solidFill>
          </a:ln>
        </p:spPr>
        <p:txBody>
          <a:bodyPr wrap="square" rtlCol="0">
            <a:spAutoFit/>
          </a:bodyPr>
          <a:lstStyle/>
          <a:p>
            <a:pPr rtl="0"/>
            <a:r>
              <a:rPr lang="ko-kr" sz="2400" dirty="0">
                <a:latin typeface="Arial" panose="020B0604020202020204" pitchFamily="34" charset="0"/>
                <a:ea typeface="Malgun Gothic" panose="020B0503020000020004" pitchFamily="34" charset="-127"/>
                <a:cs typeface="Arial" panose="020B0604020202020204" pitchFamily="34" charset="0"/>
              </a:rPr>
              <a:t>Windows PowerShell용 Server Manager 모듈을 가져옵니다.</a:t>
            </a:r>
            <a:r>
              <a:rPr lang="ko-kr" sz="2400" dirty="0">
                <a:latin typeface="Arial" panose="020B0604020202020204" pitchFamily="34" charset="0"/>
                <a:ea typeface="Malgun Gothic" panose="020B0503020000020004" pitchFamily="34" charset="-127"/>
                <a:cs typeface="Courier New" panose="02070309020205020404" pitchFamily="49" charset="0"/>
              </a:rPr>
              <a:t> </a:t>
            </a:r>
            <a:endParaRPr lang="en-US" sz="2400" dirty="0">
              <a:latin typeface="Arial" panose="020B0604020202020204" pitchFamily="34" charset="0"/>
              <a:ea typeface="Malgun Gothic" panose="020B0503020000020004" pitchFamily="34" charset="-127"/>
              <a:cs typeface="Courier New" panose="02070309020205020404" pitchFamily="49" charset="0"/>
            </a:endParaRPr>
          </a:p>
        </p:txBody>
      </p:sp>
      <p:sp>
        <p:nvSpPr>
          <p:cNvPr id="13" name="Rectangle 12"/>
          <p:cNvSpPr/>
          <p:nvPr/>
        </p:nvSpPr>
        <p:spPr>
          <a:xfrm>
            <a:off x="248695" y="3215648"/>
            <a:ext cx="10400548" cy="1314149"/>
          </a:xfrm>
          <a:prstGeom prst="rect">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p>
        </p:txBody>
      </p:sp>
      <p:sp>
        <p:nvSpPr>
          <p:cNvPr id="15" name="TextBox 14"/>
          <p:cNvSpPr txBox="1"/>
          <p:nvPr/>
        </p:nvSpPr>
        <p:spPr>
          <a:xfrm>
            <a:off x="6499789" y="5146503"/>
            <a:ext cx="4500283" cy="830997"/>
          </a:xfrm>
          <a:prstGeom prst="rect">
            <a:avLst/>
          </a:prstGeom>
          <a:noFill/>
          <a:ln w="25400">
            <a:solidFill>
              <a:schemeClr val="tx1"/>
            </a:solidFill>
          </a:ln>
        </p:spPr>
        <p:txBody>
          <a:bodyPr wrap="square" rtlCol="0">
            <a:spAutoFit/>
          </a:bodyPr>
          <a:lstStyle/>
          <a:p>
            <a:pPr rtl="0"/>
            <a:r>
              <a:rPr lang="ko-kr" sz="2400" dirty="0">
                <a:latin typeface="Arial" panose="020B0604020202020204" pitchFamily="34" charset="0"/>
                <a:ea typeface="Malgun Gothic" panose="020B0503020000020004" pitchFamily="34" charset="-127"/>
              </a:rPr>
              <a:t>IIS 설치</a:t>
            </a:r>
            <a:endParaRPr lang="en-US" sz="2400" dirty="0">
              <a:solidFill>
                <a:srgbClr val="000000"/>
              </a:solidFill>
              <a:latin typeface="Arial" panose="020B0604020202020204" pitchFamily="34" charset="0"/>
              <a:ea typeface="Malgun Gothic" panose="020B0503020000020004" pitchFamily="34" charset="-127"/>
            </a:endParaRPr>
          </a:p>
          <a:p>
            <a:pPr rtl="0"/>
            <a:r>
              <a:rPr lang="ko-kr" sz="2400" dirty="0">
                <a:latin typeface="Arial" panose="020B0604020202020204" pitchFamily="34" charset="0"/>
                <a:ea typeface="Malgun Gothic" panose="020B0503020000020004" pitchFamily="34" charset="-127"/>
              </a:rPr>
              <a:t>웹 관리 도구 설치</a:t>
            </a:r>
            <a:endParaRPr lang="en-US" sz="2400" dirty="0">
              <a:solidFill>
                <a:srgbClr val="000000"/>
              </a:solidFill>
              <a:latin typeface="Arial" panose="020B0604020202020204" pitchFamily="34" charset="0"/>
              <a:ea typeface="Malgun Gothic" panose="020B0503020000020004" pitchFamily="34" charset="-127"/>
            </a:endParaRPr>
          </a:p>
        </p:txBody>
      </p:sp>
      <p:cxnSp>
        <p:nvCxnSpPr>
          <p:cNvPr id="5" name="Elbow Connector 4">
            <a:extLst>
              <a:ext uri="{FF2B5EF4-FFF2-40B4-BE49-F238E27FC236}">
                <a16:creationId xmlns:a16="http://schemas.microsoft.com/office/drawing/2014/main" id="{77110DEC-2284-6A42-9B26-8496890BAA6F}"/>
              </a:ext>
            </a:extLst>
          </p:cNvPr>
          <p:cNvCxnSpPr>
            <a:endCxn id="10" idx="1"/>
          </p:cNvCxnSpPr>
          <p:nvPr/>
        </p:nvCxnSpPr>
        <p:spPr>
          <a:xfrm flipV="1">
            <a:off x="3161654" y="1938231"/>
            <a:ext cx="3105949" cy="415498"/>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CE1E0ABC-1E02-924D-B710-EC667EF80038}"/>
              </a:ext>
            </a:extLst>
          </p:cNvPr>
          <p:cNvCxnSpPr>
            <a:cxnSpLocks/>
          </p:cNvCxnSpPr>
          <p:nvPr/>
        </p:nvCxnSpPr>
        <p:spPr>
          <a:xfrm>
            <a:off x="5124893" y="4529797"/>
            <a:ext cx="1374896" cy="1032205"/>
          </a:xfrm>
          <a:prstGeom prst="bentConnector3">
            <a:avLst>
              <a:gd name="adj1" fmla="val 1528"/>
            </a:avLst>
          </a:prstGeom>
          <a:ln w="2540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23234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Malgun Gothic" panose="020B0503020000020004" pitchFamily="34" charset="-127"/>
                <a:ea typeface="Malgun Gothic" panose="020B0503020000020004" pitchFamily="34" charset="-127"/>
              </a:rPr>
              <a:t>사용자 데이터 가져오기</a:t>
            </a:r>
          </a:p>
        </p:txBody>
      </p:sp>
      <p:sp>
        <p:nvSpPr>
          <p:cNvPr id="3" name="Content Placeholder 2"/>
          <p:cNvSpPr>
            <a:spLocks noGrp="1"/>
          </p:cNvSpPr>
          <p:nvPr>
            <p:ph idx="1"/>
          </p:nvPr>
        </p:nvSpPr>
        <p:spPr>
          <a:xfrm>
            <a:off x="238538" y="1440305"/>
            <a:ext cx="7564341" cy="4913308"/>
          </a:xfrm>
        </p:spPr>
        <p:txBody>
          <a:bodyPr rtlCol="0">
            <a:normAutofit/>
          </a:bodyPr>
          <a:lstStyle/>
          <a:p>
            <a:pPr rtl="0"/>
            <a:r>
              <a:rPr lang="ko-kr" dirty="0">
                <a:latin typeface="Malgun Gothic" panose="020B0503020000020004" pitchFamily="34" charset="-127"/>
                <a:ea typeface="Malgun Gothic" panose="020B0503020000020004" pitchFamily="34" charset="-127"/>
              </a:rPr>
              <a:t>사용자 데이터를 가져오려면 다음 URI를 사용합니다.</a:t>
            </a:r>
          </a:p>
          <a:p>
            <a:pPr marL="0" indent="0" rtl="0">
              <a:buNone/>
            </a:pPr>
            <a:r>
              <a:rPr lang="ko-kr" sz="1800" dirty="0">
                <a:solidFill>
                  <a:srgbClr val="0070C0"/>
                </a:solidFill>
                <a:latin typeface="Courier New" panose="02070309020205020404" pitchFamily="49" charset="0"/>
                <a:cs typeface="Courier New" panose="02070309020205020404" pitchFamily="49" charset="0"/>
              </a:rPr>
              <a:t>http://169.254.169.254/latest/user-data </a:t>
            </a:r>
          </a:p>
          <a:p>
            <a:pPr rtl="0"/>
            <a:endParaRPr lang="en-US" dirty="0"/>
          </a:p>
          <a:p>
            <a:pPr rtl="0"/>
            <a:r>
              <a:rPr lang="ko-kr" dirty="0"/>
              <a:t>Linux </a:t>
            </a:r>
            <a:r>
              <a:rPr lang="ko-kr" dirty="0">
                <a:latin typeface="Malgun Gothic" panose="020B0503020000020004" pitchFamily="34" charset="-127"/>
                <a:ea typeface="Malgun Gothic" panose="020B0503020000020004" pitchFamily="34" charset="-127"/>
              </a:rPr>
              <a:t>인스턴스의 경우 다음 URI 사용:</a:t>
            </a:r>
          </a:p>
          <a:p>
            <a:pPr marL="0" indent="0" rtl="0">
              <a:buNone/>
            </a:pPr>
            <a:r>
              <a:rPr lang="ko-kr" sz="1800" dirty="0">
                <a:solidFill>
                  <a:srgbClr val="0070C0"/>
                </a:solidFill>
                <a:latin typeface="Courier New" panose="02070309020205020404" pitchFamily="49" charset="0"/>
                <a:cs typeface="Courier New" panose="02070309020205020404" pitchFamily="49" charset="0"/>
              </a:rPr>
              <a:t>$ curl http://169.254.169.254/latest/user-data/</a:t>
            </a:r>
          </a:p>
          <a:p>
            <a:pPr marL="0" indent="0" rtl="0">
              <a:buNone/>
            </a:pPr>
            <a:r>
              <a:rPr lang="ko-kr" sz="1800" dirty="0">
                <a:solidFill>
                  <a:srgbClr val="0070C0"/>
                </a:solidFill>
                <a:latin typeface="Courier New" panose="02070309020205020404" pitchFamily="49" charset="0"/>
                <a:cs typeface="Courier New" panose="02070309020205020404" pitchFamily="49" charset="0"/>
              </a:rPr>
              <a:t>$ GET http://169.254.169.254/latest/user-data/</a:t>
            </a:r>
          </a:p>
          <a:p>
            <a:pPr rtl="0"/>
            <a:endParaRPr lang="en-US" dirty="0"/>
          </a:p>
        </p:txBody>
      </p:sp>
    </p:spTree>
    <p:custDataLst>
      <p:tags r:id="rId1"/>
    </p:custDataLst>
    <p:extLst>
      <p:ext uri="{BB962C8B-B14F-4D97-AF65-F5344CB8AC3E}">
        <p14:creationId xmlns:p14="http://schemas.microsoft.com/office/powerpoint/2010/main" val="1625145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t>Amazon EC2 </a:t>
            </a:r>
            <a:r>
              <a:rPr lang="ko-kr" dirty="0">
                <a:latin typeface="Malgun Gothic" panose="020B0503020000020004" pitchFamily="34" charset="-127"/>
                <a:ea typeface="Malgun Gothic" panose="020B0503020000020004" pitchFamily="34" charset="-127"/>
              </a:rPr>
              <a:t>구입 옵션</a:t>
            </a:r>
          </a:p>
        </p:txBody>
      </p:sp>
      <p:grpSp>
        <p:nvGrpSpPr>
          <p:cNvPr id="19" name="Group 18"/>
          <p:cNvGrpSpPr/>
          <p:nvPr/>
        </p:nvGrpSpPr>
        <p:grpSpPr>
          <a:xfrm>
            <a:off x="238539" y="1841085"/>
            <a:ext cx="1751501" cy="4154040"/>
            <a:chOff x="425821" y="1219449"/>
            <a:chExt cx="1313626" cy="3115530"/>
          </a:xfrm>
        </p:grpSpPr>
        <p:sp>
          <p:nvSpPr>
            <p:cNvPr id="4" name="Freeform 3"/>
            <p:cNvSpPr/>
            <p:nvPr/>
          </p:nvSpPr>
          <p:spPr>
            <a:xfrm>
              <a:off x="425821" y="1219449"/>
              <a:ext cx="1313626" cy="3115530"/>
            </a:xfrm>
            <a:custGeom>
              <a:avLst/>
              <a:gdLst>
                <a:gd name="connsiteX0" fmla="*/ 0 w 1313626"/>
                <a:gd name="connsiteY0" fmla="*/ 131363 h 3115530"/>
                <a:gd name="connsiteX1" fmla="*/ 131363 w 1313626"/>
                <a:gd name="connsiteY1" fmla="*/ 0 h 3115530"/>
                <a:gd name="connsiteX2" fmla="*/ 1182263 w 1313626"/>
                <a:gd name="connsiteY2" fmla="*/ 0 h 3115530"/>
                <a:gd name="connsiteX3" fmla="*/ 1313626 w 1313626"/>
                <a:gd name="connsiteY3" fmla="*/ 131363 h 3115530"/>
                <a:gd name="connsiteX4" fmla="*/ 1313626 w 1313626"/>
                <a:gd name="connsiteY4" fmla="*/ 2984167 h 3115530"/>
                <a:gd name="connsiteX5" fmla="*/ 1182263 w 1313626"/>
                <a:gd name="connsiteY5" fmla="*/ 3115530 h 3115530"/>
                <a:gd name="connsiteX6" fmla="*/ 131363 w 1313626"/>
                <a:gd name="connsiteY6" fmla="*/ 3115530 h 3115530"/>
                <a:gd name="connsiteX7" fmla="*/ 0 w 1313626"/>
                <a:gd name="connsiteY7" fmla="*/ 2984167 h 3115530"/>
                <a:gd name="connsiteX8" fmla="*/ 0 w 1313626"/>
                <a:gd name="connsiteY8" fmla="*/ 131363 h 311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3626" h="3115530">
                  <a:moveTo>
                    <a:pt x="0" y="131363"/>
                  </a:moveTo>
                  <a:cubicBezTo>
                    <a:pt x="0" y="58813"/>
                    <a:pt x="58813" y="0"/>
                    <a:pt x="131363" y="0"/>
                  </a:cubicBezTo>
                  <a:lnTo>
                    <a:pt x="1182263" y="0"/>
                  </a:lnTo>
                  <a:cubicBezTo>
                    <a:pt x="1254813" y="0"/>
                    <a:pt x="1313626" y="58813"/>
                    <a:pt x="1313626" y="131363"/>
                  </a:cubicBezTo>
                  <a:lnTo>
                    <a:pt x="1313626" y="2984167"/>
                  </a:lnTo>
                  <a:cubicBezTo>
                    <a:pt x="1313626" y="3056717"/>
                    <a:pt x="1254813" y="3115530"/>
                    <a:pt x="1182263" y="3115530"/>
                  </a:cubicBezTo>
                  <a:lnTo>
                    <a:pt x="131363" y="3115530"/>
                  </a:lnTo>
                  <a:cubicBezTo>
                    <a:pt x="58813" y="3115530"/>
                    <a:pt x="0" y="3056717"/>
                    <a:pt x="0" y="2984167"/>
                  </a:cubicBezTo>
                  <a:lnTo>
                    <a:pt x="0" y="131363"/>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81280" tIns="81280" rIns="81280" bIns="2989108" numCol="1" spcCol="1270" rtlCol="0" anchor="ctr" anchorCtr="0">
              <a:noAutofit/>
            </a:bodyPr>
            <a:lstStyle/>
            <a:p>
              <a:pPr algn="ctr" defTabSz="948243" rtl="0">
                <a:lnSpc>
                  <a:spcPct val="90000"/>
                </a:lnSpc>
                <a:spcBef>
                  <a:spcPct val="0"/>
                </a:spcBef>
                <a:spcAft>
                  <a:spcPct val="35000"/>
                </a:spcAft>
              </a:pPr>
              <a:r>
                <a:rPr lang="ko-kr" sz="2133">
                  <a:latin typeface="Malgun Gothic" panose="020B0503020000020004" pitchFamily="34" charset="-127"/>
                  <a:ea typeface="Malgun Gothic" panose="020B0503020000020004" pitchFamily="34" charset="-127"/>
                  <a:cs typeface="Amazon Ember" panose="020B0603020204020204" pitchFamily="34" charset="0"/>
                </a:rPr>
                <a:t>온디맨드 </a:t>
              </a:r>
              <a:r>
                <a:rPr lang="ko-kr" sz="2133">
                  <a:solidFill>
                    <a:srgbClr val="000000"/>
                  </a:solidFill>
                  <a:latin typeface="Malgun Gothic" panose="020B0503020000020004" pitchFamily="34" charset="-127"/>
                  <a:ea typeface="Malgun Gothic" panose="020B0503020000020004" pitchFamily="34" charset="-127"/>
                  <a:cs typeface="Amazon Ember" panose="020B0603020204020204" pitchFamily="34" charset="0"/>
                </a:rPr>
                <a:t>인스턴스</a:t>
              </a:r>
              <a:endParaRPr lang="en-US" sz="2133"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endParaRPr>
            </a:p>
          </p:txBody>
        </p:sp>
        <p:sp>
          <p:nvSpPr>
            <p:cNvPr id="5" name="Freeform 4"/>
            <p:cNvSpPr/>
            <p:nvPr/>
          </p:nvSpPr>
          <p:spPr>
            <a:xfrm>
              <a:off x="560508" y="2154108"/>
              <a:ext cx="1050900" cy="2025094"/>
            </a:xfrm>
            <a:custGeom>
              <a:avLst/>
              <a:gdLst>
                <a:gd name="connsiteX0" fmla="*/ 0 w 1050900"/>
                <a:gd name="connsiteY0" fmla="*/ 105090 h 2025094"/>
                <a:gd name="connsiteX1" fmla="*/ 105090 w 1050900"/>
                <a:gd name="connsiteY1" fmla="*/ 0 h 2025094"/>
                <a:gd name="connsiteX2" fmla="*/ 945810 w 1050900"/>
                <a:gd name="connsiteY2" fmla="*/ 0 h 2025094"/>
                <a:gd name="connsiteX3" fmla="*/ 1050900 w 1050900"/>
                <a:gd name="connsiteY3" fmla="*/ 105090 h 2025094"/>
                <a:gd name="connsiteX4" fmla="*/ 1050900 w 1050900"/>
                <a:gd name="connsiteY4" fmla="*/ 1920004 h 2025094"/>
                <a:gd name="connsiteX5" fmla="*/ 945810 w 1050900"/>
                <a:gd name="connsiteY5" fmla="*/ 2025094 h 2025094"/>
                <a:gd name="connsiteX6" fmla="*/ 105090 w 1050900"/>
                <a:gd name="connsiteY6" fmla="*/ 2025094 h 2025094"/>
                <a:gd name="connsiteX7" fmla="*/ 0 w 1050900"/>
                <a:gd name="connsiteY7" fmla="*/ 1920004 h 2025094"/>
                <a:gd name="connsiteX8" fmla="*/ 0 w 1050900"/>
                <a:gd name="connsiteY8" fmla="*/ 105090 h 202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0900" h="2025094">
                  <a:moveTo>
                    <a:pt x="0" y="105090"/>
                  </a:moveTo>
                  <a:cubicBezTo>
                    <a:pt x="0" y="47050"/>
                    <a:pt x="47050" y="0"/>
                    <a:pt x="105090" y="0"/>
                  </a:cubicBezTo>
                  <a:lnTo>
                    <a:pt x="945810" y="0"/>
                  </a:lnTo>
                  <a:cubicBezTo>
                    <a:pt x="1003850" y="0"/>
                    <a:pt x="1050900" y="47050"/>
                    <a:pt x="1050900" y="105090"/>
                  </a:cubicBezTo>
                  <a:lnTo>
                    <a:pt x="1050900" y="1920004"/>
                  </a:lnTo>
                  <a:cubicBezTo>
                    <a:pt x="1050900" y="1978044"/>
                    <a:pt x="1003850" y="2025094"/>
                    <a:pt x="945810" y="2025094"/>
                  </a:cubicBezTo>
                  <a:lnTo>
                    <a:pt x="105090" y="2025094"/>
                  </a:lnTo>
                  <a:cubicBezTo>
                    <a:pt x="47050" y="2025094"/>
                    <a:pt x="0" y="1978044"/>
                    <a:pt x="0" y="1920004"/>
                  </a:cubicBezTo>
                  <a:lnTo>
                    <a:pt x="0" y="105090"/>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78293" tIns="68980" rIns="78293" bIns="68980" numCol="1" spcCol="1270" rtlCol="0" anchor="ctr" anchorCtr="0">
              <a:noAutofit/>
            </a:bodyPr>
            <a:lstStyle/>
            <a:p>
              <a:pPr algn="ctr" defTabSz="651917" rtl="0">
                <a:lnSpc>
                  <a:spcPct val="90000"/>
                </a:lnSpc>
                <a:spcBef>
                  <a:spcPct val="0"/>
                </a:spcBef>
                <a:spcAft>
                  <a:spcPct val="35000"/>
                </a:spcAft>
              </a:pPr>
              <a:r>
                <a:rPr lang="ko-kr" sz="1467">
                  <a:latin typeface="Malgun Gothic" panose="020B0503020000020004" pitchFamily="34" charset="-127"/>
                  <a:ea typeface="Malgun Gothic" panose="020B0503020000020004" pitchFamily="34" charset="-127"/>
                  <a:cs typeface="Amazon Ember Light" panose="020B0403020204020204" pitchFamily="34" charset="0"/>
                </a:rPr>
                <a:t>시간/초</a:t>
              </a:r>
              <a:r>
                <a:rPr lang="ko-kr" sz="1467" b="1">
                  <a:latin typeface="Malgun Gothic" panose="020B0503020000020004" pitchFamily="34" charset="-127"/>
                  <a:ea typeface="Malgun Gothic" panose="020B0503020000020004" pitchFamily="34" charset="-127"/>
                  <a:cs typeface="Amazon Ember Light" panose="020B0403020204020204" pitchFamily="34" charset="0"/>
                </a:rPr>
                <a:t> 단위 결제</a:t>
              </a:r>
              <a:endParaRPr lang="en-US" sz="1467" b="1" dirty="0">
                <a:solidFill>
                  <a:srgbClr val="FFFFFF"/>
                </a:solidFill>
                <a:latin typeface="Malgun Gothic" panose="020B0503020000020004" pitchFamily="34" charset="-127"/>
                <a:ea typeface="Malgun Gothic" panose="020B0503020000020004" pitchFamily="34" charset="-127"/>
                <a:cs typeface="Amazon Ember Light" panose="020B0403020204020204" pitchFamily="34" charset="0"/>
              </a:endParaRPr>
            </a:p>
          </p:txBody>
        </p:sp>
      </p:grpSp>
      <p:grpSp>
        <p:nvGrpSpPr>
          <p:cNvPr id="20" name="Group 19"/>
          <p:cNvGrpSpPr/>
          <p:nvPr/>
        </p:nvGrpSpPr>
        <p:grpSpPr>
          <a:xfrm>
            <a:off x="2200244" y="1841085"/>
            <a:ext cx="1751501" cy="4154040"/>
            <a:chOff x="1841293" y="1219449"/>
            <a:chExt cx="1313626" cy="3115530"/>
          </a:xfrm>
        </p:grpSpPr>
        <p:sp>
          <p:nvSpPr>
            <p:cNvPr id="7" name="Freeform 6"/>
            <p:cNvSpPr/>
            <p:nvPr/>
          </p:nvSpPr>
          <p:spPr>
            <a:xfrm>
              <a:off x="1841293" y="1219449"/>
              <a:ext cx="1313626" cy="3115530"/>
            </a:xfrm>
            <a:custGeom>
              <a:avLst/>
              <a:gdLst>
                <a:gd name="connsiteX0" fmla="*/ 0 w 1313626"/>
                <a:gd name="connsiteY0" fmla="*/ 131363 h 3115530"/>
                <a:gd name="connsiteX1" fmla="*/ 131363 w 1313626"/>
                <a:gd name="connsiteY1" fmla="*/ 0 h 3115530"/>
                <a:gd name="connsiteX2" fmla="*/ 1182263 w 1313626"/>
                <a:gd name="connsiteY2" fmla="*/ 0 h 3115530"/>
                <a:gd name="connsiteX3" fmla="*/ 1313626 w 1313626"/>
                <a:gd name="connsiteY3" fmla="*/ 131363 h 3115530"/>
                <a:gd name="connsiteX4" fmla="*/ 1313626 w 1313626"/>
                <a:gd name="connsiteY4" fmla="*/ 2984167 h 3115530"/>
                <a:gd name="connsiteX5" fmla="*/ 1182263 w 1313626"/>
                <a:gd name="connsiteY5" fmla="*/ 3115530 h 3115530"/>
                <a:gd name="connsiteX6" fmla="*/ 131363 w 1313626"/>
                <a:gd name="connsiteY6" fmla="*/ 3115530 h 3115530"/>
                <a:gd name="connsiteX7" fmla="*/ 0 w 1313626"/>
                <a:gd name="connsiteY7" fmla="*/ 2984167 h 3115530"/>
                <a:gd name="connsiteX8" fmla="*/ 0 w 1313626"/>
                <a:gd name="connsiteY8" fmla="*/ 131363 h 311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3626" h="3115530">
                  <a:moveTo>
                    <a:pt x="0" y="131363"/>
                  </a:moveTo>
                  <a:cubicBezTo>
                    <a:pt x="0" y="58813"/>
                    <a:pt x="58813" y="0"/>
                    <a:pt x="131363" y="0"/>
                  </a:cubicBezTo>
                  <a:lnTo>
                    <a:pt x="1182263" y="0"/>
                  </a:lnTo>
                  <a:cubicBezTo>
                    <a:pt x="1254813" y="0"/>
                    <a:pt x="1313626" y="58813"/>
                    <a:pt x="1313626" y="131363"/>
                  </a:cubicBezTo>
                  <a:lnTo>
                    <a:pt x="1313626" y="2984167"/>
                  </a:lnTo>
                  <a:cubicBezTo>
                    <a:pt x="1313626" y="3056717"/>
                    <a:pt x="1254813" y="3115530"/>
                    <a:pt x="1182263" y="3115530"/>
                  </a:cubicBezTo>
                  <a:lnTo>
                    <a:pt x="131363" y="3115530"/>
                  </a:lnTo>
                  <a:cubicBezTo>
                    <a:pt x="58813" y="3115530"/>
                    <a:pt x="0" y="3056717"/>
                    <a:pt x="0" y="2984167"/>
                  </a:cubicBezTo>
                  <a:lnTo>
                    <a:pt x="0" y="131363"/>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81280" tIns="81280" rIns="81280" bIns="2989108" numCol="1" spcCol="1270" rtlCol="0" anchor="ctr" anchorCtr="0">
              <a:noAutofit/>
            </a:bodyPr>
            <a:lstStyle/>
            <a:p>
              <a:pPr algn="ctr" defTabSz="948243" rtl="0">
                <a:lnSpc>
                  <a:spcPct val="90000"/>
                </a:lnSpc>
                <a:spcBef>
                  <a:spcPct val="0"/>
                </a:spcBef>
                <a:spcAft>
                  <a:spcPct val="35000"/>
                </a:spcAft>
              </a:pPr>
              <a:r>
                <a:rPr lang="ko-kr" sz="2133">
                  <a:latin typeface="Malgun Gothic" panose="020B0503020000020004" pitchFamily="34" charset="-127"/>
                  <a:ea typeface="Malgun Gothic" panose="020B0503020000020004" pitchFamily="34" charset="-127"/>
                  <a:cs typeface="Amazon Ember" panose="020B0603020204020204" pitchFamily="34" charset="0"/>
                </a:rPr>
                <a:t>예약 인스턴스</a:t>
              </a:r>
            </a:p>
          </p:txBody>
        </p:sp>
        <p:sp>
          <p:nvSpPr>
            <p:cNvPr id="8" name="Freeform 7"/>
            <p:cNvSpPr/>
            <p:nvPr/>
          </p:nvSpPr>
          <p:spPr>
            <a:xfrm>
              <a:off x="1972656" y="2155019"/>
              <a:ext cx="1050900" cy="1157999"/>
            </a:xfrm>
            <a:custGeom>
              <a:avLst/>
              <a:gdLst>
                <a:gd name="connsiteX0" fmla="*/ 0 w 1050900"/>
                <a:gd name="connsiteY0" fmla="*/ 93937 h 939374"/>
                <a:gd name="connsiteX1" fmla="*/ 93937 w 1050900"/>
                <a:gd name="connsiteY1" fmla="*/ 0 h 939374"/>
                <a:gd name="connsiteX2" fmla="*/ 956963 w 1050900"/>
                <a:gd name="connsiteY2" fmla="*/ 0 h 939374"/>
                <a:gd name="connsiteX3" fmla="*/ 1050900 w 1050900"/>
                <a:gd name="connsiteY3" fmla="*/ 93937 h 939374"/>
                <a:gd name="connsiteX4" fmla="*/ 1050900 w 1050900"/>
                <a:gd name="connsiteY4" fmla="*/ 845437 h 939374"/>
                <a:gd name="connsiteX5" fmla="*/ 956963 w 1050900"/>
                <a:gd name="connsiteY5" fmla="*/ 939374 h 939374"/>
                <a:gd name="connsiteX6" fmla="*/ 93937 w 1050900"/>
                <a:gd name="connsiteY6" fmla="*/ 939374 h 939374"/>
                <a:gd name="connsiteX7" fmla="*/ 0 w 1050900"/>
                <a:gd name="connsiteY7" fmla="*/ 845437 h 939374"/>
                <a:gd name="connsiteX8" fmla="*/ 0 w 1050900"/>
                <a:gd name="connsiteY8" fmla="*/ 93937 h 93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0900" h="939374">
                  <a:moveTo>
                    <a:pt x="0" y="93937"/>
                  </a:moveTo>
                  <a:cubicBezTo>
                    <a:pt x="0" y="42057"/>
                    <a:pt x="42057" y="0"/>
                    <a:pt x="93937" y="0"/>
                  </a:cubicBezTo>
                  <a:lnTo>
                    <a:pt x="956963" y="0"/>
                  </a:lnTo>
                  <a:cubicBezTo>
                    <a:pt x="1008843" y="0"/>
                    <a:pt x="1050900" y="42057"/>
                    <a:pt x="1050900" y="93937"/>
                  </a:cubicBezTo>
                  <a:lnTo>
                    <a:pt x="1050900" y="845437"/>
                  </a:lnTo>
                  <a:cubicBezTo>
                    <a:pt x="1050900" y="897317"/>
                    <a:pt x="1008843" y="939374"/>
                    <a:pt x="956963" y="939374"/>
                  </a:cubicBezTo>
                  <a:lnTo>
                    <a:pt x="93937" y="939374"/>
                  </a:lnTo>
                  <a:cubicBezTo>
                    <a:pt x="42057" y="939374"/>
                    <a:pt x="0" y="897317"/>
                    <a:pt x="0" y="845437"/>
                  </a:cubicBezTo>
                  <a:lnTo>
                    <a:pt x="0" y="9393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73937" tIns="64624" rIns="73937" bIns="64624" numCol="1" spcCol="1270" rtlCol="0" anchor="ctr" anchorCtr="0">
              <a:noAutofit/>
            </a:bodyPr>
            <a:lstStyle/>
            <a:p>
              <a:pPr algn="ctr" defTabSz="651917" rtl="0">
                <a:lnSpc>
                  <a:spcPct val="90000"/>
                </a:lnSpc>
                <a:spcBef>
                  <a:spcPct val="0"/>
                </a:spcBef>
                <a:spcAft>
                  <a:spcPct val="35000"/>
                </a:spcAft>
              </a:pPr>
              <a:r>
                <a:rPr lang="ko-kr" sz="1467">
                  <a:latin typeface="Malgun Gothic" panose="020B0503020000020004" pitchFamily="34" charset="-127"/>
                  <a:ea typeface="Malgun Gothic" panose="020B0503020000020004" pitchFamily="34" charset="-127"/>
                  <a:cs typeface="Amazon Ember Light" panose="020B0403020204020204" pitchFamily="34" charset="0"/>
                </a:rPr>
                <a:t>상당히 </a:t>
              </a:r>
              <a:r>
                <a:rPr lang="ko-kr" sz="1467" b="1">
                  <a:latin typeface="Malgun Gothic" panose="020B0503020000020004" pitchFamily="34" charset="-127"/>
                  <a:ea typeface="Malgun Gothic" panose="020B0503020000020004" pitchFamily="34" charset="-127"/>
                  <a:cs typeface="Amazon Ember Light" panose="020B0403020204020204" pitchFamily="34" charset="0"/>
                </a:rPr>
                <a:t>할인</a:t>
              </a:r>
              <a:r>
                <a:rPr lang="ko-kr" sz="1467">
                  <a:latin typeface="Malgun Gothic" panose="020B0503020000020004" pitchFamily="34" charset="-127"/>
                  <a:ea typeface="Malgun Gothic" panose="020B0503020000020004" pitchFamily="34" charset="-127"/>
                  <a:cs typeface="Amazon Ember Light" panose="020B0403020204020204" pitchFamily="34" charset="0"/>
                </a:rPr>
                <a:t>된 금액으로 </a:t>
              </a:r>
              <a:r>
                <a:rPr lang="ko-kr" sz="1467" b="1">
                  <a:solidFill>
                    <a:srgbClr val="FFFFFF"/>
                  </a:solidFill>
                  <a:latin typeface="Malgun Gothic" panose="020B0503020000020004" pitchFamily="34" charset="-127"/>
                  <a:ea typeface="Malgun Gothic" panose="020B0503020000020004" pitchFamily="34" charset="-127"/>
                  <a:cs typeface="Amazon Ember Light" panose="020B0403020204020204" pitchFamily="34" charset="0"/>
                </a:rPr>
                <a:t>언제든지 사용 가능한</a:t>
              </a:r>
              <a:r>
                <a:rPr lang="ko-kr" sz="1467" u="sng">
                  <a:latin typeface="Malgun Gothic" panose="020B0503020000020004" pitchFamily="34" charset="-127"/>
                  <a:ea typeface="Malgun Gothic" panose="020B0503020000020004" pitchFamily="34" charset="-127"/>
                  <a:cs typeface="Amazon Ember Light" panose="020B0403020204020204" pitchFamily="34" charset="0"/>
                </a:rPr>
                <a:t> </a:t>
              </a:r>
              <a:r>
                <a:rPr lang="ko-kr" sz="1467" b="1">
                  <a:latin typeface="Malgun Gothic" panose="020B0503020000020004" pitchFamily="34" charset="-127"/>
                  <a:ea typeface="Malgun Gothic" panose="020B0503020000020004" pitchFamily="34" charset="-127"/>
                  <a:cs typeface="Amazon Ember Light" panose="020B0403020204020204" pitchFamily="34" charset="0"/>
                </a:rPr>
                <a:t> 인스턴스를 구매</a:t>
              </a:r>
              <a:endParaRPr lang="en-US" sz="1467" b="1" dirty="0">
                <a:latin typeface="Malgun Gothic" panose="020B0503020000020004" pitchFamily="34" charset="-127"/>
                <a:ea typeface="Malgun Gothic" panose="020B0503020000020004" pitchFamily="34" charset="-127"/>
                <a:cs typeface="Amazon Ember Light" panose="020B0403020204020204" pitchFamily="34" charset="0"/>
              </a:endParaRPr>
            </a:p>
          </p:txBody>
        </p:sp>
        <p:sp>
          <p:nvSpPr>
            <p:cNvPr id="10" name="Freeform 9"/>
            <p:cNvSpPr/>
            <p:nvPr/>
          </p:nvSpPr>
          <p:spPr>
            <a:xfrm>
              <a:off x="1972656" y="3469710"/>
              <a:ext cx="1050900" cy="708578"/>
            </a:xfrm>
            <a:custGeom>
              <a:avLst/>
              <a:gdLst>
                <a:gd name="connsiteX0" fmla="*/ 0 w 1050900"/>
                <a:gd name="connsiteY0" fmla="*/ 93937 h 939374"/>
                <a:gd name="connsiteX1" fmla="*/ 93937 w 1050900"/>
                <a:gd name="connsiteY1" fmla="*/ 0 h 939374"/>
                <a:gd name="connsiteX2" fmla="*/ 956963 w 1050900"/>
                <a:gd name="connsiteY2" fmla="*/ 0 h 939374"/>
                <a:gd name="connsiteX3" fmla="*/ 1050900 w 1050900"/>
                <a:gd name="connsiteY3" fmla="*/ 93937 h 939374"/>
                <a:gd name="connsiteX4" fmla="*/ 1050900 w 1050900"/>
                <a:gd name="connsiteY4" fmla="*/ 845437 h 939374"/>
                <a:gd name="connsiteX5" fmla="*/ 956963 w 1050900"/>
                <a:gd name="connsiteY5" fmla="*/ 939374 h 939374"/>
                <a:gd name="connsiteX6" fmla="*/ 93937 w 1050900"/>
                <a:gd name="connsiteY6" fmla="*/ 939374 h 939374"/>
                <a:gd name="connsiteX7" fmla="*/ 0 w 1050900"/>
                <a:gd name="connsiteY7" fmla="*/ 845437 h 939374"/>
                <a:gd name="connsiteX8" fmla="*/ 0 w 1050900"/>
                <a:gd name="connsiteY8" fmla="*/ 93937 h 93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0900" h="939374">
                  <a:moveTo>
                    <a:pt x="0" y="93937"/>
                  </a:moveTo>
                  <a:cubicBezTo>
                    <a:pt x="0" y="42057"/>
                    <a:pt x="42057" y="0"/>
                    <a:pt x="93937" y="0"/>
                  </a:cubicBezTo>
                  <a:lnTo>
                    <a:pt x="956963" y="0"/>
                  </a:lnTo>
                  <a:cubicBezTo>
                    <a:pt x="1008843" y="0"/>
                    <a:pt x="1050900" y="42057"/>
                    <a:pt x="1050900" y="93937"/>
                  </a:cubicBezTo>
                  <a:lnTo>
                    <a:pt x="1050900" y="845437"/>
                  </a:lnTo>
                  <a:cubicBezTo>
                    <a:pt x="1050900" y="897317"/>
                    <a:pt x="1008843" y="939374"/>
                    <a:pt x="956963" y="939374"/>
                  </a:cubicBezTo>
                  <a:lnTo>
                    <a:pt x="93937" y="939374"/>
                  </a:lnTo>
                  <a:cubicBezTo>
                    <a:pt x="42057" y="939374"/>
                    <a:pt x="0" y="897317"/>
                    <a:pt x="0" y="845437"/>
                  </a:cubicBezTo>
                  <a:lnTo>
                    <a:pt x="0" y="93937"/>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73937" tIns="64624" rIns="73937" bIns="64624" numCol="1" spcCol="1270" rtlCol="0" anchor="ctr" anchorCtr="0">
              <a:noAutofit/>
            </a:bodyPr>
            <a:lstStyle/>
            <a:p>
              <a:pPr algn="ctr" defTabSz="651917" rtl="0">
                <a:lnSpc>
                  <a:spcPct val="90000"/>
                </a:lnSpc>
                <a:spcBef>
                  <a:spcPct val="0"/>
                </a:spcBef>
                <a:spcAft>
                  <a:spcPct val="35000"/>
                </a:spcAft>
              </a:pPr>
              <a:r>
                <a:rPr lang="ko-kr" sz="1467">
                  <a:latin typeface="Malgun Gothic" panose="020B0503020000020004" pitchFamily="34" charset="-127"/>
                  <a:ea typeface="Malgun Gothic" panose="020B0503020000020004" pitchFamily="34" charset="-127"/>
                  <a:cs typeface="Amazon Ember Light" panose="020B0403020204020204" pitchFamily="34" charset="0"/>
                </a:rPr>
                <a:t>1년 또는 3년 약정</a:t>
              </a:r>
              <a:endParaRPr lang="en-US" sz="1467" dirty="0">
                <a:latin typeface="Malgun Gothic" panose="020B0503020000020004" pitchFamily="34" charset="-127"/>
                <a:ea typeface="Malgun Gothic" panose="020B0503020000020004" pitchFamily="34" charset="-127"/>
                <a:cs typeface="Amazon Ember Light" panose="020B0403020204020204" pitchFamily="34" charset="0"/>
              </a:endParaRPr>
            </a:p>
          </p:txBody>
        </p:sp>
      </p:grpSp>
      <p:grpSp>
        <p:nvGrpSpPr>
          <p:cNvPr id="21" name="Group 20"/>
          <p:cNvGrpSpPr/>
          <p:nvPr/>
        </p:nvGrpSpPr>
        <p:grpSpPr>
          <a:xfrm>
            <a:off x="4161950" y="1841085"/>
            <a:ext cx="1751501" cy="4154040"/>
            <a:chOff x="3253441" y="1219449"/>
            <a:chExt cx="1313626" cy="3115530"/>
          </a:xfrm>
        </p:grpSpPr>
        <p:sp>
          <p:nvSpPr>
            <p:cNvPr id="11" name="Freeform 10"/>
            <p:cNvSpPr/>
            <p:nvPr/>
          </p:nvSpPr>
          <p:spPr>
            <a:xfrm>
              <a:off x="3253441" y="1219449"/>
              <a:ext cx="1313626" cy="3115530"/>
            </a:xfrm>
            <a:custGeom>
              <a:avLst/>
              <a:gdLst>
                <a:gd name="connsiteX0" fmla="*/ 0 w 1313626"/>
                <a:gd name="connsiteY0" fmla="*/ 131363 h 3115530"/>
                <a:gd name="connsiteX1" fmla="*/ 131363 w 1313626"/>
                <a:gd name="connsiteY1" fmla="*/ 0 h 3115530"/>
                <a:gd name="connsiteX2" fmla="*/ 1182263 w 1313626"/>
                <a:gd name="connsiteY2" fmla="*/ 0 h 3115530"/>
                <a:gd name="connsiteX3" fmla="*/ 1313626 w 1313626"/>
                <a:gd name="connsiteY3" fmla="*/ 131363 h 3115530"/>
                <a:gd name="connsiteX4" fmla="*/ 1313626 w 1313626"/>
                <a:gd name="connsiteY4" fmla="*/ 2984167 h 3115530"/>
                <a:gd name="connsiteX5" fmla="*/ 1182263 w 1313626"/>
                <a:gd name="connsiteY5" fmla="*/ 3115530 h 3115530"/>
                <a:gd name="connsiteX6" fmla="*/ 131363 w 1313626"/>
                <a:gd name="connsiteY6" fmla="*/ 3115530 h 3115530"/>
                <a:gd name="connsiteX7" fmla="*/ 0 w 1313626"/>
                <a:gd name="connsiteY7" fmla="*/ 2984167 h 3115530"/>
                <a:gd name="connsiteX8" fmla="*/ 0 w 1313626"/>
                <a:gd name="connsiteY8" fmla="*/ 131363 h 311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3626" h="3115530">
                  <a:moveTo>
                    <a:pt x="0" y="131363"/>
                  </a:moveTo>
                  <a:cubicBezTo>
                    <a:pt x="0" y="58813"/>
                    <a:pt x="58813" y="0"/>
                    <a:pt x="131363" y="0"/>
                  </a:cubicBezTo>
                  <a:lnTo>
                    <a:pt x="1182263" y="0"/>
                  </a:lnTo>
                  <a:cubicBezTo>
                    <a:pt x="1254813" y="0"/>
                    <a:pt x="1313626" y="58813"/>
                    <a:pt x="1313626" y="131363"/>
                  </a:cubicBezTo>
                  <a:lnTo>
                    <a:pt x="1313626" y="2984167"/>
                  </a:lnTo>
                  <a:cubicBezTo>
                    <a:pt x="1313626" y="3056717"/>
                    <a:pt x="1254813" y="3115530"/>
                    <a:pt x="1182263" y="3115530"/>
                  </a:cubicBezTo>
                  <a:lnTo>
                    <a:pt x="131363" y="3115530"/>
                  </a:lnTo>
                  <a:cubicBezTo>
                    <a:pt x="58813" y="3115530"/>
                    <a:pt x="0" y="3056717"/>
                    <a:pt x="0" y="2984167"/>
                  </a:cubicBezTo>
                  <a:lnTo>
                    <a:pt x="0" y="131363"/>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81280" tIns="81280" rIns="81280" bIns="2989108" numCol="1" spcCol="1270" rtlCol="0" anchor="ctr" anchorCtr="0">
              <a:noAutofit/>
            </a:bodyPr>
            <a:lstStyle/>
            <a:p>
              <a:pPr algn="ctr" defTabSz="948243" rtl="0">
                <a:lnSpc>
                  <a:spcPct val="90000"/>
                </a:lnSpc>
                <a:spcBef>
                  <a:spcPct val="0"/>
                </a:spcBef>
                <a:spcAft>
                  <a:spcPct val="35000"/>
                </a:spcAft>
              </a:pPr>
              <a:r>
                <a:rPr lang="ko-kr" sz="2133">
                  <a:latin typeface="Malgun Gothic" panose="020B0503020000020004" pitchFamily="34" charset="-127"/>
                  <a:ea typeface="Malgun Gothic" panose="020B0503020000020004" pitchFamily="34" charset="-127"/>
                  <a:cs typeface="Amazon Ember" panose="020B0603020204020204" pitchFamily="34" charset="0"/>
                </a:rPr>
                <a:t>예정된 인스턴스</a:t>
              </a:r>
              <a:endParaRPr lang="en-US" sz="2133"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endParaRPr>
            </a:p>
          </p:txBody>
        </p:sp>
        <p:sp>
          <p:nvSpPr>
            <p:cNvPr id="12" name="Freeform 11"/>
            <p:cNvSpPr/>
            <p:nvPr/>
          </p:nvSpPr>
          <p:spPr>
            <a:xfrm>
              <a:off x="3384804" y="2154108"/>
              <a:ext cx="1050900" cy="2025094"/>
            </a:xfrm>
            <a:custGeom>
              <a:avLst/>
              <a:gdLst>
                <a:gd name="connsiteX0" fmla="*/ 0 w 1050900"/>
                <a:gd name="connsiteY0" fmla="*/ 105090 h 2025094"/>
                <a:gd name="connsiteX1" fmla="*/ 105090 w 1050900"/>
                <a:gd name="connsiteY1" fmla="*/ 0 h 2025094"/>
                <a:gd name="connsiteX2" fmla="*/ 945810 w 1050900"/>
                <a:gd name="connsiteY2" fmla="*/ 0 h 2025094"/>
                <a:gd name="connsiteX3" fmla="*/ 1050900 w 1050900"/>
                <a:gd name="connsiteY3" fmla="*/ 105090 h 2025094"/>
                <a:gd name="connsiteX4" fmla="*/ 1050900 w 1050900"/>
                <a:gd name="connsiteY4" fmla="*/ 1920004 h 2025094"/>
                <a:gd name="connsiteX5" fmla="*/ 945810 w 1050900"/>
                <a:gd name="connsiteY5" fmla="*/ 2025094 h 2025094"/>
                <a:gd name="connsiteX6" fmla="*/ 105090 w 1050900"/>
                <a:gd name="connsiteY6" fmla="*/ 2025094 h 2025094"/>
                <a:gd name="connsiteX7" fmla="*/ 0 w 1050900"/>
                <a:gd name="connsiteY7" fmla="*/ 1920004 h 2025094"/>
                <a:gd name="connsiteX8" fmla="*/ 0 w 1050900"/>
                <a:gd name="connsiteY8" fmla="*/ 105090 h 202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0900" h="2025094">
                  <a:moveTo>
                    <a:pt x="0" y="105090"/>
                  </a:moveTo>
                  <a:cubicBezTo>
                    <a:pt x="0" y="47050"/>
                    <a:pt x="47050" y="0"/>
                    <a:pt x="105090" y="0"/>
                  </a:cubicBezTo>
                  <a:lnTo>
                    <a:pt x="945810" y="0"/>
                  </a:lnTo>
                  <a:cubicBezTo>
                    <a:pt x="1003850" y="0"/>
                    <a:pt x="1050900" y="47050"/>
                    <a:pt x="1050900" y="105090"/>
                  </a:cubicBezTo>
                  <a:lnTo>
                    <a:pt x="1050900" y="1920004"/>
                  </a:lnTo>
                  <a:cubicBezTo>
                    <a:pt x="1050900" y="1978044"/>
                    <a:pt x="1003850" y="2025094"/>
                    <a:pt x="945810" y="2025094"/>
                  </a:cubicBezTo>
                  <a:lnTo>
                    <a:pt x="105090" y="2025094"/>
                  </a:lnTo>
                  <a:cubicBezTo>
                    <a:pt x="47050" y="2025094"/>
                    <a:pt x="0" y="1978044"/>
                    <a:pt x="0" y="1920004"/>
                  </a:cubicBezTo>
                  <a:lnTo>
                    <a:pt x="0" y="105090"/>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78293" tIns="68980" rIns="78293" bIns="68980" numCol="1" spcCol="1270" rtlCol="0" anchor="ctr" anchorCtr="0">
              <a:noAutofit/>
            </a:bodyPr>
            <a:lstStyle/>
            <a:p>
              <a:pPr algn="ctr" defTabSz="651917" rtl="0">
                <a:lnSpc>
                  <a:spcPct val="90000"/>
                </a:lnSpc>
                <a:spcBef>
                  <a:spcPct val="0"/>
                </a:spcBef>
                <a:spcAft>
                  <a:spcPct val="35000"/>
                </a:spcAft>
              </a:pPr>
              <a:r>
                <a:rPr lang="ko-kr" sz="1467" dirty="0">
                  <a:latin typeface="Malgun Gothic" panose="020B0503020000020004" pitchFamily="34" charset="-127"/>
                  <a:ea typeface="Malgun Gothic" panose="020B0503020000020004" pitchFamily="34" charset="-127"/>
                  <a:cs typeface="Amazon Ember Light" panose="020B0403020204020204" pitchFamily="34" charset="0"/>
                </a:rPr>
                <a:t>1년 동안 지정된 </a:t>
              </a:r>
              <a:r>
                <a:rPr lang="ko-kr" sz="1467" b="1" dirty="0">
                  <a:solidFill>
                    <a:srgbClr val="FFFFFF"/>
                  </a:solidFill>
                  <a:latin typeface="Malgun Gothic" panose="020B0503020000020004" pitchFamily="34" charset="-127"/>
                  <a:ea typeface="Malgun Gothic" panose="020B0503020000020004" pitchFamily="34" charset="-127"/>
                  <a:cs typeface="Amazon Ember Light" panose="020B0403020204020204" pitchFamily="34" charset="0"/>
                </a:rPr>
                <a:t>반복 일정</a:t>
              </a:r>
              <a:r>
                <a:rPr lang="ko-kr" sz="1467" b="1" dirty="0">
                  <a:latin typeface="Malgun Gothic" panose="020B0503020000020004" pitchFamily="34" charset="-127"/>
                  <a:ea typeface="Malgun Gothic" panose="020B0503020000020004" pitchFamily="34" charset="-127"/>
                  <a:cs typeface="Amazon Ember Light" panose="020B0403020204020204" pitchFamily="34" charset="0"/>
                </a:rPr>
                <a:t>으로 </a:t>
              </a:r>
              <a:r>
                <a:rPr lang="ko-kr" sz="1467" dirty="0">
                  <a:latin typeface="Malgun Gothic" panose="020B0503020000020004" pitchFamily="34" charset="-127"/>
                  <a:ea typeface="Malgun Gothic" panose="020B0503020000020004" pitchFamily="34" charset="-127"/>
                  <a:cs typeface="Amazon Ember Light" panose="020B0403020204020204" pitchFamily="34" charset="0"/>
                </a:rPr>
                <a:t>언제든지 사용 가능한</a:t>
              </a:r>
              <a:r>
                <a:rPr lang="ko-kr" sz="1467" b="1" dirty="0">
                  <a:latin typeface="Malgun Gothic" panose="020B0503020000020004" pitchFamily="34" charset="-127"/>
                  <a:ea typeface="Malgun Gothic" panose="020B0503020000020004" pitchFamily="34" charset="-127"/>
                  <a:cs typeface="Amazon Ember Light" panose="020B0403020204020204" pitchFamily="34" charset="0"/>
                </a:rPr>
                <a:t> 인스턴스를 구매.</a:t>
              </a:r>
              <a:r>
                <a:rPr lang="ko-kr" sz="1467" u="sng" dirty="0">
                  <a:latin typeface="Malgun Gothic" panose="020B0503020000020004" pitchFamily="34" charset="-127"/>
                  <a:ea typeface="Malgun Gothic" panose="020B0503020000020004" pitchFamily="34" charset="-127"/>
                  <a:cs typeface="Amazon Ember Light" panose="020B0403020204020204" pitchFamily="34" charset="0"/>
                </a:rPr>
                <a:t> </a:t>
              </a:r>
            </a:p>
          </p:txBody>
        </p:sp>
      </p:grpSp>
      <p:grpSp>
        <p:nvGrpSpPr>
          <p:cNvPr id="22" name="Group 21"/>
          <p:cNvGrpSpPr/>
          <p:nvPr/>
        </p:nvGrpSpPr>
        <p:grpSpPr>
          <a:xfrm>
            <a:off x="6123655" y="1841085"/>
            <a:ext cx="1751501" cy="4154040"/>
            <a:chOff x="4665589" y="1219449"/>
            <a:chExt cx="1313626" cy="3115530"/>
          </a:xfrm>
        </p:grpSpPr>
        <p:sp>
          <p:nvSpPr>
            <p:cNvPr id="13" name="Freeform 12"/>
            <p:cNvSpPr/>
            <p:nvPr/>
          </p:nvSpPr>
          <p:spPr>
            <a:xfrm>
              <a:off x="4665589" y="1219449"/>
              <a:ext cx="1313626" cy="3115530"/>
            </a:xfrm>
            <a:custGeom>
              <a:avLst/>
              <a:gdLst>
                <a:gd name="connsiteX0" fmla="*/ 0 w 1313626"/>
                <a:gd name="connsiteY0" fmla="*/ 131363 h 3115530"/>
                <a:gd name="connsiteX1" fmla="*/ 131363 w 1313626"/>
                <a:gd name="connsiteY1" fmla="*/ 0 h 3115530"/>
                <a:gd name="connsiteX2" fmla="*/ 1182263 w 1313626"/>
                <a:gd name="connsiteY2" fmla="*/ 0 h 3115530"/>
                <a:gd name="connsiteX3" fmla="*/ 1313626 w 1313626"/>
                <a:gd name="connsiteY3" fmla="*/ 131363 h 3115530"/>
                <a:gd name="connsiteX4" fmla="*/ 1313626 w 1313626"/>
                <a:gd name="connsiteY4" fmla="*/ 2984167 h 3115530"/>
                <a:gd name="connsiteX5" fmla="*/ 1182263 w 1313626"/>
                <a:gd name="connsiteY5" fmla="*/ 3115530 h 3115530"/>
                <a:gd name="connsiteX6" fmla="*/ 131363 w 1313626"/>
                <a:gd name="connsiteY6" fmla="*/ 3115530 h 3115530"/>
                <a:gd name="connsiteX7" fmla="*/ 0 w 1313626"/>
                <a:gd name="connsiteY7" fmla="*/ 2984167 h 3115530"/>
                <a:gd name="connsiteX8" fmla="*/ 0 w 1313626"/>
                <a:gd name="connsiteY8" fmla="*/ 131363 h 311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3626" h="3115530">
                  <a:moveTo>
                    <a:pt x="0" y="131363"/>
                  </a:moveTo>
                  <a:cubicBezTo>
                    <a:pt x="0" y="58813"/>
                    <a:pt x="58813" y="0"/>
                    <a:pt x="131363" y="0"/>
                  </a:cubicBezTo>
                  <a:lnTo>
                    <a:pt x="1182263" y="0"/>
                  </a:lnTo>
                  <a:cubicBezTo>
                    <a:pt x="1254813" y="0"/>
                    <a:pt x="1313626" y="58813"/>
                    <a:pt x="1313626" y="131363"/>
                  </a:cubicBezTo>
                  <a:lnTo>
                    <a:pt x="1313626" y="2984167"/>
                  </a:lnTo>
                  <a:cubicBezTo>
                    <a:pt x="1313626" y="3056717"/>
                    <a:pt x="1254813" y="3115530"/>
                    <a:pt x="1182263" y="3115530"/>
                  </a:cubicBezTo>
                  <a:lnTo>
                    <a:pt x="131363" y="3115530"/>
                  </a:lnTo>
                  <a:cubicBezTo>
                    <a:pt x="58813" y="3115530"/>
                    <a:pt x="0" y="3056717"/>
                    <a:pt x="0" y="2984167"/>
                  </a:cubicBezTo>
                  <a:lnTo>
                    <a:pt x="0" y="131363"/>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81280" tIns="81280" rIns="81280" bIns="2989108" numCol="1" spcCol="1270" rtlCol="0" anchor="ctr" anchorCtr="0">
              <a:noAutofit/>
            </a:bodyPr>
            <a:lstStyle/>
            <a:p>
              <a:pPr algn="ctr" defTabSz="948243" rtl="0">
                <a:lnSpc>
                  <a:spcPct val="90000"/>
                </a:lnSpc>
                <a:spcBef>
                  <a:spcPct val="0"/>
                </a:spcBef>
                <a:spcAft>
                  <a:spcPct val="35000"/>
                </a:spcAft>
              </a:pPr>
              <a:r>
                <a:rPr lang="ko-kr" sz="2133">
                  <a:latin typeface="Malgun Gothic" panose="020B0503020000020004" pitchFamily="34" charset="-127"/>
                  <a:ea typeface="Malgun Gothic" panose="020B0503020000020004" pitchFamily="34" charset="-127"/>
                  <a:cs typeface="Amazon Ember" panose="020B0603020204020204" pitchFamily="34" charset="0"/>
                </a:rPr>
                <a:t>스팟 인스턴스</a:t>
              </a:r>
            </a:p>
          </p:txBody>
        </p:sp>
        <p:sp>
          <p:nvSpPr>
            <p:cNvPr id="14" name="Freeform 13"/>
            <p:cNvSpPr/>
            <p:nvPr/>
          </p:nvSpPr>
          <p:spPr>
            <a:xfrm>
              <a:off x="4796952" y="2154108"/>
              <a:ext cx="1050900" cy="2025094"/>
            </a:xfrm>
            <a:custGeom>
              <a:avLst/>
              <a:gdLst>
                <a:gd name="connsiteX0" fmla="*/ 0 w 1050900"/>
                <a:gd name="connsiteY0" fmla="*/ 105090 h 2025094"/>
                <a:gd name="connsiteX1" fmla="*/ 105090 w 1050900"/>
                <a:gd name="connsiteY1" fmla="*/ 0 h 2025094"/>
                <a:gd name="connsiteX2" fmla="*/ 945810 w 1050900"/>
                <a:gd name="connsiteY2" fmla="*/ 0 h 2025094"/>
                <a:gd name="connsiteX3" fmla="*/ 1050900 w 1050900"/>
                <a:gd name="connsiteY3" fmla="*/ 105090 h 2025094"/>
                <a:gd name="connsiteX4" fmla="*/ 1050900 w 1050900"/>
                <a:gd name="connsiteY4" fmla="*/ 1920004 h 2025094"/>
                <a:gd name="connsiteX5" fmla="*/ 945810 w 1050900"/>
                <a:gd name="connsiteY5" fmla="*/ 2025094 h 2025094"/>
                <a:gd name="connsiteX6" fmla="*/ 105090 w 1050900"/>
                <a:gd name="connsiteY6" fmla="*/ 2025094 h 2025094"/>
                <a:gd name="connsiteX7" fmla="*/ 0 w 1050900"/>
                <a:gd name="connsiteY7" fmla="*/ 1920004 h 2025094"/>
                <a:gd name="connsiteX8" fmla="*/ 0 w 1050900"/>
                <a:gd name="connsiteY8" fmla="*/ 105090 h 202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0900" h="2025094">
                  <a:moveTo>
                    <a:pt x="0" y="105090"/>
                  </a:moveTo>
                  <a:cubicBezTo>
                    <a:pt x="0" y="47050"/>
                    <a:pt x="47050" y="0"/>
                    <a:pt x="105090" y="0"/>
                  </a:cubicBezTo>
                  <a:lnTo>
                    <a:pt x="945810" y="0"/>
                  </a:lnTo>
                  <a:cubicBezTo>
                    <a:pt x="1003850" y="0"/>
                    <a:pt x="1050900" y="47050"/>
                    <a:pt x="1050900" y="105090"/>
                  </a:cubicBezTo>
                  <a:lnTo>
                    <a:pt x="1050900" y="1920004"/>
                  </a:lnTo>
                  <a:cubicBezTo>
                    <a:pt x="1050900" y="1978044"/>
                    <a:pt x="1003850" y="2025094"/>
                    <a:pt x="945810" y="2025094"/>
                  </a:cubicBezTo>
                  <a:lnTo>
                    <a:pt x="105090" y="2025094"/>
                  </a:lnTo>
                  <a:cubicBezTo>
                    <a:pt x="47050" y="2025094"/>
                    <a:pt x="0" y="1978044"/>
                    <a:pt x="0" y="1920004"/>
                  </a:cubicBezTo>
                  <a:lnTo>
                    <a:pt x="0" y="105090"/>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78293" tIns="68980" rIns="78293" bIns="68980" numCol="1" spcCol="1270" rtlCol="0" anchor="ctr" anchorCtr="0">
              <a:noAutofit/>
            </a:bodyPr>
            <a:lstStyle/>
            <a:p>
              <a:pPr algn="ctr" defTabSz="651917" rtl="0">
                <a:lnSpc>
                  <a:spcPct val="90000"/>
                </a:lnSpc>
                <a:spcBef>
                  <a:spcPct val="0"/>
                </a:spcBef>
                <a:spcAft>
                  <a:spcPct val="35000"/>
                </a:spcAft>
              </a:pPr>
              <a:r>
                <a:rPr lang="ko-kr" sz="1467" dirty="0">
                  <a:latin typeface="Malgun Gothic" panose="020B0503020000020004" pitchFamily="34" charset="-127"/>
                  <a:ea typeface="Malgun Gothic" panose="020B0503020000020004" pitchFamily="34" charset="-127"/>
                  <a:cs typeface="Amazon Ember Light" panose="020B0403020204020204" pitchFamily="34" charset="0"/>
                </a:rPr>
                <a:t>사용 가능한 인스턴스가 있고 입찰 가격이 스팟 가격을 초과하는 한 계속 실행할 수 있는 </a:t>
              </a:r>
              <a:r>
                <a:rPr lang="ko-kr" sz="1467" b="1" dirty="0">
                  <a:latin typeface="Malgun Gothic" panose="020B0503020000020004" pitchFamily="34" charset="-127"/>
                  <a:ea typeface="Malgun Gothic" panose="020B0503020000020004" pitchFamily="34" charset="-127"/>
                  <a:cs typeface="Amazon Ember Light" panose="020B0403020204020204" pitchFamily="34" charset="0"/>
                </a:rPr>
                <a:t>미사용 인스턴스에 입찰.</a:t>
              </a:r>
            </a:p>
          </p:txBody>
        </p:sp>
      </p:grpSp>
      <p:grpSp>
        <p:nvGrpSpPr>
          <p:cNvPr id="24" name="Group 23"/>
          <p:cNvGrpSpPr/>
          <p:nvPr/>
        </p:nvGrpSpPr>
        <p:grpSpPr>
          <a:xfrm>
            <a:off x="10047063" y="1841085"/>
            <a:ext cx="1751501" cy="4154040"/>
            <a:chOff x="6077737" y="1219449"/>
            <a:chExt cx="1313626" cy="3115530"/>
          </a:xfrm>
        </p:grpSpPr>
        <p:sp>
          <p:nvSpPr>
            <p:cNvPr id="15" name="Freeform 14"/>
            <p:cNvSpPr/>
            <p:nvPr/>
          </p:nvSpPr>
          <p:spPr>
            <a:xfrm>
              <a:off x="6077737" y="1219449"/>
              <a:ext cx="1313626" cy="3115530"/>
            </a:xfrm>
            <a:custGeom>
              <a:avLst/>
              <a:gdLst>
                <a:gd name="connsiteX0" fmla="*/ 0 w 1313626"/>
                <a:gd name="connsiteY0" fmla="*/ 131363 h 3115530"/>
                <a:gd name="connsiteX1" fmla="*/ 131363 w 1313626"/>
                <a:gd name="connsiteY1" fmla="*/ 0 h 3115530"/>
                <a:gd name="connsiteX2" fmla="*/ 1182263 w 1313626"/>
                <a:gd name="connsiteY2" fmla="*/ 0 h 3115530"/>
                <a:gd name="connsiteX3" fmla="*/ 1313626 w 1313626"/>
                <a:gd name="connsiteY3" fmla="*/ 131363 h 3115530"/>
                <a:gd name="connsiteX4" fmla="*/ 1313626 w 1313626"/>
                <a:gd name="connsiteY4" fmla="*/ 2984167 h 3115530"/>
                <a:gd name="connsiteX5" fmla="*/ 1182263 w 1313626"/>
                <a:gd name="connsiteY5" fmla="*/ 3115530 h 3115530"/>
                <a:gd name="connsiteX6" fmla="*/ 131363 w 1313626"/>
                <a:gd name="connsiteY6" fmla="*/ 3115530 h 3115530"/>
                <a:gd name="connsiteX7" fmla="*/ 0 w 1313626"/>
                <a:gd name="connsiteY7" fmla="*/ 2984167 h 3115530"/>
                <a:gd name="connsiteX8" fmla="*/ 0 w 1313626"/>
                <a:gd name="connsiteY8" fmla="*/ 131363 h 311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3626" h="3115530">
                  <a:moveTo>
                    <a:pt x="0" y="131363"/>
                  </a:moveTo>
                  <a:cubicBezTo>
                    <a:pt x="0" y="58813"/>
                    <a:pt x="58813" y="0"/>
                    <a:pt x="131363" y="0"/>
                  </a:cubicBezTo>
                  <a:lnTo>
                    <a:pt x="1182263" y="0"/>
                  </a:lnTo>
                  <a:cubicBezTo>
                    <a:pt x="1254813" y="0"/>
                    <a:pt x="1313626" y="58813"/>
                    <a:pt x="1313626" y="131363"/>
                  </a:cubicBezTo>
                  <a:lnTo>
                    <a:pt x="1313626" y="2984167"/>
                  </a:lnTo>
                  <a:cubicBezTo>
                    <a:pt x="1313626" y="3056717"/>
                    <a:pt x="1254813" y="3115530"/>
                    <a:pt x="1182263" y="3115530"/>
                  </a:cubicBezTo>
                  <a:lnTo>
                    <a:pt x="131363" y="3115530"/>
                  </a:lnTo>
                  <a:cubicBezTo>
                    <a:pt x="58813" y="3115530"/>
                    <a:pt x="0" y="3056717"/>
                    <a:pt x="0" y="2984167"/>
                  </a:cubicBezTo>
                  <a:lnTo>
                    <a:pt x="0" y="131363"/>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81280" tIns="81280" rIns="81280" bIns="2989108" numCol="1" spcCol="1270" rtlCol="0" anchor="ctr" anchorCtr="0">
              <a:noAutofit/>
            </a:bodyPr>
            <a:lstStyle/>
            <a:p>
              <a:pPr algn="ctr" defTabSz="948243" rtl="0">
                <a:lnSpc>
                  <a:spcPct val="90000"/>
                </a:lnSpc>
                <a:spcBef>
                  <a:spcPct val="0"/>
                </a:spcBef>
                <a:spcAft>
                  <a:spcPct val="35000"/>
                </a:spcAft>
              </a:pPr>
              <a:r>
                <a:rPr lang="ko-kr" sz="2133">
                  <a:latin typeface="Malgun Gothic" panose="020B0503020000020004" pitchFamily="34" charset="-127"/>
                  <a:ea typeface="Malgun Gothic" panose="020B0503020000020004" pitchFamily="34" charset="-127"/>
                  <a:cs typeface="Amazon Ember" panose="020B0603020204020204" pitchFamily="34" charset="0"/>
                </a:rPr>
                <a:t>전용 호스트</a:t>
              </a:r>
            </a:p>
          </p:txBody>
        </p:sp>
        <p:sp>
          <p:nvSpPr>
            <p:cNvPr id="16" name="Freeform 15"/>
            <p:cNvSpPr/>
            <p:nvPr/>
          </p:nvSpPr>
          <p:spPr>
            <a:xfrm>
              <a:off x="6209100" y="2154108"/>
              <a:ext cx="1050900" cy="2025094"/>
            </a:xfrm>
            <a:custGeom>
              <a:avLst/>
              <a:gdLst>
                <a:gd name="connsiteX0" fmla="*/ 0 w 1050900"/>
                <a:gd name="connsiteY0" fmla="*/ 105090 h 2025094"/>
                <a:gd name="connsiteX1" fmla="*/ 105090 w 1050900"/>
                <a:gd name="connsiteY1" fmla="*/ 0 h 2025094"/>
                <a:gd name="connsiteX2" fmla="*/ 945810 w 1050900"/>
                <a:gd name="connsiteY2" fmla="*/ 0 h 2025094"/>
                <a:gd name="connsiteX3" fmla="*/ 1050900 w 1050900"/>
                <a:gd name="connsiteY3" fmla="*/ 105090 h 2025094"/>
                <a:gd name="connsiteX4" fmla="*/ 1050900 w 1050900"/>
                <a:gd name="connsiteY4" fmla="*/ 1920004 h 2025094"/>
                <a:gd name="connsiteX5" fmla="*/ 945810 w 1050900"/>
                <a:gd name="connsiteY5" fmla="*/ 2025094 h 2025094"/>
                <a:gd name="connsiteX6" fmla="*/ 105090 w 1050900"/>
                <a:gd name="connsiteY6" fmla="*/ 2025094 h 2025094"/>
                <a:gd name="connsiteX7" fmla="*/ 0 w 1050900"/>
                <a:gd name="connsiteY7" fmla="*/ 1920004 h 2025094"/>
                <a:gd name="connsiteX8" fmla="*/ 0 w 1050900"/>
                <a:gd name="connsiteY8" fmla="*/ 105090 h 202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0900" h="2025094">
                  <a:moveTo>
                    <a:pt x="0" y="105090"/>
                  </a:moveTo>
                  <a:cubicBezTo>
                    <a:pt x="0" y="47050"/>
                    <a:pt x="47050" y="0"/>
                    <a:pt x="105090" y="0"/>
                  </a:cubicBezTo>
                  <a:lnTo>
                    <a:pt x="945810" y="0"/>
                  </a:lnTo>
                  <a:cubicBezTo>
                    <a:pt x="1003850" y="0"/>
                    <a:pt x="1050900" y="47050"/>
                    <a:pt x="1050900" y="105090"/>
                  </a:cubicBezTo>
                  <a:lnTo>
                    <a:pt x="1050900" y="1920004"/>
                  </a:lnTo>
                  <a:cubicBezTo>
                    <a:pt x="1050900" y="1978044"/>
                    <a:pt x="1003850" y="2025094"/>
                    <a:pt x="945810" y="2025094"/>
                  </a:cubicBezTo>
                  <a:lnTo>
                    <a:pt x="105090" y="2025094"/>
                  </a:lnTo>
                  <a:cubicBezTo>
                    <a:pt x="47050" y="2025094"/>
                    <a:pt x="0" y="1978044"/>
                    <a:pt x="0" y="1920004"/>
                  </a:cubicBezTo>
                  <a:lnTo>
                    <a:pt x="0" y="105090"/>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78293" tIns="68980" rIns="78293" bIns="68980" numCol="1" spcCol="1270" rtlCol="0" anchor="ctr" anchorCtr="0">
              <a:noAutofit/>
            </a:bodyPr>
            <a:lstStyle/>
            <a:p>
              <a:pPr algn="ctr" defTabSz="651917" rtl="0">
                <a:lnSpc>
                  <a:spcPct val="90000"/>
                </a:lnSpc>
                <a:spcBef>
                  <a:spcPct val="0"/>
                </a:spcBef>
                <a:spcAft>
                  <a:spcPct val="35000"/>
                </a:spcAft>
              </a:pPr>
              <a:r>
                <a:rPr lang="ko-kr" sz="1467">
                  <a:latin typeface="Malgun Gothic" panose="020B0503020000020004" pitchFamily="34" charset="-127"/>
                  <a:ea typeface="Malgun Gothic" panose="020B0503020000020004" pitchFamily="34" charset="-127"/>
                  <a:cs typeface="Amazon Ember Light" panose="020B0403020204020204" pitchFamily="34" charset="0"/>
                </a:rPr>
                <a:t>사용자의 인스턴스만을 실행하는 </a:t>
              </a:r>
              <a:r>
                <a:rPr lang="ko-kr" sz="1467" b="1">
                  <a:latin typeface="Malgun Gothic" panose="020B0503020000020004" pitchFamily="34" charset="-127"/>
                  <a:ea typeface="Malgun Gothic" panose="020B0503020000020004" pitchFamily="34" charset="-127"/>
                  <a:cs typeface="Amazon Ember Light" panose="020B0403020204020204" pitchFamily="34" charset="0"/>
                </a:rPr>
                <a:t>전용 </a:t>
              </a:r>
              <a:r>
                <a:rPr lang="ko-kr" sz="1467" u="sng">
                  <a:latin typeface="Malgun Gothic" panose="020B0503020000020004" pitchFamily="34" charset="-127"/>
                  <a:ea typeface="Malgun Gothic" panose="020B0503020000020004" pitchFamily="34" charset="-127"/>
                  <a:cs typeface="Amazon Ember Light" panose="020B0403020204020204" pitchFamily="34" charset="0"/>
                </a:rPr>
                <a:t> </a:t>
              </a:r>
              <a:r>
                <a:rPr lang="ko-kr" sz="1467" b="1">
                  <a:latin typeface="Malgun Gothic" panose="020B0503020000020004" pitchFamily="34" charset="-127"/>
                  <a:ea typeface="Malgun Gothic" panose="020B0503020000020004" pitchFamily="34" charset="-127"/>
                  <a:cs typeface="Amazon Ember Light" panose="020B0403020204020204" pitchFamily="34" charset="0"/>
                </a:rPr>
                <a:t>물리적 호스트에 대한 비용을 지불.</a:t>
              </a:r>
            </a:p>
          </p:txBody>
        </p:sp>
      </p:grpSp>
      <p:grpSp>
        <p:nvGrpSpPr>
          <p:cNvPr id="23" name="Group 22"/>
          <p:cNvGrpSpPr/>
          <p:nvPr/>
        </p:nvGrpSpPr>
        <p:grpSpPr>
          <a:xfrm>
            <a:off x="8085360" y="1841085"/>
            <a:ext cx="1751501" cy="4154040"/>
            <a:chOff x="7489885" y="1219449"/>
            <a:chExt cx="1313626" cy="3115530"/>
          </a:xfrm>
        </p:grpSpPr>
        <p:sp>
          <p:nvSpPr>
            <p:cNvPr id="17" name="Freeform 16"/>
            <p:cNvSpPr/>
            <p:nvPr/>
          </p:nvSpPr>
          <p:spPr>
            <a:xfrm>
              <a:off x="7489885" y="1219449"/>
              <a:ext cx="1313626" cy="3115530"/>
            </a:xfrm>
            <a:custGeom>
              <a:avLst/>
              <a:gdLst>
                <a:gd name="connsiteX0" fmla="*/ 0 w 1313626"/>
                <a:gd name="connsiteY0" fmla="*/ 131363 h 3115530"/>
                <a:gd name="connsiteX1" fmla="*/ 131363 w 1313626"/>
                <a:gd name="connsiteY1" fmla="*/ 0 h 3115530"/>
                <a:gd name="connsiteX2" fmla="*/ 1182263 w 1313626"/>
                <a:gd name="connsiteY2" fmla="*/ 0 h 3115530"/>
                <a:gd name="connsiteX3" fmla="*/ 1313626 w 1313626"/>
                <a:gd name="connsiteY3" fmla="*/ 131363 h 3115530"/>
                <a:gd name="connsiteX4" fmla="*/ 1313626 w 1313626"/>
                <a:gd name="connsiteY4" fmla="*/ 2984167 h 3115530"/>
                <a:gd name="connsiteX5" fmla="*/ 1182263 w 1313626"/>
                <a:gd name="connsiteY5" fmla="*/ 3115530 h 3115530"/>
                <a:gd name="connsiteX6" fmla="*/ 131363 w 1313626"/>
                <a:gd name="connsiteY6" fmla="*/ 3115530 h 3115530"/>
                <a:gd name="connsiteX7" fmla="*/ 0 w 1313626"/>
                <a:gd name="connsiteY7" fmla="*/ 2984167 h 3115530"/>
                <a:gd name="connsiteX8" fmla="*/ 0 w 1313626"/>
                <a:gd name="connsiteY8" fmla="*/ 131363 h 311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3626" h="3115530">
                  <a:moveTo>
                    <a:pt x="0" y="131363"/>
                  </a:moveTo>
                  <a:cubicBezTo>
                    <a:pt x="0" y="58813"/>
                    <a:pt x="58813" y="0"/>
                    <a:pt x="131363" y="0"/>
                  </a:cubicBezTo>
                  <a:lnTo>
                    <a:pt x="1182263" y="0"/>
                  </a:lnTo>
                  <a:cubicBezTo>
                    <a:pt x="1254813" y="0"/>
                    <a:pt x="1313626" y="58813"/>
                    <a:pt x="1313626" y="131363"/>
                  </a:cubicBezTo>
                  <a:lnTo>
                    <a:pt x="1313626" y="2984167"/>
                  </a:lnTo>
                  <a:cubicBezTo>
                    <a:pt x="1313626" y="3056717"/>
                    <a:pt x="1254813" y="3115530"/>
                    <a:pt x="1182263" y="3115530"/>
                  </a:cubicBezTo>
                  <a:lnTo>
                    <a:pt x="131363" y="3115530"/>
                  </a:lnTo>
                  <a:cubicBezTo>
                    <a:pt x="58813" y="3115530"/>
                    <a:pt x="0" y="3056717"/>
                    <a:pt x="0" y="2984167"/>
                  </a:cubicBezTo>
                  <a:lnTo>
                    <a:pt x="0" y="131363"/>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81280" tIns="81280" rIns="81280" bIns="2989108" numCol="1" spcCol="1270" rtlCol="0" anchor="ctr" anchorCtr="0">
              <a:noAutofit/>
            </a:bodyPr>
            <a:lstStyle/>
            <a:p>
              <a:pPr algn="ctr" defTabSz="948243" rtl="0">
                <a:lnSpc>
                  <a:spcPct val="90000"/>
                </a:lnSpc>
                <a:spcBef>
                  <a:spcPct val="0"/>
                </a:spcBef>
                <a:spcAft>
                  <a:spcPct val="35000"/>
                </a:spcAft>
              </a:pPr>
              <a:r>
                <a:rPr lang="ko-kr" sz="2133">
                  <a:latin typeface="Malgun Gothic" panose="020B0503020000020004" pitchFamily="34" charset="-127"/>
                  <a:ea typeface="Malgun Gothic" panose="020B0503020000020004" pitchFamily="34" charset="-127"/>
                  <a:cs typeface="Amazon Ember" panose="020B0603020204020204" pitchFamily="34" charset="0"/>
                </a:rPr>
                <a:t>전용 인스턴스</a:t>
              </a:r>
            </a:p>
          </p:txBody>
        </p:sp>
        <p:sp>
          <p:nvSpPr>
            <p:cNvPr id="18" name="Freeform 17"/>
            <p:cNvSpPr/>
            <p:nvPr/>
          </p:nvSpPr>
          <p:spPr>
            <a:xfrm>
              <a:off x="7621248" y="2154108"/>
              <a:ext cx="1050900" cy="2025094"/>
            </a:xfrm>
            <a:custGeom>
              <a:avLst/>
              <a:gdLst>
                <a:gd name="connsiteX0" fmla="*/ 0 w 1050900"/>
                <a:gd name="connsiteY0" fmla="*/ 105090 h 2025094"/>
                <a:gd name="connsiteX1" fmla="*/ 105090 w 1050900"/>
                <a:gd name="connsiteY1" fmla="*/ 0 h 2025094"/>
                <a:gd name="connsiteX2" fmla="*/ 945810 w 1050900"/>
                <a:gd name="connsiteY2" fmla="*/ 0 h 2025094"/>
                <a:gd name="connsiteX3" fmla="*/ 1050900 w 1050900"/>
                <a:gd name="connsiteY3" fmla="*/ 105090 h 2025094"/>
                <a:gd name="connsiteX4" fmla="*/ 1050900 w 1050900"/>
                <a:gd name="connsiteY4" fmla="*/ 1920004 h 2025094"/>
                <a:gd name="connsiteX5" fmla="*/ 945810 w 1050900"/>
                <a:gd name="connsiteY5" fmla="*/ 2025094 h 2025094"/>
                <a:gd name="connsiteX6" fmla="*/ 105090 w 1050900"/>
                <a:gd name="connsiteY6" fmla="*/ 2025094 h 2025094"/>
                <a:gd name="connsiteX7" fmla="*/ 0 w 1050900"/>
                <a:gd name="connsiteY7" fmla="*/ 1920004 h 2025094"/>
                <a:gd name="connsiteX8" fmla="*/ 0 w 1050900"/>
                <a:gd name="connsiteY8" fmla="*/ 105090 h 202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0900" h="2025094">
                  <a:moveTo>
                    <a:pt x="0" y="105090"/>
                  </a:moveTo>
                  <a:cubicBezTo>
                    <a:pt x="0" y="47050"/>
                    <a:pt x="47050" y="0"/>
                    <a:pt x="105090" y="0"/>
                  </a:cubicBezTo>
                  <a:lnTo>
                    <a:pt x="945810" y="0"/>
                  </a:lnTo>
                  <a:cubicBezTo>
                    <a:pt x="1003850" y="0"/>
                    <a:pt x="1050900" y="47050"/>
                    <a:pt x="1050900" y="105090"/>
                  </a:cubicBezTo>
                  <a:lnTo>
                    <a:pt x="1050900" y="1920004"/>
                  </a:lnTo>
                  <a:cubicBezTo>
                    <a:pt x="1050900" y="1978044"/>
                    <a:pt x="1003850" y="2025094"/>
                    <a:pt x="945810" y="2025094"/>
                  </a:cubicBezTo>
                  <a:lnTo>
                    <a:pt x="105090" y="2025094"/>
                  </a:lnTo>
                  <a:cubicBezTo>
                    <a:pt x="47050" y="2025094"/>
                    <a:pt x="0" y="1978044"/>
                    <a:pt x="0" y="1920004"/>
                  </a:cubicBezTo>
                  <a:lnTo>
                    <a:pt x="0" y="105090"/>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78293" tIns="68980" rIns="78293" bIns="68980" numCol="1" spcCol="1270" rtlCol="0" anchor="ctr" anchorCtr="0">
              <a:noAutofit/>
            </a:bodyPr>
            <a:lstStyle/>
            <a:p>
              <a:pPr algn="ctr" defTabSz="651917" rtl="0">
                <a:lnSpc>
                  <a:spcPct val="90000"/>
                </a:lnSpc>
                <a:spcBef>
                  <a:spcPct val="0"/>
                </a:spcBef>
                <a:spcAft>
                  <a:spcPct val="35000"/>
                </a:spcAft>
              </a:pPr>
              <a:r>
                <a:rPr lang="ko-kr" sz="1467">
                  <a:latin typeface="Malgun Gothic" panose="020B0503020000020004" pitchFamily="34" charset="-127"/>
                  <a:ea typeface="Malgun Gothic" panose="020B0503020000020004" pitchFamily="34" charset="-127"/>
                  <a:cs typeface="Amazon Ember Light" panose="020B0403020204020204" pitchFamily="34" charset="0"/>
                </a:rPr>
                <a:t>단일 테넌트 하드웨어</a:t>
              </a:r>
              <a:r>
                <a:rPr lang="ko-kr" sz="1467" b="1">
                  <a:solidFill>
                    <a:srgbClr val="FFFFFF"/>
                  </a:solidFill>
                  <a:latin typeface="Malgun Gothic" panose="020B0503020000020004" pitchFamily="34" charset="-127"/>
                  <a:ea typeface="Malgun Gothic" panose="020B0503020000020004" pitchFamily="34" charset="-127"/>
                  <a:cs typeface="Amazon Ember Light" panose="020B0403020204020204" pitchFamily="34" charset="0"/>
                </a:rPr>
                <a:t>에서 실행되는 인스턴스 비용을 시간 단위로 지불.</a:t>
              </a:r>
              <a:r>
                <a:rPr lang="ko-kr" sz="1467" u="sng">
                  <a:solidFill>
                    <a:srgbClr val="FFFFFF"/>
                  </a:solidFill>
                  <a:latin typeface="Malgun Gothic" panose="020B0503020000020004" pitchFamily="34" charset="-127"/>
                  <a:ea typeface="Malgun Gothic" panose="020B0503020000020004" pitchFamily="34" charset="-127"/>
                  <a:cs typeface="Amazon Ember Light" panose="020B0403020204020204" pitchFamily="34" charset="0"/>
                </a:rPr>
                <a:t> </a:t>
              </a:r>
              <a:endParaRPr lang="en-US" sz="1467" dirty="0">
                <a:latin typeface="Malgun Gothic" panose="020B0503020000020004" pitchFamily="34" charset="-127"/>
                <a:ea typeface="Malgun Gothic" panose="020B0503020000020004" pitchFamily="34" charset="-127"/>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349647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71B36D-3398-41AD-9ED8-F597028DDA13}"/>
              </a:ext>
            </a:extLst>
          </p:cNvPr>
          <p:cNvSpPr txBox="1"/>
          <p:nvPr/>
        </p:nvSpPr>
        <p:spPr>
          <a:xfrm>
            <a:off x="529022" y="390634"/>
            <a:ext cx="5507420" cy="666786"/>
          </a:xfrm>
          <a:prstGeom prst="rect">
            <a:avLst/>
          </a:prstGeom>
          <a:noFill/>
        </p:spPr>
        <p:txBody>
          <a:bodyPr wrap="square" rtlCol="0">
            <a:spAutoFit/>
          </a:bodyPr>
          <a:lstStyle/>
          <a:p>
            <a:pPr rtl="0"/>
            <a:r>
              <a:rPr lang="ko-kr" sz="3733" dirty="0" err="1">
                <a:solidFill>
                  <a:srgbClr val="FF9000"/>
                </a:solidFill>
                <a:latin typeface="Amazon Ember Light" panose="020B0403020204020204" pitchFamily="34" charset="0"/>
                <a:ea typeface="Malgun Gothic" panose="020B0503020000020004" pitchFamily="34" charset="-127"/>
                <a:cs typeface="Amazon Ember" panose="020B0603020204020204" pitchFamily="34" charset="0"/>
              </a:rPr>
              <a:t>AWS의</a:t>
            </a:r>
            <a:r>
              <a:rPr lang="ko-kr" sz="3733" dirty="0">
                <a:solidFill>
                  <a:srgbClr val="FF9000"/>
                </a:solidFill>
                <a:latin typeface="Amazon Ember Light" panose="020B0403020204020204" pitchFamily="34" charset="0"/>
                <a:ea typeface="Malgun Gothic" panose="020B0503020000020004" pitchFamily="34" charset="-127"/>
                <a:cs typeface="Amazon Ember" panose="020B0603020204020204" pitchFamily="34" charset="0"/>
              </a:rPr>
              <a:t> 혁신 속도</a:t>
            </a:r>
          </a:p>
        </p:txBody>
      </p:sp>
      <p:sp>
        <p:nvSpPr>
          <p:cNvPr id="8" name="TextBox 7">
            <a:extLst>
              <a:ext uri="{FF2B5EF4-FFF2-40B4-BE49-F238E27FC236}">
                <a16:creationId xmlns:a16="http://schemas.microsoft.com/office/drawing/2014/main" id="{0384F8CB-D482-4D72-BD23-B5D4D07178A7}"/>
              </a:ext>
            </a:extLst>
          </p:cNvPr>
          <p:cNvSpPr txBox="1"/>
          <p:nvPr/>
        </p:nvSpPr>
        <p:spPr>
          <a:xfrm>
            <a:off x="377412" y="1639158"/>
            <a:ext cx="5331988" cy="1815882"/>
          </a:xfrm>
          <a:prstGeom prst="rect">
            <a:avLst/>
          </a:prstGeom>
          <a:noFill/>
        </p:spPr>
        <p:txBody>
          <a:bodyPr wrap="square" rtlCol="0">
            <a:spAutoFit/>
          </a:bodyPr>
          <a:lstStyle/>
          <a:p>
            <a:pPr rtl="0"/>
            <a:r>
              <a:rPr lang="ko-kr" sz="1600">
                <a:solidFill>
                  <a:srgbClr val="414042"/>
                </a:solidFill>
                <a:latin typeface="Amazon Ember Light" panose="020B0403020204020204" pitchFamily="34" charset="0"/>
                <a:ea typeface="Malgun Gothic" panose="020B0503020000020004" pitchFamily="34" charset="-127"/>
                <a:cs typeface="Amazon Ember Light" charset="0"/>
              </a:rPr>
              <a:t>AWS는 컴퓨팅, 스토리지, 데이터베이스, 네트워킹, 분석, 기계 학습 및 인공 지능 (AI), 사물 인터넷 (IoT), 모바일, 보안, 하이브리드 및 애플리케이션 개발, 배포 및 관리에 대한 129가지 이상의 완벽한 기능을 갖춘 서비스를 제공합니다. AWS는 2006년에 총 4,653개의 새로운 기능 또는 서비스를 출시하여 총 311개의 새로운 기능 또는 서비스를 현재까지 출시해 오고 있습니다.</a:t>
            </a:r>
          </a:p>
        </p:txBody>
      </p:sp>
      <p:sp>
        <p:nvSpPr>
          <p:cNvPr id="26" name="TextBox 25"/>
          <p:cNvSpPr txBox="1"/>
          <p:nvPr/>
        </p:nvSpPr>
        <p:spPr>
          <a:xfrm>
            <a:off x="9125734" y="6091821"/>
            <a:ext cx="1617752" cy="256545"/>
          </a:xfrm>
          <a:prstGeom prst="rect">
            <a:avLst/>
          </a:prstGeom>
          <a:noFill/>
        </p:spPr>
        <p:txBody>
          <a:bodyPr wrap="none" rtlCol="0">
            <a:spAutoFit/>
          </a:bodyPr>
          <a:lstStyle/>
          <a:p>
            <a:pPr algn="ctr" rtl="0"/>
            <a:r>
              <a:rPr lang="ko-kr" sz="1067" i="1" dirty="0">
                <a:solidFill>
                  <a:srgbClr val="414042"/>
                </a:solidFill>
                <a:latin typeface="Amazon Ember Light" panose="020B0403020204020204" pitchFamily="34" charset="0"/>
                <a:ea typeface="Malgun Gothic" panose="020B0503020000020004" pitchFamily="34" charset="-127"/>
              </a:rPr>
              <a:t>* 2018</a:t>
            </a:r>
            <a:r>
              <a:rPr lang="ko-kr" sz="1067" dirty="0">
                <a:solidFill>
                  <a:srgbClr val="414042"/>
                </a:solidFill>
                <a:latin typeface="Amazon Ember Light" panose="020B0403020204020204" pitchFamily="34" charset="0"/>
                <a:ea typeface="Malgun Gothic" panose="020B0503020000020004" pitchFamily="34" charset="-127"/>
              </a:rPr>
              <a:t>년 </a:t>
            </a:r>
            <a:r>
              <a:rPr lang="ko-kr" sz="1067" i="1" dirty="0">
                <a:solidFill>
                  <a:srgbClr val="414042"/>
                </a:solidFill>
                <a:latin typeface="Amazon Ember Light" panose="020B0403020204020204" pitchFamily="34" charset="0"/>
                <a:ea typeface="Malgun Gothic" panose="020B0503020000020004" pitchFamily="34" charset="-127"/>
              </a:rPr>
              <a:t>3</a:t>
            </a:r>
            <a:r>
              <a:rPr lang="ko-kr" sz="1067" dirty="0">
                <a:solidFill>
                  <a:srgbClr val="414042"/>
                </a:solidFill>
                <a:latin typeface="Amazon Ember Light" panose="020B0403020204020204" pitchFamily="34" charset="0"/>
                <a:ea typeface="Malgun Gothic" panose="020B0503020000020004" pitchFamily="34" charset="-127"/>
              </a:rPr>
              <a:t>월 </a:t>
            </a:r>
            <a:r>
              <a:rPr lang="ko-kr" sz="1067" i="1" dirty="0">
                <a:solidFill>
                  <a:srgbClr val="414042"/>
                </a:solidFill>
                <a:latin typeface="Amazon Ember Light" panose="020B0403020204020204" pitchFamily="34" charset="0"/>
                <a:ea typeface="Malgun Gothic" panose="020B0503020000020004" pitchFamily="34" charset="-127"/>
              </a:rPr>
              <a:t>31</a:t>
            </a:r>
            <a:r>
              <a:rPr lang="ko-kr" sz="1067" dirty="0">
                <a:solidFill>
                  <a:srgbClr val="414042"/>
                </a:solidFill>
                <a:latin typeface="Amazon Ember Light" panose="020B0403020204020204" pitchFamily="34" charset="0"/>
                <a:ea typeface="Malgun Gothic" panose="020B0503020000020004" pitchFamily="34" charset="-127"/>
              </a:rPr>
              <a:t>일 기준</a:t>
            </a:r>
          </a:p>
        </p:txBody>
      </p:sp>
      <p:sp>
        <p:nvSpPr>
          <p:cNvPr id="30" name="TextBox 29"/>
          <p:cNvSpPr txBox="1"/>
          <p:nvPr/>
        </p:nvSpPr>
        <p:spPr>
          <a:xfrm>
            <a:off x="1991361" y="5498322"/>
            <a:ext cx="801348" cy="297454"/>
          </a:xfrm>
          <a:prstGeom prst="rect">
            <a:avLst/>
          </a:prstGeom>
          <a:noFill/>
          <a:ln>
            <a:noFill/>
          </a:ln>
        </p:spPr>
        <p:txBody>
          <a:bodyPr wrap="square" rtlCol="0">
            <a:spAutoFit/>
          </a:bodyPr>
          <a:lstStyle/>
          <a:p>
            <a:pPr algn="ctr" rtl="0"/>
            <a:r>
              <a:rPr lang="ko-kr" sz="1333">
                <a:solidFill>
                  <a:srgbClr val="414042"/>
                </a:solidFill>
                <a:latin typeface="Amazon Ember Light" panose="020B0403020204020204" pitchFamily="34" charset="0"/>
                <a:ea typeface="Malgun Gothic" panose="020B0503020000020004" pitchFamily="34" charset="-127"/>
                <a:cs typeface="Arial"/>
              </a:rPr>
              <a:t>2011</a:t>
            </a:r>
          </a:p>
        </p:txBody>
      </p:sp>
      <p:sp>
        <p:nvSpPr>
          <p:cNvPr id="31" name="Rectangle 30"/>
          <p:cNvSpPr/>
          <p:nvPr/>
        </p:nvSpPr>
        <p:spPr>
          <a:xfrm>
            <a:off x="2038243" y="4757260"/>
            <a:ext cx="741951" cy="461665"/>
          </a:xfrm>
          <a:prstGeom prst="rect">
            <a:avLst/>
          </a:prstGeom>
        </p:spPr>
        <p:txBody>
          <a:bodyPr wrap="square" rtlCol="0">
            <a:spAutoFit/>
          </a:bodyPr>
          <a:lstStyle/>
          <a:p>
            <a:pPr algn="ctr" rtl="0"/>
            <a:r>
              <a:rPr lang="ko-kr" sz="2400" b="1">
                <a:solidFill>
                  <a:schemeClr val="bg2">
                    <a:lumMod val="50000"/>
                  </a:schemeClr>
                </a:solidFill>
                <a:latin typeface="Amazon Ember Light" panose="020B0403020204020204" pitchFamily="34" charset="0"/>
                <a:ea typeface="Malgun Gothic" panose="020B0503020000020004" pitchFamily="34" charset="-127"/>
                <a:cs typeface="Arial"/>
              </a:rPr>
              <a:t>82</a:t>
            </a:r>
          </a:p>
        </p:txBody>
      </p:sp>
      <p:sp>
        <p:nvSpPr>
          <p:cNvPr id="32" name="Rectangle 31"/>
          <p:cNvSpPr/>
          <p:nvPr/>
        </p:nvSpPr>
        <p:spPr>
          <a:xfrm>
            <a:off x="6805673" y="2964825"/>
            <a:ext cx="858257" cy="461665"/>
          </a:xfrm>
          <a:prstGeom prst="rect">
            <a:avLst/>
          </a:prstGeom>
        </p:spPr>
        <p:txBody>
          <a:bodyPr wrap="square" rtlCol="0">
            <a:spAutoFit/>
          </a:bodyPr>
          <a:lstStyle/>
          <a:p>
            <a:pPr algn="ctr" rtl="0"/>
            <a:r>
              <a:rPr lang="ko-kr" sz="2400" b="1">
                <a:solidFill>
                  <a:schemeClr val="bg2">
                    <a:lumMod val="50000"/>
                  </a:schemeClr>
                </a:solidFill>
                <a:latin typeface="Amazon Ember Light" panose="020B0403020204020204" pitchFamily="34" charset="0"/>
                <a:ea typeface="Malgun Gothic" panose="020B0503020000020004" pitchFamily="34" charset="-127"/>
                <a:cs typeface="Arial"/>
              </a:rPr>
              <a:t>722</a:t>
            </a:r>
          </a:p>
        </p:txBody>
      </p:sp>
      <p:sp>
        <p:nvSpPr>
          <p:cNvPr id="33" name="Rectangle 32"/>
          <p:cNvSpPr/>
          <p:nvPr/>
        </p:nvSpPr>
        <p:spPr>
          <a:xfrm>
            <a:off x="8757072" y="1464552"/>
            <a:ext cx="1532801" cy="461665"/>
          </a:xfrm>
          <a:prstGeom prst="rect">
            <a:avLst/>
          </a:prstGeom>
        </p:spPr>
        <p:txBody>
          <a:bodyPr wrap="square" rtlCol="0">
            <a:spAutoFit/>
          </a:bodyPr>
          <a:lstStyle/>
          <a:p>
            <a:pPr algn="ctr" rtl="0"/>
            <a:r>
              <a:rPr lang="ko-kr" sz="2400" b="1">
                <a:solidFill>
                  <a:schemeClr val="bg2">
                    <a:lumMod val="50000"/>
                  </a:schemeClr>
                </a:solidFill>
                <a:latin typeface="Amazon Ember Light" panose="020B0403020204020204" pitchFamily="34" charset="0"/>
                <a:ea typeface="Malgun Gothic" panose="020B0503020000020004" pitchFamily="34" charset="-127"/>
                <a:cs typeface="Arial"/>
              </a:rPr>
              <a:t>1,430</a:t>
            </a:r>
          </a:p>
        </p:txBody>
      </p:sp>
      <p:sp>
        <p:nvSpPr>
          <p:cNvPr id="34" name="Rectangle 33"/>
          <p:cNvSpPr/>
          <p:nvPr/>
        </p:nvSpPr>
        <p:spPr>
          <a:xfrm>
            <a:off x="4459156" y="4444999"/>
            <a:ext cx="858257" cy="461665"/>
          </a:xfrm>
          <a:prstGeom prst="rect">
            <a:avLst/>
          </a:prstGeom>
        </p:spPr>
        <p:txBody>
          <a:bodyPr wrap="square" rtlCol="0">
            <a:spAutoFit/>
          </a:bodyPr>
          <a:lstStyle/>
          <a:p>
            <a:pPr algn="ctr" rtl="0"/>
            <a:r>
              <a:rPr lang="ko-kr" sz="2400" b="1">
                <a:solidFill>
                  <a:schemeClr val="bg2">
                    <a:lumMod val="50000"/>
                  </a:schemeClr>
                </a:solidFill>
                <a:latin typeface="Amazon Ember Light" panose="020B0403020204020204" pitchFamily="34" charset="0"/>
                <a:ea typeface="Malgun Gothic" panose="020B0503020000020004" pitchFamily="34" charset="-127"/>
                <a:cs typeface="Arial"/>
              </a:rPr>
              <a:t>280</a:t>
            </a:r>
          </a:p>
        </p:txBody>
      </p:sp>
      <p:sp>
        <p:nvSpPr>
          <p:cNvPr id="35" name="Oval 34"/>
          <p:cNvSpPr/>
          <p:nvPr/>
        </p:nvSpPr>
        <p:spPr>
          <a:xfrm>
            <a:off x="2318823" y="5230836"/>
            <a:ext cx="185764" cy="185761"/>
          </a:xfrm>
          <a:prstGeom prst="ellipse">
            <a:avLst/>
          </a:prstGeom>
          <a:solidFill>
            <a:srgbClr val="FF9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solidFill>
                <a:srgbClr val="F7A028"/>
              </a:solidFill>
              <a:latin typeface="Amazon Ember Light" panose="020B0403020204020204" pitchFamily="34" charset="0"/>
              <a:ea typeface="Malgun Gothic" panose="020B0503020000020004" pitchFamily="34" charset="-127"/>
            </a:endParaRPr>
          </a:p>
        </p:txBody>
      </p:sp>
      <p:sp>
        <p:nvSpPr>
          <p:cNvPr id="36" name="Oval 35"/>
          <p:cNvSpPr/>
          <p:nvPr/>
        </p:nvSpPr>
        <p:spPr>
          <a:xfrm rot="20560273">
            <a:off x="4790901" y="4914110"/>
            <a:ext cx="185764" cy="185761"/>
          </a:xfrm>
          <a:prstGeom prst="ellipse">
            <a:avLst/>
          </a:prstGeom>
          <a:solidFill>
            <a:srgbClr val="FF9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solidFill>
                <a:srgbClr val="F7A028"/>
              </a:solidFill>
              <a:latin typeface="Amazon Ember Light" panose="020B0403020204020204" pitchFamily="34" charset="0"/>
              <a:ea typeface="Malgun Gothic" panose="020B0503020000020004" pitchFamily="34" charset="-127"/>
            </a:endParaRPr>
          </a:p>
        </p:txBody>
      </p:sp>
      <p:sp>
        <p:nvSpPr>
          <p:cNvPr id="37" name="Oval 36"/>
          <p:cNvSpPr/>
          <p:nvPr/>
        </p:nvSpPr>
        <p:spPr>
          <a:xfrm rot="987224">
            <a:off x="7187499" y="3686241"/>
            <a:ext cx="185764" cy="185763"/>
          </a:xfrm>
          <a:prstGeom prst="ellipse">
            <a:avLst/>
          </a:prstGeom>
          <a:solidFill>
            <a:srgbClr val="FF9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solidFill>
                <a:srgbClr val="F7A028"/>
              </a:solidFill>
              <a:latin typeface="Amazon Ember Light" panose="020B0403020204020204" pitchFamily="34" charset="0"/>
              <a:ea typeface="Malgun Gothic" panose="020B0503020000020004" pitchFamily="34" charset="-127"/>
            </a:endParaRPr>
          </a:p>
        </p:txBody>
      </p:sp>
      <p:sp>
        <p:nvSpPr>
          <p:cNvPr id="38" name="Oval 37"/>
          <p:cNvSpPr/>
          <p:nvPr/>
        </p:nvSpPr>
        <p:spPr>
          <a:xfrm>
            <a:off x="9606454" y="2030447"/>
            <a:ext cx="185764" cy="18576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solidFill>
                <a:srgbClr val="F7A028"/>
              </a:solidFill>
              <a:latin typeface="Amazon Ember Light" panose="020B0403020204020204" pitchFamily="34" charset="0"/>
              <a:ea typeface="Malgun Gothic" panose="020B0503020000020004" pitchFamily="34" charset="-127"/>
            </a:endParaRPr>
          </a:p>
        </p:txBody>
      </p:sp>
      <p:sp>
        <p:nvSpPr>
          <p:cNvPr id="39" name="TextBox 38"/>
          <p:cNvSpPr txBox="1"/>
          <p:nvPr/>
        </p:nvSpPr>
        <p:spPr>
          <a:xfrm>
            <a:off x="4470798" y="5498319"/>
            <a:ext cx="801348" cy="297454"/>
          </a:xfrm>
          <a:prstGeom prst="rect">
            <a:avLst/>
          </a:prstGeom>
          <a:noFill/>
          <a:ln>
            <a:noFill/>
          </a:ln>
        </p:spPr>
        <p:txBody>
          <a:bodyPr wrap="square" rtlCol="0">
            <a:spAutoFit/>
          </a:bodyPr>
          <a:lstStyle/>
          <a:p>
            <a:pPr algn="ctr" rtl="0"/>
            <a:r>
              <a:rPr lang="ko-kr" sz="1333">
                <a:solidFill>
                  <a:srgbClr val="414042"/>
                </a:solidFill>
                <a:latin typeface="Amazon Ember Light" panose="020B0403020204020204" pitchFamily="34" charset="0"/>
                <a:ea typeface="Malgun Gothic" panose="020B0503020000020004" pitchFamily="34" charset="-127"/>
                <a:cs typeface="Arial"/>
              </a:rPr>
              <a:t>2013</a:t>
            </a:r>
          </a:p>
        </p:txBody>
      </p:sp>
      <p:sp>
        <p:nvSpPr>
          <p:cNvPr id="40" name="TextBox 39"/>
          <p:cNvSpPr txBox="1"/>
          <p:nvPr/>
        </p:nvSpPr>
        <p:spPr>
          <a:xfrm>
            <a:off x="6907673" y="5498327"/>
            <a:ext cx="801348" cy="297454"/>
          </a:xfrm>
          <a:prstGeom prst="rect">
            <a:avLst/>
          </a:prstGeom>
          <a:noFill/>
          <a:ln>
            <a:noFill/>
          </a:ln>
        </p:spPr>
        <p:txBody>
          <a:bodyPr wrap="square" rtlCol="0">
            <a:spAutoFit/>
          </a:bodyPr>
          <a:lstStyle/>
          <a:p>
            <a:pPr algn="ctr" rtl="0"/>
            <a:r>
              <a:rPr lang="ko-kr" sz="1333">
                <a:solidFill>
                  <a:srgbClr val="414042"/>
                </a:solidFill>
                <a:latin typeface="Amazon Ember Light" panose="020B0403020204020204" pitchFamily="34" charset="0"/>
                <a:ea typeface="Malgun Gothic" panose="020B0503020000020004" pitchFamily="34" charset="-127"/>
                <a:cs typeface="Arial"/>
              </a:rPr>
              <a:t>2015</a:t>
            </a:r>
          </a:p>
        </p:txBody>
      </p:sp>
      <p:sp>
        <p:nvSpPr>
          <p:cNvPr id="41" name="TextBox 40"/>
          <p:cNvSpPr txBox="1"/>
          <p:nvPr/>
        </p:nvSpPr>
        <p:spPr>
          <a:xfrm>
            <a:off x="9234823" y="5498316"/>
            <a:ext cx="801348" cy="297454"/>
          </a:xfrm>
          <a:prstGeom prst="rect">
            <a:avLst/>
          </a:prstGeom>
          <a:noFill/>
          <a:ln>
            <a:noFill/>
          </a:ln>
        </p:spPr>
        <p:txBody>
          <a:bodyPr wrap="square" rtlCol="0">
            <a:spAutoFit/>
          </a:bodyPr>
          <a:lstStyle/>
          <a:p>
            <a:pPr algn="ctr" rtl="0"/>
            <a:r>
              <a:rPr lang="ko-kr" sz="1333">
                <a:solidFill>
                  <a:srgbClr val="414042"/>
                </a:solidFill>
                <a:latin typeface="Amazon Ember Light" panose="020B0403020204020204" pitchFamily="34" charset="0"/>
                <a:ea typeface="Malgun Gothic" panose="020B0503020000020004" pitchFamily="34" charset="-127"/>
                <a:cs typeface="Arial"/>
              </a:rPr>
              <a:t>2017</a:t>
            </a:r>
          </a:p>
        </p:txBody>
      </p:sp>
      <p:cxnSp>
        <p:nvCxnSpPr>
          <p:cNvPr id="42" name="Straight Connector 41"/>
          <p:cNvCxnSpPr>
            <a:stCxn id="35" idx="6"/>
            <a:endCxn id="36" idx="2"/>
          </p:cNvCxnSpPr>
          <p:nvPr/>
        </p:nvCxnSpPr>
        <p:spPr>
          <a:xfrm flipV="1">
            <a:off x="2504588" y="5034657"/>
            <a:ext cx="2290529" cy="289060"/>
          </a:xfrm>
          <a:prstGeom prst="line">
            <a:avLst/>
          </a:prstGeom>
          <a:ln w="9525">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36" idx="6"/>
            <a:endCxn id="37" idx="3"/>
          </p:cNvCxnSpPr>
          <p:nvPr/>
        </p:nvCxnSpPr>
        <p:spPr>
          <a:xfrm flipV="1">
            <a:off x="4972448" y="3823509"/>
            <a:ext cx="2226341" cy="1155817"/>
          </a:xfrm>
          <a:prstGeom prst="line">
            <a:avLst/>
          </a:prstGeom>
          <a:ln w="9525">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37" idx="7"/>
            <a:endCxn id="38" idx="3"/>
          </p:cNvCxnSpPr>
          <p:nvPr/>
        </p:nvCxnSpPr>
        <p:spPr>
          <a:xfrm flipV="1">
            <a:off x="7361972" y="2189006"/>
            <a:ext cx="2271685" cy="1545732"/>
          </a:xfrm>
          <a:prstGeom prst="line">
            <a:avLst/>
          </a:prstGeom>
          <a:ln w="9525">
            <a:solidFill>
              <a:srgbClr val="414042"/>
            </a:solidFill>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185963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rtl="0"/>
            <a:r>
              <a:rPr lang="ko-kr">
                <a:latin typeface="Amazon Ember Light" panose="020B0403020204020204" pitchFamily="34" charset="0"/>
                <a:ea typeface="Malgun Gothic" panose="020B0503020000020004" pitchFamily="34" charset="-127"/>
              </a:rPr>
              <a:t>AWS Marketplace: IT 소프트웨어 </a:t>
            </a:r>
            <a:br>
              <a:rPr lang="en-US">
                <a:latin typeface="Amazon Ember Light" panose="020B0403020204020204" pitchFamily="34" charset="0"/>
                <a:ea typeface="Malgun Gothic" panose="020B0503020000020004" pitchFamily="34" charset="-127"/>
              </a:rPr>
            </a:br>
            <a:r>
              <a:rPr lang="ko-kr">
                <a:solidFill>
                  <a:srgbClr val="FFFFFF"/>
                </a:solidFill>
                <a:latin typeface="Amazon Ember Light" panose="020B0403020204020204" pitchFamily="34" charset="0"/>
                <a:ea typeface="Malgun Gothic" panose="020B0503020000020004" pitchFamily="34" charset="-127"/>
              </a:rPr>
              <a:t>클라우드용으로 최적화</a:t>
            </a:r>
            <a:endParaRPr lang="en-US" dirty="0">
              <a:solidFill>
                <a:srgbClr val="FFFFFF"/>
              </a:solidFill>
              <a:latin typeface="Amazon Ember Light" panose="020B0403020204020204" pitchFamily="34" charset="0"/>
              <a:ea typeface="Malgun Gothic" panose="020B0503020000020004" pitchFamily="34" charset="-127"/>
            </a:endParaRPr>
          </a:p>
        </p:txBody>
      </p:sp>
      <p:sp>
        <p:nvSpPr>
          <p:cNvPr id="3" name="Content Placeholder 2"/>
          <p:cNvSpPr>
            <a:spLocks noGrp="1"/>
          </p:cNvSpPr>
          <p:nvPr>
            <p:ph idx="1"/>
          </p:nvPr>
        </p:nvSpPr>
        <p:spPr>
          <a:xfrm>
            <a:off x="238539" y="1440305"/>
            <a:ext cx="7291814" cy="4913308"/>
          </a:xfrm>
        </p:spPr>
        <p:txBody>
          <a:bodyPr rtlCol="0">
            <a:normAutofit/>
          </a:bodyPr>
          <a:lstStyle/>
          <a:p>
            <a:pPr rtl="0"/>
            <a:r>
              <a:rPr lang="ko-kr" dirty="0">
                <a:latin typeface="Amazon Ember Light" panose="020B0403020204020204" pitchFamily="34" charset="0"/>
                <a:ea typeface="Malgun Gothic" panose="020B0503020000020004" pitchFamily="34" charset="-127"/>
              </a:rPr>
              <a:t>AWS 인프라 위에 배포할 IT 소프트웨어를 검색 및 구매할 수 있는 온라인 스토어.</a:t>
            </a:r>
          </a:p>
          <a:p>
            <a:pPr rtl="0"/>
            <a:r>
              <a:rPr lang="ko-kr" dirty="0">
                <a:latin typeface="Amazon Ember Light" panose="020B0403020204020204" pitchFamily="34" charset="0"/>
                <a:ea typeface="Malgun Gothic" panose="020B0503020000020004" pitchFamily="34" charset="-127"/>
              </a:rPr>
              <a:t>수천 개의 유료, BYOL, </a:t>
            </a:r>
            <a:r>
              <a:rPr lang="ko-kr" dirty="0">
                <a:solidFill>
                  <a:srgbClr val="000000"/>
                </a:solidFill>
                <a:latin typeface="Amazon Ember Light" panose="020B0403020204020204" pitchFamily="34" charset="0"/>
                <a:ea typeface="Malgun Gothic" panose="020B0503020000020004" pitchFamily="34" charset="-127"/>
              </a:rPr>
              <a:t>오픈 소스</a:t>
            </a:r>
            <a:r>
              <a:rPr lang="ko-kr" dirty="0">
                <a:latin typeface="Amazon Ember Light" panose="020B0403020204020204" pitchFamily="34" charset="0"/>
                <a:ea typeface="Malgun Gothic" panose="020B0503020000020004" pitchFamily="34" charset="-127"/>
              </a:rPr>
              <a:t>, SaaS 및 무료 평가 옵션 카탈로그.</a:t>
            </a:r>
          </a:p>
          <a:p>
            <a:pPr rtl="0"/>
            <a:r>
              <a:rPr lang="ko-kr" dirty="0">
                <a:latin typeface="Amazon Ember Light" panose="020B0403020204020204" pitchFamily="34" charset="0"/>
                <a:ea typeface="Malgun Gothic" panose="020B0503020000020004" pitchFamily="34" charset="-127"/>
              </a:rPr>
              <a:t>AWS에서 운영하도록 미리 구성됨.</a:t>
            </a:r>
          </a:p>
          <a:p>
            <a:pPr lvl="2" rtl="0"/>
            <a:r>
              <a:rPr lang="ko-kr" dirty="0">
                <a:latin typeface="Amazon Ember Light" panose="020B0403020204020204" pitchFamily="34" charset="0"/>
                <a:ea typeface="Malgun Gothic" panose="020B0503020000020004" pitchFamily="34" charset="-127"/>
              </a:rPr>
              <a:t>AWS가 보안과 운용성을 확인한 소프트웨어.</a:t>
            </a:r>
          </a:p>
          <a:p>
            <a:pPr lvl="2" rtl="0"/>
            <a:r>
              <a:rPr lang="ko-kr" dirty="0">
                <a:latin typeface="Amazon Ember Light" panose="020B0403020204020204" pitchFamily="34" charset="0"/>
                <a:ea typeface="Malgun Gothic" panose="020B0503020000020004" pitchFamily="34" charset="-127"/>
              </a:rPr>
              <a:t>몇 분 만에 AWS 환경에 배포.</a:t>
            </a:r>
          </a:p>
          <a:p>
            <a:pPr lvl="2" rtl="0"/>
            <a:r>
              <a:rPr lang="ko-kr" dirty="0">
                <a:latin typeface="Amazon Ember Light" panose="020B0403020204020204" pitchFamily="34" charset="0"/>
                <a:ea typeface="Malgun Gothic" panose="020B0503020000020004" pitchFamily="34" charset="-127"/>
              </a:rPr>
              <a:t>사용량에 따라 지불하는 유연한 모델.</a:t>
            </a:r>
          </a:p>
          <a:p>
            <a:pPr lvl="2" rtl="0"/>
            <a:r>
              <a:rPr lang="ko-kr" dirty="0">
                <a:latin typeface="Amazon Ember Light" panose="020B0403020204020204" pitchFamily="34" charset="0"/>
                <a:ea typeface="Malgun Gothic" panose="020B0503020000020004" pitchFamily="34" charset="-127"/>
              </a:rPr>
              <a:t>소프트웨어 비용이 AWS 계정으로 청구됨.</a:t>
            </a:r>
          </a:p>
          <a:p>
            <a:pPr rtl="0"/>
            <a:r>
              <a:rPr lang="ko-kr" dirty="0">
                <a:latin typeface="Amazon Ember Light" panose="020B0403020204020204" pitchFamily="34" charset="0"/>
                <a:ea typeface="Malgun Gothic" panose="020B0503020000020004" pitchFamily="34" charset="-127"/>
              </a:rPr>
              <a:t> AWS Test Drive/Quick </a:t>
            </a:r>
            <a:r>
              <a:rPr lang="ko-kr" dirty="0">
                <a:solidFill>
                  <a:srgbClr val="000000"/>
                </a:solidFill>
                <a:latin typeface="Amazon Ember Light" panose="020B0403020204020204" pitchFamily="34" charset="0"/>
                <a:ea typeface="Malgun Gothic" panose="020B0503020000020004" pitchFamily="34" charset="-127"/>
              </a:rPr>
              <a:t>Starts</a:t>
            </a:r>
            <a:r>
              <a:rPr lang="ko-kr" dirty="0">
                <a:latin typeface="Amazon Ember Light" panose="020B0403020204020204" pitchFamily="34" charset="0"/>
                <a:ea typeface="Malgun Gothic" panose="020B0503020000020004" pitchFamily="34" charset="-127"/>
              </a:rPr>
              <a:t> 포함.</a:t>
            </a:r>
            <a:endParaRPr lang="en-US" dirty="0">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hlinkClick r:id="rId4" invalidUrl="https:///"/>
              </a:rPr>
              <a:t>https://</a:t>
            </a:r>
            <a:r>
              <a:rPr lang="ko-kr" dirty="0">
                <a:latin typeface="Amazon Ember Light" panose="020B0403020204020204" pitchFamily="34" charset="0"/>
                <a:ea typeface="Malgun Gothic" panose="020B0503020000020004" pitchFamily="34" charset="-127"/>
                <a:hlinkClick r:id="rId5"/>
              </a:rPr>
              <a:t>aws.amazon.com/marketplace</a:t>
            </a:r>
            <a:r>
              <a:rPr lang="ko-kr" dirty="0">
                <a:latin typeface="Amazon Ember Light" panose="020B0403020204020204" pitchFamily="34" charset="0"/>
                <a:ea typeface="Malgun Gothic" panose="020B0503020000020004" pitchFamily="34" charset="-127"/>
              </a:rPr>
              <a:t>	</a:t>
            </a:r>
          </a:p>
        </p:txBody>
      </p:sp>
      <p:pic>
        <p:nvPicPr>
          <p:cNvPr id="6" name="Picture 5">
            <a:extLst>
              <a:ext uri="{FF2B5EF4-FFF2-40B4-BE49-F238E27FC236}">
                <a16:creationId xmlns:a16="http://schemas.microsoft.com/office/drawing/2014/main" id="{29362567-3613-4442-BDF0-C38A4B4B38A8}"/>
              </a:ext>
            </a:extLst>
          </p:cNvPr>
          <p:cNvPicPr>
            <a:picLocks noChangeAspect="1"/>
          </p:cNvPicPr>
          <p:nvPr/>
        </p:nvPicPr>
        <p:blipFill>
          <a:blip r:embed="rId6"/>
          <a:stretch>
            <a:fillRect/>
          </a:stretch>
        </p:blipFill>
        <p:spPr>
          <a:xfrm>
            <a:off x="7241241" y="1930363"/>
            <a:ext cx="4755634" cy="4423250"/>
          </a:xfrm>
          <a:prstGeom prst="rect">
            <a:avLst/>
          </a:prstGeom>
        </p:spPr>
      </p:pic>
    </p:spTree>
    <p:custDataLst>
      <p:tags r:id="rId1"/>
    </p:custDataLst>
    <p:extLst>
      <p:ext uri="{BB962C8B-B14F-4D97-AF65-F5344CB8AC3E}">
        <p14:creationId xmlns:p14="http://schemas.microsoft.com/office/powerpoint/2010/main" val="226676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8414" y="2947452"/>
            <a:ext cx="9289466" cy="779463"/>
          </a:xfrm>
        </p:spPr>
        <p:txBody>
          <a:bodyPr rtlCol="0"/>
          <a:lstStyle/>
          <a:p>
            <a:pPr rtl="0"/>
            <a:r>
              <a:rPr lang="ko-kr" dirty="0">
                <a:latin typeface="Malgun Gothic" panose="020B0503020000020004" pitchFamily="34" charset="-127"/>
                <a:ea typeface="Malgun Gothic" panose="020B0503020000020004" pitchFamily="34" charset="-127"/>
              </a:rPr>
              <a:t>네트워킹: </a:t>
            </a:r>
            <a:r>
              <a:rPr lang="ko-kr" dirty="0"/>
              <a:t>Amazon VPC</a:t>
            </a:r>
            <a:endParaRPr lang="en-US" dirty="0"/>
          </a:p>
        </p:txBody>
      </p:sp>
    </p:spTree>
    <p:custDataLst>
      <p:tags r:id="rId1"/>
    </p:custDataLst>
    <p:extLst>
      <p:ext uri="{BB962C8B-B14F-4D97-AF65-F5344CB8AC3E}">
        <p14:creationId xmlns:p14="http://schemas.microsoft.com/office/powerpoint/2010/main" val="1611759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Diagonal Corner Rectangle 132"/>
          <p:cNvSpPr/>
          <p:nvPr>
            <p:custDataLst>
              <p:tags r:id="rId2"/>
            </p:custDataLst>
          </p:nvPr>
        </p:nvSpPr>
        <p:spPr>
          <a:xfrm>
            <a:off x="350331" y="1706650"/>
            <a:ext cx="11493500" cy="4418061"/>
          </a:xfrm>
          <a:prstGeom prst="round2DiagRect">
            <a:avLst>
              <a:gd name="adj1" fmla="val 9334"/>
              <a:gd name="adj2" fmla="val 15248"/>
            </a:avLst>
          </a:prstGeom>
          <a:solidFill>
            <a:srgbClr val="FAA63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defRPr/>
            </a:pPr>
            <a:endParaRPr lang="en-US" sz="2133" dirty="0">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9" name="Rounded Rectangle 18"/>
          <p:cNvSpPr/>
          <p:nvPr/>
        </p:nvSpPr>
        <p:spPr bwMode="auto">
          <a:xfrm>
            <a:off x="2866960" y="2323850"/>
            <a:ext cx="8398591" cy="2423996"/>
          </a:xfrm>
          <a:prstGeom prst="roundRect">
            <a:avLst>
              <a:gd name="adj" fmla="val 9818"/>
            </a:avLst>
          </a:prstGeom>
          <a:solidFill>
            <a:schemeClr val="bg1"/>
          </a:solidFill>
          <a:ln w="1905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solidFill>
                <a:schemeClr val="tx1"/>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Amazon Virtual Private Cloud (VPC)</a:t>
            </a:r>
            <a:endParaRPr lang="en-US" dirty="0">
              <a:latin typeface="Amazon Ember Light" panose="020B0403020204020204" pitchFamily="34" charset="0"/>
              <a:ea typeface="Malgun Gothic" panose="020B0503020000020004" pitchFamily="34" charset="-127"/>
            </a:endParaRPr>
          </a:p>
        </p:txBody>
      </p:sp>
      <p:sp>
        <p:nvSpPr>
          <p:cNvPr id="18" name="Content Placeholder 2"/>
          <p:cNvSpPr>
            <a:spLocks noGrp="1"/>
          </p:cNvSpPr>
          <p:nvPr>
            <p:ph idx="1"/>
          </p:nvPr>
        </p:nvSpPr>
        <p:spPr>
          <a:xfrm>
            <a:off x="2810256" y="2678263"/>
            <a:ext cx="8455295" cy="1746027"/>
          </a:xfrm>
        </p:spPr>
        <p:txBody>
          <a:bodyPr rtlCol="0">
            <a:normAutofit/>
          </a:bodyPr>
          <a:lstStyle/>
          <a:p>
            <a:pPr rtl="0"/>
            <a:r>
              <a:rPr lang="ko-kr" dirty="0">
                <a:latin typeface="Amazon Ember Light" panose="020B0403020204020204" pitchFamily="34" charset="0"/>
                <a:ea typeface="Malgun Gothic" panose="020B0503020000020004" pitchFamily="34" charset="-127"/>
              </a:rPr>
              <a:t>AWS 클라우드에서 격리된 </a:t>
            </a:r>
            <a:r>
              <a:rPr lang="ko-kr" b="1" dirty="0">
                <a:latin typeface="Amazon Ember Light" panose="020B0403020204020204" pitchFamily="34" charset="0"/>
                <a:ea typeface="Malgun Gothic" panose="020B0503020000020004" pitchFamily="34" charset="-127"/>
              </a:rPr>
              <a:t>프라이빗 가상 네트워크</a:t>
            </a:r>
            <a:r>
              <a:rPr lang="ko-kr" dirty="0">
                <a:latin typeface="Amazon Ember Light" panose="020B0403020204020204" pitchFamily="34" charset="0"/>
                <a:ea typeface="Malgun Gothic" panose="020B0503020000020004" pitchFamily="34" charset="-127"/>
              </a:rPr>
              <a:t>를 프로비저닝합니다.</a:t>
            </a:r>
            <a:endParaRPr lang="en-US" dirty="0">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sym typeface="Chalkduster" charset="0"/>
              </a:rPr>
              <a:t>가상 네트워킹 환경을 완벽하게 제어할 수 있습니다.</a:t>
            </a:r>
          </a:p>
        </p:txBody>
      </p:sp>
      <p:sp>
        <p:nvSpPr>
          <p:cNvPr id="138" name="Rounded Rectangle 137"/>
          <p:cNvSpPr/>
          <p:nvPr/>
        </p:nvSpPr>
        <p:spPr bwMode="auto">
          <a:xfrm>
            <a:off x="1109580" y="2728883"/>
            <a:ext cx="1461216" cy="133306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solidFill>
                <a:schemeClr val="tx1"/>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1" name="Rectangle 10"/>
          <p:cNvSpPr>
            <a:spLocks/>
          </p:cNvSpPr>
          <p:nvPr/>
        </p:nvSpPr>
        <p:spPr bwMode="auto">
          <a:xfrm>
            <a:off x="936304" y="4064482"/>
            <a:ext cx="1710073" cy="903437"/>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4667" tIns="84667" rIns="84667" bIns="84667" rtlCol="0" anchor="ctr"/>
          <a:lstStyle/>
          <a:p>
            <a:pPr algn="ctr" rtl="0">
              <a:defRPr/>
            </a:pPr>
            <a:r>
              <a:rPr lang="ko-kr" sz="2133" dirty="0">
                <a:latin typeface="Amazon Ember" panose="020B0603020204020204" pitchFamily="34" charset="0"/>
                <a:ea typeface="Malgun Gothic" panose="020B0503020000020004" pitchFamily="34" charset="-127"/>
                <a:cs typeface="Amazon Ember" panose="020B0603020204020204" pitchFamily="34" charset="0"/>
                <a:sym typeface="Chalkduster" charset="0"/>
              </a:rPr>
              <a:t>Amazon</a:t>
            </a:r>
          </a:p>
          <a:p>
            <a:pPr algn="ctr" rtl="0">
              <a:defRPr/>
            </a:pPr>
            <a:r>
              <a:rPr lang="ko-kr" sz="2133" dirty="0">
                <a:latin typeface="Amazon Ember" panose="020B0603020204020204" pitchFamily="34" charset="0"/>
                <a:ea typeface="Malgun Gothic" panose="020B0503020000020004" pitchFamily="34" charset="-127"/>
                <a:cs typeface="Amazon Ember" panose="020B0603020204020204" pitchFamily="34" charset="0"/>
                <a:sym typeface="Chalkduster" charset="0"/>
              </a:rPr>
              <a:t>VPC</a:t>
            </a:r>
          </a:p>
        </p:txBody>
      </p:sp>
      <p:pic>
        <p:nvPicPr>
          <p:cNvPr id="13" name="Picture 12" descr="VPC.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52508" y="2907690"/>
            <a:ext cx="975360" cy="975360"/>
          </a:xfrm>
          <a:prstGeom prst="rect">
            <a:avLst/>
          </a:prstGeom>
        </p:spPr>
      </p:pic>
    </p:spTree>
    <p:custDataLst>
      <p:tags r:id="rId1"/>
    </p:custDataLst>
    <p:extLst>
      <p:ext uri="{BB962C8B-B14F-4D97-AF65-F5344CB8AC3E}">
        <p14:creationId xmlns:p14="http://schemas.microsoft.com/office/powerpoint/2010/main" val="2616542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VPC 및 서브넷</a:t>
            </a:r>
            <a:endParaRPr lang="en-US" dirty="0">
              <a:solidFill>
                <a:srgbClr val="FFFFFF"/>
              </a:solidFill>
              <a:latin typeface="Amazon Ember Light" panose="020B0403020204020204" pitchFamily="34" charset="0"/>
              <a:ea typeface="Malgun Gothic" panose="020B0503020000020004" pitchFamily="34" charset="-127"/>
            </a:endParaRPr>
          </a:p>
        </p:txBody>
      </p:sp>
      <p:sp>
        <p:nvSpPr>
          <p:cNvPr id="3" name="Content Placeholder 2"/>
          <p:cNvSpPr>
            <a:spLocks noGrp="1"/>
          </p:cNvSpPr>
          <p:nvPr>
            <p:ph idx="1"/>
          </p:nvPr>
        </p:nvSpPr>
        <p:spPr/>
        <p:txBody>
          <a:bodyPr rtlCol="0"/>
          <a:lstStyle/>
          <a:p>
            <a:pPr rtl="0"/>
            <a:r>
              <a:rPr lang="ko-kr" dirty="0">
                <a:latin typeface="Amazon Ember Light" panose="020B0403020204020204" pitchFamily="34" charset="0"/>
                <a:ea typeface="Malgun Gothic" panose="020B0503020000020004" pitchFamily="34" charset="-127"/>
              </a:rPr>
              <a:t>서브넷은 VPC 내 IP 주소 범위를 정의합니다.</a:t>
            </a:r>
          </a:p>
          <a:p>
            <a:pPr rtl="0"/>
            <a:r>
              <a:rPr lang="ko-kr" dirty="0">
                <a:latin typeface="Amazon Ember Light" panose="020B0403020204020204" pitchFamily="34" charset="0"/>
                <a:ea typeface="Malgun Gothic" panose="020B0503020000020004" pitchFamily="34" charset="-127"/>
              </a:rPr>
              <a:t>선택한 서브넷에서 AWS 리소스를 시작할 수 있습니다.</a:t>
            </a:r>
            <a:endParaRPr lang="en-US" dirty="0">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프라이빗 서브넷은</a:t>
            </a:r>
            <a:r>
              <a:rPr lang="ko-kr" b="1" dirty="0">
                <a:latin typeface="Amazon Ember Light" panose="020B0403020204020204" pitchFamily="34" charset="0"/>
                <a:ea typeface="Malgun Gothic" panose="020B0503020000020004" pitchFamily="34" charset="-127"/>
              </a:rPr>
              <a:t> 인터넷으로 액세스할 수 없는 리소스에 사용됩니다.</a:t>
            </a:r>
            <a:endParaRPr lang="en-US" dirty="0">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퍼블릭 서브넷은</a:t>
            </a:r>
            <a:r>
              <a:rPr lang="ko-kr" b="1" dirty="0">
                <a:latin typeface="Amazon Ember Light" panose="020B0403020204020204" pitchFamily="34" charset="0"/>
                <a:ea typeface="Malgun Gothic" panose="020B0503020000020004" pitchFamily="34" charset="-127"/>
              </a:rPr>
              <a:t> 인터넷으로 액세스할 수 있는 리소스에 사용됩니다.</a:t>
            </a:r>
            <a:endParaRPr lang="en-US" dirty="0">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각 서브넷은 하나의 가용 영역 내에 모두 상주해야 하며, 다른 영역으로 확장할 수 없습니다.</a:t>
            </a:r>
            <a:endParaRPr lang="en-US" dirty="0">
              <a:latin typeface="Amazon Ember Light" panose="020B04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1763992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Amazon VPC 예</a:t>
            </a:r>
          </a:p>
        </p:txBody>
      </p:sp>
      <p:sp>
        <p:nvSpPr>
          <p:cNvPr id="66" name="Rounded Rectangle 65"/>
          <p:cNvSpPr/>
          <p:nvPr/>
        </p:nvSpPr>
        <p:spPr>
          <a:xfrm>
            <a:off x="831853" y="2829696"/>
            <a:ext cx="10356849" cy="319542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400" dirty="0">
              <a:solidFill>
                <a:schemeClr val="tx1"/>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69" name="Rounded Rectangle 68"/>
          <p:cNvSpPr/>
          <p:nvPr/>
        </p:nvSpPr>
        <p:spPr>
          <a:xfrm>
            <a:off x="452967" y="2409009"/>
            <a:ext cx="11159067" cy="396081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400" dirty="0">
              <a:solidFill>
                <a:schemeClr val="tx1"/>
              </a:solidFill>
              <a:latin typeface="Amazon Ember Light" panose="020B0403020204020204" pitchFamily="34" charset="0"/>
              <a:ea typeface="Malgun Gothic" panose="020B0503020000020004" pitchFamily="34" charset="-127"/>
              <a:cs typeface="Amazon Ember" panose="020B0603020204020204" pitchFamily="34" charset="0"/>
            </a:endParaRPr>
          </a:p>
        </p:txBody>
      </p:sp>
      <p:pic>
        <p:nvPicPr>
          <p:cNvPr id="71" name="Picture 19" descr="AWS-Cloud.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00669" y="2031183"/>
            <a:ext cx="626995" cy="603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 name="Rounded Rectangle 71"/>
          <p:cNvSpPr/>
          <p:nvPr/>
        </p:nvSpPr>
        <p:spPr>
          <a:xfrm>
            <a:off x="1564220" y="3920309"/>
            <a:ext cx="2127249" cy="150177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400" dirty="0">
              <a:solidFill>
                <a:schemeClr val="tx1"/>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73" name="TextBox 37"/>
          <p:cNvSpPr txBox="1">
            <a:spLocks noChangeArrowheads="1"/>
          </p:cNvSpPr>
          <p:nvPr/>
        </p:nvSpPr>
        <p:spPr bwMode="auto">
          <a:xfrm>
            <a:off x="1833304" y="5424659"/>
            <a:ext cx="1589081" cy="318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467" b="1"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퍼블릭 서브넷</a:t>
            </a:r>
            <a:endParaRPr lang="en-US" sz="1467" b="1"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79" name="Rounded Rectangle 78"/>
          <p:cNvSpPr/>
          <p:nvPr/>
        </p:nvSpPr>
        <p:spPr>
          <a:xfrm>
            <a:off x="4887385" y="3920308"/>
            <a:ext cx="2127251" cy="150018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400" dirty="0">
              <a:solidFill>
                <a:schemeClr val="tx1"/>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80" name="TextBox 37"/>
          <p:cNvSpPr txBox="1">
            <a:spLocks noChangeArrowheads="1"/>
          </p:cNvSpPr>
          <p:nvPr/>
        </p:nvSpPr>
        <p:spPr bwMode="auto">
          <a:xfrm>
            <a:off x="5074472" y="5424659"/>
            <a:ext cx="1753077" cy="318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467" b="1">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프라이빗 서브넷</a:t>
            </a:r>
            <a:endParaRPr lang="en-US" sz="1467" b="1"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84" name="Rounded Rectangle 83"/>
          <p:cNvSpPr/>
          <p:nvPr/>
        </p:nvSpPr>
        <p:spPr>
          <a:xfrm>
            <a:off x="8167318" y="3920308"/>
            <a:ext cx="2127249" cy="150018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400" dirty="0">
              <a:solidFill>
                <a:schemeClr val="tx1"/>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85" name="TextBox 37"/>
          <p:cNvSpPr txBox="1">
            <a:spLocks noChangeArrowheads="1"/>
          </p:cNvSpPr>
          <p:nvPr/>
        </p:nvSpPr>
        <p:spPr bwMode="auto">
          <a:xfrm>
            <a:off x="8248746" y="5424659"/>
            <a:ext cx="1964393" cy="318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467" b="1">
                <a:latin typeface="Amazon Ember Light" panose="020B0403020204020204" pitchFamily="34" charset="0"/>
                <a:ea typeface="Malgun Gothic" panose="020B0503020000020004" pitchFamily="34" charset="-127"/>
                <a:cs typeface="Amazon Ember" panose="020B0603020204020204" pitchFamily="34" charset="0"/>
              </a:rPr>
              <a:t>VPN 전용 서브넷</a:t>
            </a:r>
            <a:endParaRPr lang="en-US" sz="1467" b="1"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endParaRPr>
          </a:p>
        </p:txBody>
      </p:sp>
      <p:grpSp>
        <p:nvGrpSpPr>
          <p:cNvPr id="10" name="Group 9"/>
          <p:cNvGrpSpPr/>
          <p:nvPr/>
        </p:nvGrpSpPr>
        <p:grpSpPr>
          <a:xfrm>
            <a:off x="8164895" y="4028330"/>
            <a:ext cx="1114719" cy="772978"/>
            <a:chOff x="5935663" y="3224931"/>
            <a:chExt cx="836039" cy="579734"/>
          </a:xfrm>
        </p:grpSpPr>
        <p:pic>
          <p:nvPicPr>
            <p:cNvPr id="122" name="Picture 5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auto">
            <a:xfrm>
              <a:off x="6070094" y="3224931"/>
              <a:ext cx="567177" cy="564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 name="TextBox 59"/>
            <p:cNvSpPr txBox="1">
              <a:spLocks noChangeArrowheads="1"/>
            </p:cNvSpPr>
            <p:nvPr/>
          </p:nvSpPr>
          <p:spPr bwMode="auto">
            <a:xfrm>
              <a:off x="5935663" y="3643082"/>
              <a:ext cx="836039" cy="161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4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DB</a:t>
              </a:r>
              <a:r>
                <a:rPr lang="ko-kr" sz="1400"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 서버</a:t>
              </a:r>
              <a:endParaRPr lang="en-US" sz="1400"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endParaRPr>
            </a:p>
          </p:txBody>
        </p:sp>
      </p:grpSp>
      <p:grpSp>
        <p:nvGrpSpPr>
          <p:cNvPr id="7" name="Group 6"/>
          <p:cNvGrpSpPr/>
          <p:nvPr/>
        </p:nvGrpSpPr>
        <p:grpSpPr>
          <a:xfrm>
            <a:off x="1585141" y="4001723"/>
            <a:ext cx="1216776" cy="669469"/>
            <a:chOff x="1168571" y="2938253"/>
            <a:chExt cx="912582" cy="502102"/>
          </a:xfrm>
        </p:grpSpPr>
        <p:pic>
          <p:nvPicPr>
            <p:cNvPr id="99" name="Picture 64" descr="Traditional-Servers.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385943" y="2938253"/>
              <a:ext cx="477838" cy="3583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 name="TextBox 65"/>
            <p:cNvSpPr txBox="1">
              <a:spLocks noChangeArrowheads="1"/>
            </p:cNvSpPr>
            <p:nvPr/>
          </p:nvSpPr>
          <p:spPr bwMode="auto">
            <a:xfrm>
              <a:off x="1168571" y="3278772"/>
              <a:ext cx="912582" cy="161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400"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웹 서버</a:t>
              </a:r>
              <a:endParaRPr lang="en-US" sz="1400"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endParaRPr>
            </a:p>
          </p:txBody>
        </p:sp>
      </p:grpSp>
      <p:grpSp>
        <p:nvGrpSpPr>
          <p:cNvPr id="12" name="Group 11"/>
          <p:cNvGrpSpPr/>
          <p:nvPr/>
        </p:nvGrpSpPr>
        <p:grpSpPr>
          <a:xfrm>
            <a:off x="7380860" y="1243783"/>
            <a:ext cx="1051984" cy="1102400"/>
            <a:chOff x="5641975" y="690164"/>
            <a:chExt cx="788988" cy="826800"/>
          </a:xfrm>
        </p:grpSpPr>
        <p:sp>
          <p:nvSpPr>
            <p:cNvPr id="105" name="TextBox 70"/>
            <p:cNvSpPr txBox="1">
              <a:spLocks noChangeArrowheads="1"/>
            </p:cNvSpPr>
            <p:nvPr/>
          </p:nvSpPr>
          <p:spPr bwMode="auto">
            <a:xfrm>
              <a:off x="5641975" y="1193799"/>
              <a:ext cx="788988"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400" dirty="0">
                  <a:latin typeface="Amazon Ember Light" panose="020B0403020204020204" pitchFamily="34" charset="0"/>
                  <a:ea typeface="Malgun Gothic" panose="020B0503020000020004" pitchFamily="34" charset="-127"/>
                  <a:cs typeface="Amazon Ember" panose="020B0603020204020204" pitchFamily="34" charset="0"/>
                </a:rPr>
                <a:t>고객사 네트워크</a:t>
              </a:r>
            </a:p>
          </p:txBody>
        </p:sp>
        <p:pic>
          <p:nvPicPr>
            <p:cNvPr id="106" name="Picture 71" descr="Corporate-Data-Center.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776930" y="690164"/>
              <a:ext cx="519079" cy="548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107" name="Straight Connector 106"/>
          <p:cNvCxnSpPr>
            <a:stCxn id="108" idx="1"/>
          </p:cNvCxnSpPr>
          <p:nvPr/>
        </p:nvCxnSpPr>
        <p:spPr>
          <a:xfrm flipH="1" flipV="1">
            <a:off x="4364569" y="1754957"/>
            <a:ext cx="1403351" cy="1397000"/>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sp>
        <p:nvSpPr>
          <p:cNvPr id="108" name="Oval 107"/>
          <p:cNvSpPr/>
          <p:nvPr/>
        </p:nvSpPr>
        <p:spPr>
          <a:xfrm>
            <a:off x="5695951" y="3096395"/>
            <a:ext cx="497416" cy="387351"/>
          </a:xfrm>
          <a:prstGeom prst="ellipse">
            <a:avLst/>
          </a:prstGeom>
          <a:no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r>
              <a:rPr lang="ko-kr" sz="1600">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rPr>
              <a:t>R</a:t>
            </a:r>
          </a:p>
        </p:txBody>
      </p:sp>
      <p:cxnSp>
        <p:nvCxnSpPr>
          <p:cNvPr id="109" name="Straight Connector 108"/>
          <p:cNvCxnSpPr>
            <a:stCxn id="108" idx="7"/>
          </p:cNvCxnSpPr>
          <p:nvPr/>
        </p:nvCxnSpPr>
        <p:spPr>
          <a:xfrm flipV="1">
            <a:off x="6119284" y="1754957"/>
            <a:ext cx="1615016" cy="1397000"/>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3607757" y="1243783"/>
            <a:ext cx="861483" cy="821869"/>
            <a:chOff x="2643188" y="690164"/>
            <a:chExt cx="646112" cy="616402"/>
          </a:xfrm>
        </p:grpSpPr>
        <p:sp>
          <p:nvSpPr>
            <p:cNvPr id="75" name="TextBox 31"/>
            <p:cNvSpPr txBox="1">
              <a:spLocks noChangeArrowheads="1"/>
            </p:cNvSpPr>
            <p:nvPr/>
          </p:nvSpPr>
          <p:spPr bwMode="auto">
            <a:xfrm>
              <a:off x="2643188" y="1144983"/>
              <a:ext cx="646112" cy="161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400">
                  <a:latin typeface="Amazon Ember Light" panose="020B0403020204020204" pitchFamily="34" charset="0"/>
                  <a:ea typeface="Malgun Gothic" panose="020B0503020000020004" pitchFamily="34" charset="-127"/>
                  <a:cs typeface="Amazon Ember" panose="020B0603020204020204" pitchFamily="34" charset="0"/>
                </a:rPr>
                <a:t>인터넷</a:t>
              </a:r>
            </a:p>
          </p:txBody>
        </p:sp>
        <p:pic>
          <p:nvPicPr>
            <p:cNvPr id="110" name="Picture 30" descr="Internet.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684321" y="690164"/>
              <a:ext cx="563847" cy="548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111" name="Straight Connector 110"/>
          <p:cNvCxnSpPr>
            <a:stCxn id="108" idx="2"/>
          </p:cNvCxnSpPr>
          <p:nvPr/>
        </p:nvCxnSpPr>
        <p:spPr>
          <a:xfrm flipH="1">
            <a:off x="2620434" y="3290070"/>
            <a:ext cx="3075517" cy="20639"/>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H="1">
            <a:off x="6193371" y="3302769"/>
            <a:ext cx="3037572" cy="0"/>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a:stCxn id="108" idx="4"/>
            <a:endCxn id="79" idx="0"/>
          </p:cNvCxnSpPr>
          <p:nvPr/>
        </p:nvCxnSpPr>
        <p:spPr>
          <a:xfrm>
            <a:off x="5944659" y="3483745"/>
            <a:ext cx="6352" cy="436563"/>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endCxn id="84" idx="0"/>
          </p:cNvCxnSpPr>
          <p:nvPr/>
        </p:nvCxnSpPr>
        <p:spPr>
          <a:xfrm>
            <a:off x="9230943" y="3290070"/>
            <a:ext cx="0" cy="630239"/>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endCxn id="72" idx="0"/>
          </p:cNvCxnSpPr>
          <p:nvPr/>
        </p:nvCxnSpPr>
        <p:spPr>
          <a:xfrm>
            <a:off x="2620433" y="3294833"/>
            <a:ext cx="7411" cy="625475"/>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116" name="Curved Connector 115"/>
          <p:cNvCxnSpPr>
            <a:stCxn id="75" idx="2"/>
          </p:cNvCxnSpPr>
          <p:nvPr/>
        </p:nvCxnSpPr>
        <p:spPr>
          <a:xfrm rot="5400000">
            <a:off x="2326460" y="2246343"/>
            <a:ext cx="1892730" cy="1531348"/>
          </a:xfrm>
          <a:prstGeom prst="curvedConnector3">
            <a:avLst>
              <a:gd name="adj1" fmla="val 50000"/>
            </a:avLst>
          </a:prstGeom>
          <a:ln w="25400">
            <a:solidFill>
              <a:srgbClr val="FF660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7" name="Curved Connector 116"/>
          <p:cNvCxnSpPr>
            <a:stCxn id="79" idx="0"/>
          </p:cNvCxnSpPr>
          <p:nvPr/>
        </p:nvCxnSpPr>
        <p:spPr>
          <a:xfrm rot="16200000" flipH="1" flipV="1">
            <a:off x="4860139" y="3061209"/>
            <a:ext cx="231773" cy="1949971"/>
          </a:xfrm>
          <a:prstGeom prst="curvedConnector4">
            <a:avLst>
              <a:gd name="adj1" fmla="val -131508"/>
              <a:gd name="adj2" fmla="val 77273"/>
            </a:avLst>
          </a:prstGeom>
          <a:ln w="25400">
            <a:solidFill>
              <a:srgbClr val="FF6600"/>
            </a:solidFill>
            <a:prstDash val="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18" name="Curved Connector 117"/>
          <p:cNvCxnSpPr>
            <a:endCxn id="84" idx="0"/>
          </p:cNvCxnSpPr>
          <p:nvPr/>
        </p:nvCxnSpPr>
        <p:spPr>
          <a:xfrm rot="16200000" flipH="1">
            <a:off x="7794609" y="2483976"/>
            <a:ext cx="1542704" cy="1329961"/>
          </a:xfrm>
          <a:prstGeom prst="curvedConnector3">
            <a:avLst>
              <a:gd name="adj1" fmla="val 50000"/>
            </a:avLst>
          </a:prstGeom>
          <a:ln w="25400">
            <a:solidFill>
              <a:srgbClr val="FF660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19" name="Picture 57" descr="VPN-Gateway-.pn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758968" y="2618779"/>
            <a:ext cx="551041" cy="54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0" name="Picture 58" descr="VPC-Internet-Gateway.png"/>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445776" y="2519569"/>
            <a:ext cx="567893" cy="566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8" name="Group 7"/>
          <p:cNvGrpSpPr/>
          <p:nvPr/>
        </p:nvGrpSpPr>
        <p:grpSpPr>
          <a:xfrm>
            <a:off x="4965875" y="4098461"/>
            <a:ext cx="1076704" cy="653507"/>
            <a:chOff x="3786579" y="3329332"/>
            <a:chExt cx="807528" cy="490131"/>
          </a:xfrm>
        </p:grpSpPr>
        <p:pic>
          <p:nvPicPr>
            <p:cNvPr id="89" name="Picture 5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auto">
            <a:xfrm>
              <a:off x="4011154" y="3329332"/>
              <a:ext cx="358378" cy="3583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3" name="TextBox 55"/>
            <p:cNvSpPr txBox="1">
              <a:spLocks noChangeArrowheads="1"/>
            </p:cNvSpPr>
            <p:nvPr/>
          </p:nvSpPr>
          <p:spPr bwMode="auto">
            <a:xfrm>
              <a:off x="3786579" y="3657880"/>
              <a:ext cx="807528" cy="161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400"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앱 서버</a:t>
              </a:r>
              <a:endParaRPr lang="en-US" sz="1400"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endParaRPr>
            </a:p>
          </p:txBody>
        </p:sp>
      </p:grpSp>
      <p:pic>
        <p:nvPicPr>
          <p:cNvPr id="121" name="Picture 1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3514192" y="3948066"/>
            <a:ext cx="395281" cy="408033"/>
          </a:xfrm>
          <a:prstGeom prst="rect">
            <a:avLst/>
          </a:prstGeom>
        </p:spPr>
      </p:pic>
      <p:sp>
        <p:nvSpPr>
          <p:cNvPr id="125" name="TextBox 67"/>
          <p:cNvSpPr txBox="1">
            <a:spLocks noChangeArrowheads="1"/>
          </p:cNvSpPr>
          <p:nvPr/>
        </p:nvSpPr>
        <p:spPr bwMode="auto">
          <a:xfrm>
            <a:off x="2941099" y="4354384"/>
            <a:ext cx="1473200" cy="430887"/>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400">
                <a:latin typeface="Amazon Ember Light" panose="020B0403020204020204" pitchFamily="34" charset="0"/>
                <a:ea typeface="Malgun Gothic" panose="020B0503020000020004" pitchFamily="34" charset="-127"/>
                <a:cs typeface="Amazon Ember" panose="020B0603020204020204" pitchFamily="34" charset="0"/>
              </a:rPr>
              <a:t>VPC NAT </a:t>
            </a:r>
          </a:p>
          <a:p>
            <a:pPr algn="ctr" rtl="0"/>
            <a:r>
              <a:rPr lang="ko-kr" sz="1400">
                <a:latin typeface="Amazon Ember Light" panose="020B0403020204020204" pitchFamily="34" charset="0"/>
                <a:ea typeface="Malgun Gothic" panose="020B0503020000020004" pitchFamily="34" charset="-127"/>
                <a:cs typeface="Amazon Ember" panose="020B0603020204020204" pitchFamily="34" charset="0"/>
              </a:rPr>
              <a:t>게이트웨이</a:t>
            </a:r>
          </a:p>
        </p:txBody>
      </p:sp>
      <p:sp>
        <p:nvSpPr>
          <p:cNvPr id="56" name="TextBox 32"/>
          <p:cNvSpPr txBox="1">
            <a:spLocks noChangeArrowheads="1"/>
          </p:cNvSpPr>
          <p:nvPr/>
        </p:nvSpPr>
        <p:spPr bwMode="auto">
          <a:xfrm>
            <a:off x="4016127" y="2616322"/>
            <a:ext cx="900216" cy="430887"/>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400"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인터넷 게이트웨이</a:t>
            </a:r>
            <a:endParaRPr lang="en-US" sz="1400"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endParaRPr>
          </a:p>
        </p:txBody>
      </p:sp>
      <p:pic>
        <p:nvPicPr>
          <p:cNvPr id="60" name="Picture 59"/>
          <p:cNvPicPr>
            <a:picLocks noChangeAspect="1"/>
          </p:cNvPicPr>
          <p:nvPr/>
        </p:nvPicPr>
        <p:blipFill>
          <a:blip r:embed="rId13"/>
          <a:stretch>
            <a:fillRect/>
          </a:stretch>
        </p:blipFill>
        <p:spPr>
          <a:xfrm>
            <a:off x="1718868" y="3761859"/>
            <a:ext cx="213283" cy="238375"/>
          </a:xfrm>
          <a:prstGeom prst="rect">
            <a:avLst/>
          </a:prstGeom>
        </p:spPr>
      </p:pic>
      <p:pic>
        <p:nvPicPr>
          <p:cNvPr id="61" name="Picture 60"/>
          <p:cNvPicPr>
            <a:picLocks noChangeAspect="1"/>
          </p:cNvPicPr>
          <p:nvPr/>
        </p:nvPicPr>
        <p:blipFill>
          <a:blip r:embed="rId13"/>
          <a:stretch>
            <a:fillRect/>
          </a:stretch>
        </p:blipFill>
        <p:spPr>
          <a:xfrm>
            <a:off x="5025455" y="3766955"/>
            <a:ext cx="213283" cy="238375"/>
          </a:xfrm>
          <a:prstGeom prst="rect">
            <a:avLst/>
          </a:prstGeom>
        </p:spPr>
      </p:pic>
      <p:pic>
        <p:nvPicPr>
          <p:cNvPr id="62" name="Picture 61"/>
          <p:cNvPicPr>
            <a:picLocks noChangeAspect="1"/>
          </p:cNvPicPr>
          <p:nvPr/>
        </p:nvPicPr>
        <p:blipFill>
          <a:blip r:embed="rId13"/>
          <a:stretch>
            <a:fillRect/>
          </a:stretch>
        </p:blipFill>
        <p:spPr>
          <a:xfrm>
            <a:off x="8332041" y="3772051"/>
            <a:ext cx="213283" cy="238375"/>
          </a:xfrm>
          <a:prstGeom prst="rect">
            <a:avLst/>
          </a:prstGeom>
        </p:spPr>
      </p:pic>
      <p:grpSp>
        <p:nvGrpSpPr>
          <p:cNvPr id="65" name="Group 64"/>
          <p:cNvGrpSpPr/>
          <p:nvPr/>
        </p:nvGrpSpPr>
        <p:grpSpPr>
          <a:xfrm>
            <a:off x="2215156" y="4727414"/>
            <a:ext cx="1216776" cy="618669"/>
            <a:chOff x="1168571" y="2938253"/>
            <a:chExt cx="912582" cy="464002"/>
          </a:xfrm>
        </p:grpSpPr>
        <p:pic>
          <p:nvPicPr>
            <p:cNvPr id="77" name="Picture 64" descr="Traditional-Servers.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385943" y="2938253"/>
              <a:ext cx="477838" cy="3583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8" name="TextBox 65"/>
            <p:cNvSpPr txBox="1">
              <a:spLocks noChangeArrowheads="1"/>
            </p:cNvSpPr>
            <p:nvPr/>
          </p:nvSpPr>
          <p:spPr bwMode="auto">
            <a:xfrm>
              <a:off x="1168571" y="3240672"/>
              <a:ext cx="912582" cy="161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40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웹 서버</a:t>
              </a:r>
              <a:endParaRPr lang="en-US" sz="1400"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endParaRPr>
            </a:p>
          </p:txBody>
        </p:sp>
      </p:grpSp>
      <p:grpSp>
        <p:nvGrpSpPr>
          <p:cNvPr id="82" name="Group 81"/>
          <p:cNvGrpSpPr/>
          <p:nvPr/>
        </p:nvGrpSpPr>
        <p:grpSpPr>
          <a:xfrm>
            <a:off x="5817091" y="4725832"/>
            <a:ext cx="1076704" cy="640807"/>
            <a:chOff x="3786579" y="3329332"/>
            <a:chExt cx="807528" cy="480606"/>
          </a:xfrm>
        </p:grpSpPr>
        <p:pic>
          <p:nvPicPr>
            <p:cNvPr id="83" name="Picture 5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auto">
            <a:xfrm>
              <a:off x="4011154" y="3329332"/>
              <a:ext cx="358378" cy="3583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7" name="TextBox 55"/>
            <p:cNvSpPr txBox="1">
              <a:spLocks noChangeArrowheads="1"/>
            </p:cNvSpPr>
            <p:nvPr/>
          </p:nvSpPr>
          <p:spPr bwMode="auto">
            <a:xfrm>
              <a:off x="3786579" y="3648355"/>
              <a:ext cx="807528" cy="161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400"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앱 서버</a:t>
              </a:r>
              <a:endParaRPr lang="en-US" sz="1400"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endParaRPr>
            </a:p>
          </p:txBody>
        </p:sp>
      </p:grpSp>
      <p:grpSp>
        <p:nvGrpSpPr>
          <p:cNvPr id="88" name="Group 87"/>
          <p:cNvGrpSpPr/>
          <p:nvPr/>
        </p:nvGrpSpPr>
        <p:grpSpPr>
          <a:xfrm>
            <a:off x="9132862" y="4570262"/>
            <a:ext cx="1114719" cy="772978"/>
            <a:chOff x="5935663" y="3224931"/>
            <a:chExt cx="836039" cy="579734"/>
          </a:xfrm>
        </p:grpSpPr>
        <p:pic>
          <p:nvPicPr>
            <p:cNvPr id="90" name="Picture 5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auto">
            <a:xfrm>
              <a:off x="6070094" y="3224931"/>
              <a:ext cx="567177" cy="564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 name="TextBox 59"/>
            <p:cNvSpPr txBox="1">
              <a:spLocks noChangeArrowheads="1"/>
            </p:cNvSpPr>
            <p:nvPr/>
          </p:nvSpPr>
          <p:spPr bwMode="auto">
            <a:xfrm>
              <a:off x="5935663" y="3643082"/>
              <a:ext cx="836039" cy="161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4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DB</a:t>
              </a:r>
              <a:r>
                <a:rPr lang="ko-kr" sz="1400"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 서버</a:t>
              </a:r>
              <a:endParaRPr lang="en-US" sz="1400"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endParaRPr>
            </a:p>
          </p:txBody>
        </p:sp>
      </p:grpSp>
      <p:sp>
        <p:nvSpPr>
          <p:cNvPr id="104" name="TextBox 32"/>
          <p:cNvSpPr txBox="1">
            <a:spLocks noChangeArrowheads="1"/>
          </p:cNvSpPr>
          <p:nvPr/>
        </p:nvSpPr>
        <p:spPr bwMode="auto">
          <a:xfrm>
            <a:off x="6837357" y="2577881"/>
            <a:ext cx="950221" cy="646331"/>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400"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가상 프라이빗 게이트웨이</a:t>
            </a:r>
            <a:endParaRPr lang="en-US" sz="1400"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endParaRPr>
          </a:p>
        </p:txBody>
      </p:sp>
      <p:pic>
        <p:nvPicPr>
          <p:cNvPr id="74" name="Picture 73">
            <a:extLst>
              <a:ext uri="{FF2B5EF4-FFF2-40B4-BE49-F238E27FC236}">
                <a16:creationId xmlns:a16="http://schemas.microsoft.com/office/drawing/2014/main" id="{8A52078B-2C0E-2547-BE95-8AB6FAF5DF1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14581" y="2590772"/>
            <a:ext cx="599170" cy="391125"/>
          </a:xfrm>
          <a:prstGeom prst="rect">
            <a:avLst/>
          </a:prstGeom>
        </p:spPr>
      </p:pic>
    </p:spTree>
    <p:custDataLst>
      <p:tags r:id="rId1"/>
    </p:custDataLst>
    <p:extLst>
      <p:ext uri="{BB962C8B-B14F-4D97-AF65-F5344CB8AC3E}">
        <p14:creationId xmlns:p14="http://schemas.microsoft.com/office/powerpoint/2010/main" val="2118948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cs typeface="Amazon Ember Light" panose="020B0403020204020204" pitchFamily="34" charset="0"/>
              </a:rPr>
              <a:t>VPC</a:t>
            </a:r>
            <a:r>
              <a:rPr lang="ko-kr" dirty="0">
                <a:latin typeface="Amazon Ember "/>
                <a:ea typeface="Malgun Gothic" panose="020B0503020000020004" pitchFamily="34" charset="-127"/>
              </a:rPr>
              <a:t>의 보안</a:t>
            </a:r>
          </a:p>
        </p:txBody>
      </p:sp>
      <p:sp>
        <p:nvSpPr>
          <p:cNvPr id="3" name="Content Placeholder 2"/>
          <p:cNvSpPr>
            <a:spLocks noGrp="1"/>
          </p:cNvSpPr>
          <p:nvPr>
            <p:ph idx="1"/>
          </p:nvPr>
        </p:nvSpPr>
        <p:spPr>
          <a:xfrm>
            <a:off x="238539" y="1440305"/>
            <a:ext cx="5753713" cy="4913308"/>
          </a:xfrm>
        </p:spPr>
        <p:txBody>
          <a:bodyPr rtlCol="0"/>
          <a:lstStyle/>
          <a:p>
            <a:pPr rtl="0"/>
            <a:r>
              <a:rPr lang="ko-kr" dirty="0">
                <a:latin typeface="Amazon Ember "/>
                <a:ea typeface="Malgun Gothic" panose="020B0503020000020004" pitchFamily="34" charset="-127"/>
              </a:rPr>
              <a:t>보안 그룹</a:t>
            </a:r>
          </a:p>
          <a:p>
            <a:pPr rtl="0"/>
            <a:endParaRPr lang="en-US" dirty="0">
              <a:latin typeface="Amazon Ember "/>
              <a:ea typeface="Malgun Gothic" panose="020B0503020000020004" pitchFamily="34" charset="-127"/>
            </a:endParaRPr>
          </a:p>
          <a:p>
            <a:pPr rtl="0"/>
            <a:r>
              <a:rPr lang="ko-kr" dirty="0">
                <a:solidFill>
                  <a:srgbClr val="000000"/>
                </a:solidFill>
                <a:latin typeface="Amazon Ember "/>
                <a:ea typeface="Malgun Gothic" panose="020B0503020000020004" pitchFamily="34" charset="-127"/>
              </a:rPr>
              <a:t>네트워크 ACL(액세스 제어 목록)</a:t>
            </a:r>
            <a:r>
              <a:rPr lang="ko-kr" dirty="0">
                <a:latin typeface="Amazon Ember "/>
                <a:ea typeface="Malgun Gothic" panose="020B0503020000020004" pitchFamily="34" charset="-127"/>
              </a:rPr>
              <a:t> </a:t>
            </a:r>
          </a:p>
          <a:p>
            <a:pPr rtl="0"/>
            <a:endParaRPr lang="en-US" dirty="0">
              <a:latin typeface="Amazon Ember "/>
              <a:ea typeface="Malgun Gothic" panose="020B0503020000020004" pitchFamily="34" charset="-127"/>
            </a:endParaRPr>
          </a:p>
          <a:p>
            <a:pPr rtl="0"/>
            <a:r>
              <a:rPr lang="ko-kr" dirty="0">
                <a:solidFill>
                  <a:srgbClr val="000000"/>
                </a:solidFill>
                <a:latin typeface="Amazon Ember "/>
                <a:ea typeface="Malgun Gothic" panose="020B0503020000020004" pitchFamily="34" charset="-127"/>
              </a:rPr>
              <a:t>키 페어</a:t>
            </a:r>
            <a:endParaRPr lang="en-US" dirty="0">
              <a:solidFill>
                <a:srgbClr val="000000"/>
              </a:solidFill>
              <a:latin typeface="Amazon Ember "/>
              <a:ea typeface="Malgun Gothic" panose="020B0503020000020004" pitchFamily="34" charset="-127"/>
            </a:endParaRPr>
          </a:p>
          <a:p>
            <a:pPr rtl="0"/>
            <a:endParaRPr lang="en-US" dirty="0">
              <a:latin typeface="Amazon Ember "/>
              <a:ea typeface="Malgun Gothic" panose="020B0503020000020004" pitchFamily="34" charset="-127"/>
            </a:endParaRPr>
          </a:p>
        </p:txBody>
      </p:sp>
      <p:sp>
        <p:nvSpPr>
          <p:cNvPr id="4" name="Rounded Rectangle 3"/>
          <p:cNvSpPr/>
          <p:nvPr/>
        </p:nvSpPr>
        <p:spPr>
          <a:xfrm>
            <a:off x="5995866" y="1534222"/>
            <a:ext cx="5985560" cy="465861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400" dirty="0">
              <a:solidFill>
                <a:schemeClr val="tx1"/>
              </a:solidFill>
              <a:latin typeface="Amazon Ember "/>
              <a:ea typeface="Malgun Gothic" panose="020B0503020000020004" pitchFamily="34" charset="-127"/>
              <a:cs typeface="Amazon Ember" panose="020B0603020204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7537" y="1183805"/>
            <a:ext cx="798895" cy="521500"/>
          </a:xfrm>
          <a:prstGeom prst="rect">
            <a:avLst/>
          </a:prstGeom>
        </p:spPr>
      </p:pic>
      <p:sp>
        <p:nvSpPr>
          <p:cNvPr id="8" name="Rounded Rectangle 7"/>
          <p:cNvSpPr/>
          <p:nvPr/>
        </p:nvSpPr>
        <p:spPr>
          <a:xfrm>
            <a:off x="9815547" y="3479778"/>
            <a:ext cx="1816847" cy="54771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400" dirty="0">
              <a:solidFill>
                <a:schemeClr val="tx1"/>
              </a:solidFill>
              <a:latin typeface="Amazon Ember "/>
              <a:ea typeface="Malgun Gothic" panose="020B0503020000020004" pitchFamily="34" charset="-127"/>
              <a:cs typeface="Amazon Ember" panose="020B0603020204020204" pitchFamily="34" charset="0"/>
            </a:endParaRPr>
          </a:p>
        </p:txBody>
      </p:sp>
      <p:pic>
        <p:nvPicPr>
          <p:cNvPr id="9" name="Picture 8"/>
          <p:cNvPicPr>
            <a:picLocks noChangeAspect="1"/>
          </p:cNvPicPr>
          <p:nvPr/>
        </p:nvPicPr>
        <p:blipFill>
          <a:blip r:embed="rId5"/>
          <a:stretch>
            <a:fillRect/>
          </a:stretch>
        </p:blipFill>
        <p:spPr>
          <a:xfrm>
            <a:off x="9769979" y="3275557"/>
            <a:ext cx="278008" cy="310715"/>
          </a:xfrm>
          <a:prstGeom prst="rect">
            <a:avLst/>
          </a:prstGeom>
        </p:spPr>
      </p:pic>
      <p:sp>
        <p:nvSpPr>
          <p:cNvPr id="11" name="TextBox 51"/>
          <p:cNvSpPr txBox="1">
            <a:spLocks noChangeArrowheads="1"/>
          </p:cNvSpPr>
          <p:nvPr/>
        </p:nvSpPr>
        <p:spPr bwMode="auto">
          <a:xfrm>
            <a:off x="9987369" y="3536409"/>
            <a:ext cx="1473200" cy="410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333">
                <a:latin typeface="Amazon Ember "/>
                <a:ea typeface="Malgun Gothic" panose="020B0503020000020004" pitchFamily="34" charset="-127"/>
                <a:cs typeface="Amazon Ember" panose="020B0603020204020204" pitchFamily="34" charset="0"/>
              </a:rPr>
              <a:t>서브넷</a:t>
            </a:r>
          </a:p>
          <a:p>
            <a:pPr algn="ctr" rtl="0"/>
            <a:r>
              <a:rPr lang="ko-kr" sz="1333">
                <a:latin typeface="Amazon Ember "/>
                <a:ea typeface="Malgun Gothic" panose="020B0503020000020004" pitchFamily="34" charset="-127"/>
                <a:cs typeface="Amazon Ember" panose="020B0603020204020204" pitchFamily="34" charset="0"/>
              </a:rPr>
              <a:t>10.0.1.0/24</a:t>
            </a:r>
          </a:p>
        </p:txBody>
      </p:sp>
      <p:sp>
        <p:nvSpPr>
          <p:cNvPr id="12" name="TextBox 11"/>
          <p:cNvSpPr txBox="1"/>
          <p:nvPr/>
        </p:nvSpPr>
        <p:spPr>
          <a:xfrm>
            <a:off x="9490163" y="6486451"/>
            <a:ext cx="1329267" cy="365760"/>
          </a:xfrm>
          <a:prstGeom prst="rect">
            <a:avLst/>
          </a:prstGeom>
          <a:noFill/>
        </p:spPr>
        <p:txBody>
          <a:bodyPr wrap="square" lIns="0" tIns="0" rIns="0" bIns="0" rtlCol="0" anchor="t">
            <a:noAutofit/>
          </a:bodyPr>
          <a:lstStyle/>
          <a:p>
            <a:pPr algn="ctr" rtl="0"/>
            <a:r>
              <a:rPr lang="ko-kr" sz="1067" b="1">
                <a:solidFill>
                  <a:srgbClr val="000000"/>
                </a:solidFill>
                <a:latin typeface="Amazon Ember "/>
                <a:ea typeface="Malgun Gothic" panose="020B0503020000020004" pitchFamily="34" charset="-127"/>
                <a:cs typeface="Amazon Ember" panose="020B0603020204020204" pitchFamily="34" charset="0"/>
              </a:rPr>
              <a:t>인터넷 게이트웨이</a:t>
            </a:r>
            <a:endParaRPr lang="en-US" sz="1867" b="1" dirty="0">
              <a:solidFill>
                <a:srgbClr val="000000"/>
              </a:solidFill>
              <a:latin typeface="Amazon Ember "/>
              <a:ea typeface="Malgun Gothic" panose="020B0503020000020004" pitchFamily="34" charset="-127"/>
              <a:cs typeface="Amazon Ember" panose="020B0603020204020204" pitchFamily="34" charset="0"/>
            </a:endParaRPr>
          </a:p>
        </p:txBody>
      </p:sp>
      <p:sp>
        <p:nvSpPr>
          <p:cNvPr id="14" name="TextBox 13"/>
          <p:cNvSpPr txBox="1"/>
          <p:nvPr/>
        </p:nvSpPr>
        <p:spPr>
          <a:xfrm>
            <a:off x="7568619" y="6481931"/>
            <a:ext cx="1239516" cy="365760"/>
          </a:xfrm>
          <a:prstGeom prst="rect">
            <a:avLst/>
          </a:prstGeom>
          <a:noFill/>
        </p:spPr>
        <p:txBody>
          <a:bodyPr wrap="square" lIns="0" tIns="0" rIns="0" bIns="0" rtlCol="0" anchor="t">
            <a:noAutofit/>
          </a:bodyPr>
          <a:lstStyle/>
          <a:p>
            <a:pPr algn="ctr" rtl="0"/>
            <a:r>
              <a:rPr lang="ko-kr" sz="1067" b="1">
                <a:latin typeface="Amazon Ember "/>
                <a:ea typeface="Malgun Gothic" panose="020B0503020000020004" pitchFamily="34" charset="-127"/>
                <a:cs typeface="Amazon Ember" panose="020B0603020204020204" pitchFamily="34" charset="0"/>
              </a:rPr>
              <a:t>VPN 게이트웨이</a:t>
            </a:r>
            <a:endParaRPr lang="en-US" sz="1867" b="1" dirty="0">
              <a:latin typeface="Amazon Ember "/>
              <a:ea typeface="Malgun Gothic" panose="020B0503020000020004" pitchFamily="34" charset="-127"/>
              <a:cs typeface="Amazon Ember" panose="020B0603020204020204" pitchFamily="34" charset="0"/>
            </a:endParaRPr>
          </a:p>
        </p:txBody>
      </p:sp>
      <p:sp>
        <p:nvSpPr>
          <p:cNvPr id="16" name="TextBox 15"/>
          <p:cNvSpPr txBox="1"/>
          <p:nvPr/>
        </p:nvSpPr>
        <p:spPr>
          <a:xfrm>
            <a:off x="8683295" y="5332323"/>
            <a:ext cx="853440" cy="365760"/>
          </a:xfrm>
          <a:prstGeom prst="rect">
            <a:avLst/>
          </a:prstGeom>
          <a:noFill/>
        </p:spPr>
        <p:txBody>
          <a:bodyPr wrap="square" lIns="0" tIns="0" rIns="0" bIns="0" rtlCol="0" anchor="t">
            <a:noAutofit/>
          </a:bodyPr>
          <a:lstStyle/>
          <a:p>
            <a:pPr algn="ctr" rtl="0"/>
            <a:r>
              <a:rPr lang="ko-kr" sz="1067" b="1">
                <a:latin typeface="Amazon Ember "/>
                <a:ea typeface="Malgun Gothic" panose="020B0503020000020004" pitchFamily="34" charset="-127"/>
                <a:cs typeface="Amazon Ember" panose="020B0603020204020204" pitchFamily="34" charset="0"/>
              </a:rPr>
              <a:t>VPC 라우터</a:t>
            </a:r>
          </a:p>
          <a:p>
            <a:pPr algn="ctr" rtl="0"/>
            <a:r>
              <a:rPr lang="ko-kr" sz="1067" b="1">
                <a:latin typeface="Amazon Ember "/>
                <a:ea typeface="Malgun Gothic" panose="020B0503020000020004" pitchFamily="34" charset="-127"/>
                <a:cs typeface="Amazon Ember" panose="020B0603020204020204" pitchFamily="34" charset="0"/>
              </a:rPr>
              <a:t>10.0.0.0/16</a:t>
            </a:r>
            <a:endParaRPr lang="en-US" sz="1867" b="1" dirty="0">
              <a:latin typeface="Amazon Ember "/>
              <a:ea typeface="Malgun Gothic" panose="020B0503020000020004" pitchFamily="34" charset="-127"/>
              <a:cs typeface="Amazon Ember" panose="020B0603020204020204" pitchFamily="34" charset="0"/>
            </a:endParaRPr>
          </a:p>
        </p:txBody>
      </p:sp>
      <p:sp>
        <p:nvSpPr>
          <p:cNvPr id="27" name="Rounded Rectangle 26"/>
          <p:cNvSpPr/>
          <p:nvPr/>
        </p:nvSpPr>
        <p:spPr>
          <a:xfrm>
            <a:off x="9662518" y="2625649"/>
            <a:ext cx="992141" cy="406996"/>
          </a:xfrm>
          <a:prstGeom prst="round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rtl="0"/>
            <a:r>
              <a:rPr lang="ko-kr" sz="1400">
                <a:solidFill>
                  <a:srgbClr val="000000"/>
                </a:solidFill>
                <a:latin typeface="Amazon Ember "/>
                <a:ea typeface="Malgun Gothic" panose="020B0503020000020004" pitchFamily="34" charset="-127"/>
                <a:cs typeface="Amazon Ember" panose="020B0603020204020204" pitchFamily="34" charset="0"/>
              </a:rPr>
              <a:t>보안 그룹</a:t>
            </a:r>
            <a:endParaRPr lang="en-US" sz="1400" dirty="0">
              <a:solidFill>
                <a:srgbClr val="000000"/>
              </a:solidFill>
              <a:latin typeface="Amazon Ember "/>
              <a:ea typeface="Malgun Gothic" panose="020B0503020000020004" pitchFamily="34" charset="-127"/>
              <a:cs typeface="Amazon Ember" panose="020B0603020204020204" pitchFamily="34" charset="0"/>
            </a:endParaRPr>
          </a:p>
        </p:txBody>
      </p:sp>
      <p:sp>
        <p:nvSpPr>
          <p:cNvPr id="28" name="Rounded Rectangle 27"/>
          <p:cNvSpPr/>
          <p:nvPr/>
        </p:nvSpPr>
        <p:spPr>
          <a:xfrm>
            <a:off x="10771568" y="2618221"/>
            <a:ext cx="977532" cy="414424"/>
          </a:xfrm>
          <a:prstGeom prst="round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rtl="0"/>
            <a:r>
              <a:rPr lang="ko-kr" sz="1400">
                <a:solidFill>
                  <a:srgbClr val="000000"/>
                </a:solidFill>
                <a:latin typeface="Amazon Ember "/>
                <a:ea typeface="Malgun Gothic" panose="020B0503020000020004" pitchFamily="34" charset="-127"/>
                <a:cs typeface="Amazon Ember" panose="020B0603020204020204" pitchFamily="34" charset="0"/>
              </a:rPr>
              <a:t>보안 그룹</a:t>
            </a:r>
            <a:endParaRPr lang="en-US" sz="1400" dirty="0">
              <a:solidFill>
                <a:srgbClr val="000000"/>
              </a:solidFill>
              <a:latin typeface="Amazon Ember "/>
              <a:ea typeface="Malgun Gothic" panose="020B0503020000020004" pitchFamily="34" charset="-127"/>
              <a:cs typeface="Amazon Ember" panose="020B0603020204020204" pitchFamily="34" charset="0"/>
            </a:endParaRPr>
          </a:p>
        </p:txBody>
      </p:sp>
      <p:sp>
        <p:nvSpPr>
          <p:cNvPr id="29" name="Rounded Rectangle 28"/>
          <p:cNvSpPr/>
          <p:nvPr/>
        </p:nvSpPr>
        <p:spPr>
          <a:xfrm>
            <a:off x="6884261" y="4369666"/>
            <a:ext cx="1398429" cy="2988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r>
              <a:rPr lang="ko-kr" sz="1400">
                <a:latin typeface="Amazon Ember "/>
                <a:ea typeface="Malgun Gothic" panose="020B0503020000020004" pitchFamily="34" charset="-127"/>
                <a:cs typeface="Amazon Ember" panose="020B0603020204020204" pitchFamily="34" charset="0"/>
              </a:rPr>
              <a:t>네트워크 ACL</a:t>
            </a:r>
          </a:p>
        </p:txBody>
      </p:sp>
      <p:sp>
        <p:nvSpPr>
          <p:cNvPr id="30" name="Rounded Rectangle 29"/>
          <p:cNvSpPr/>
          <p:nvPr/>
        </p:nvSpPr>
        <p:spPr>
          <a:xfrm>
            <a:off x="10024754" y="4369666"/>
            <a:ext cx="1398429" cy="2988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r>
              <a:rPr lang="ko-kr" sz="1400">
                <a:latin typeface="Amazon Ember "/>
                <a:ea typeface="Malgun Gothic" panose="020B0503020000020004" pitchFamily="34" charset="-127"/>
                <a:cs typeface="Amazon Ember" panose="020B0603020204020204" pitchFamily="34" charset="0"/>
              </a:rPr>
              <a:t>네트워크 ACL</a:t>
            </a:r>
          </a:p>
        </p:txBody>
      </p:sp>
      <p:sp>
        <p:nvSpPr>
          <p:cNvPr id="31" name="Rounded Rectangle 30"/>
          <p:cNvSpPr/>
          <p:nvPr/>
        </p:nvSpPr>
        <p:spPr>
          <a:xfrm>
            <a:off x="6884261" y="4984247"/>
            <a:ext cx="1398429" cy="298824"/>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rtl="0"/>
            <a:r>
              <a:rPr lang="ko-kr" sz="1400">
                <a:solidFill>
                  <a:srgbClr val="000000"/>
                </a:solidFill>
                <a:latin typeface="Amazon Ember "/>
                <a:ea typeface="Malgun Gothic" panose="020B0503020000020004" pitchFamily="34" charset="-127"/>
                <a:cs typeface="Amazon Ember" panose="020B0603020204020204" pitchFamily="34" charset="0"/>
              </a:rPr>
              <a:t>라우팅 테이블</a:t>
            </a:r>
            <a:endParaRPr lang="en-US" sz="1400" dirty="0">
              <a:solidFill>
                <a:srgbClr val="000000"/>
              </a:solidFill>
              <a:latin typeface="Amazon Ember "/>
              <a:ea typeface="Malgun Gothic" panose="020B0503020000020004" pitchFamily="34" charset="-127"/>
              <a:cs typeface="Amazon Ember" panose="020B0603020204020204" pitchFamily="34" charset="0"/>
            </a:endParaRPr>
          </a:p>
        </p:txBody>
      </p:sp>
      <p:sp>
        <p:nvSpPr>
          <p:cNvPr id="32" name="Rounded Rectangle 31"/>
          <p:cNvSpPr/>
          <p:nvPr/>
        </p:nvSpPr>
        <p:spPr>
          <a:xfrm>
            <a:off x="10024754" y="4980131"/>
            <a:ext cx="1398429" cy="298824"/>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rtl="0"/>
            <a:r>
              <a:rPr lang="ko-kr" sz="1400">
                <a:solidFill>
                  <a:srgbClr val="000000"/>
                </a:solidFill>
                <a:latin typeface="Amazon Ember "/>
                <a:ea typeface="Malgun Gothic" panose="020B0503020000020004" pitchFamily="34" charset="-127"/>
                <a:cs typeface="Amazon Ember" panose="020B0603020204020204" pitchFamily="34" charset="0"/>
              </a:rPr>
              <a:t>라우팅 테이블</a:t>
            </a:r>
            <a:endParaRPr lang="en-US" sz="1400" dirty="0">
              <a:solidFill>
                <a:srgbClr val="000000"/>
              </a:solidFill>
              <a:latin typeface="Amazon Ember "/>
              <a:ea typeface="Malgun Gothic" panose="020B0503020000020004" pitchFamily="34" charset="-127"/>
              <a:cs typeface="Amazon Ember" panose="020B0603020204020204" pitchFamily="34" charset="0"/>
            </a:endParaRPr>
          </a:p>
        </p:txBody>
      </p:sp>
      <p:cxnSp>
        <p:nvCxnSpPr>
          <p:cNvPr id="34" name="Straight Arrow Connector 33"/>
          <p:cNvCxnSpPr/>
          <p:nvPr/>
        </p:nvCxnSpPr>
        <p:spPr>
          <a:xfrm>
            <a:off x="7060627" y="2196872"/>
            <a:ext cx="0" cy="41797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22" name="Group 21"/>
          <p:cNvGrpSpPr/>
          <p:nvPr/>
        </p:nvGrpSpPr>
        <p:grpSpPr>
          <a:xfrm>
            <a:off x="6633907" y="1637683"/>
            <a:ext cx="853440" cy="584307"/>
            <a:chOff x="3819447" y="869533"/>
            <a:chExt cx="640080" cy="438230"/>
          </a:xfrm>
        </p:grpSpPr>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0981" y="869533"/>
              <a:ext cx="422580" cy="438230"/>
            </a:xfrm>
            <a:prstGeom prst="rect">
              <a:avLst/>
            </a:prstGeom>
          </p:spPr>
        </p:pic>
        <p:sp>
          <p:nvSpPr>
            <p:cNvPr id="18" name="TextBox 17"/>
            <p:cNvSpPr txBox="1"/>
            <p:nvPr/>
          </p:nvSpPr>
          <p:spPr>
            <a:xfrm>
              <a:off x="3819447" y="1008755"/>
              <a:ext cx="640080" cy="274320"/>
            </a:xfrm>
            <a:prstGeom prst="rect">
              <a:avLst/>
            </a:prstGeom>
            <a:noFill/>
          </p:spPr>
          <p:txBody>
            <a:bodyPr wrap="square" lIns="0" tIns="0" rIns="0" bIns="0" rtlCol="0" anchor="t">
              <a:noAutofit/>
            </a:bodyPr>
            <a:lstStyle/>
            <a:p>
              <a:pPr algn="ctr" rtl="0"/>
              <a:r>
                <a:rPr lang="ko-kr" sz="933" b="1">
                  <a:solidFill>
                    <a:srgbClr val="000000"/>
                  </a:solidFill>
                  <a:latin typeface="Amazon Ember "/>
                  <a:ea typeface="Malgun Gothic" panose="020B0503020000020004" pitchFamily="34" charset="-127"/>
                  <a:cs typeface="Amazon Ember" panose="020B0603020204020204" pitchFamily="34" charset="0"/>
                </a:rPr>
                <a:t>인스턴스</a:t>
              </a:r>
              <a:endParaRPr lang="en-US" sz="1600" b="1" dirty="0">
                <a:solidFill>
                  <a:srgbClr val="000000"/>
                </a:solidFill>
                <a:latin typeface="Amazon Ember "/>
                <a:ea typeface="Malgun Gothic" panose="020B0503020000020004" pitchFamily="34" charset="-127"/>
                <a:cs typeface="Amazon Ember" panose="020B0603020204020204" pitchFamily="34" charset="0"/>
              </a:endParaRPr>
            </a:p>
          </p:txBody>
        </p:sp>
      </p:grpSp>
      <p:cxnSp>
        <p:nvCxnSpPr>
          <p:cNvPr id="36" name="Straight Arrow Connector 35"/>
          <p:cNvCxnSpPr/>
          <p:nvPr/>
        </p:nvCxnSpPr>
        <p:spPr>
          <a:xfrm>
            <a:off x="8111641" y="2196872"/>
            <a:ext cx="0" cy="41797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10158589" y="2201751"/>
            <a:ext cx="0" cy="41797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11260333" y="2197633"/>
            <a:ext cx="0" cy="41797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10158590" y="3037235"/>
            <a:ext cx="1" cy="454896"/>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11260334" y="3021975"/>
            <a:ext cx="1" cy="454896"/>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7579655" y="4027498"/>
            <a:ext cx="7644" cy="34216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10723311" y="4038283"/>
            <a:ext cx="1315" cy="34216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7582818" y="4657706"/>
            <a:ext cx="1315" cy="34216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H="1">
            <a:off x="10723311" y="4659866"/>
            <a:ext cx="1315" cy="34216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cxnSpLocks/>
            <a:endCxn id="71" idx="0"/>
          </p:cNvCxnSpPr>
          <p:nvPr/>
        </p:nvCxnSpPr>
        <p:spPr>
          <a:xfrm flipH="1">
            <a:off x="8198333" y="4982137"/>
            <a:ext cx="614982" cy="76634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cxnSpLocks/>
            <a:endCxn id="78" idx="0"/>
          </p:cNvCxnSpPr>
          <p:nvPr/>
        </p:nvCxnSpPr>
        <p:spPr>
          <a:xfrm>
            <a:off x="9394319" y="5010662"/>
            <a:ext cx="745726" cy="737814"/>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cxnSpLocks/>
            <a:endCxn id="31" idx="3"/>
          </p:cNvCxnSpPr>
          <p:nvPr/>
        </p:nvCxnSpPr>
        <p:spPr>
          <a:xfrm flipH="1">
            <a:off x="8282690" y="4802262"/>
            <a:ext cx="462786" cy="331397"/>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endCxn id="32" idx="1"/>
          </p:cNvCxnSpPr>
          <p:nvPr/>
        </p:nvCxnSpPr>
        <p:spPr>
          <a:xfrm>
            <a:off x="9574028" y="4828789"/>
            <a:ext cx="450727" cy="30075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7684921" y="1637683"/>
            <a:ext cx="853440" cy="584307"/>
            <a:chOff x="3819447" y="869533"/>
            <a:chExt cx="640080" cy="438230"/>
          </a:xfrm>
        </p:grpSpPr>
        <p:pic>
          <p:nvPicPr>
            <p:cNvPr id="55" name="Picture 5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0981" y="869533"/>
              <a:ext cx="422580" cy="438230"/>
            </a:xfrm>
            <a:prstGeom prst="rect">
              <a:avLst/>
            </a:prstGeom>
          </p:spPr>
        </p:pic>
        <p:sp>
          <p:nvSpPr>
            <p:cNvPr id="56" name="TextBox 55"/>
            <p:cNvSpPr txBox="1"/>
            <p:nvPr/>
          </p:nvSpPr>
          <p:spPr>
            <a:xfrm>
              <a:off x="3819447" y="1008755"/>
              <a:ext cx="640080" cy="274320"/>
            </a:xfrm>
            <a:prstGeom prst="rect">
              <a:avLst/>
            </a:prstGeom>
            <a:noFill/>
          </p:spPr>
          <p:txBody>
            <a:bodyPr wrap="square" lIns="0" tIns="0" rIns="0" bIns="0" rtlCol="0" anchor="t">
              <a:noAutofit/>
            </a:bodyPr>
            <a:lstStyle/>
            <a:p>
              <a:pPr algn="ctr" rtl="0"/>
              <a:r>
                <a:rPr lang="ko-kr" sz="933" b="1">
                  <a:solidFill>
                    <a:srgbClr val="000000"/>
                  </a:solidFill>
                  <a:latin typeface="Amazon Ember "/>
                  <a:ea typeface="Malgun Gothic" panose="020B0503020000020004" pitchFamily="34" charset="-127"/>
                  <a:cs typeface="Amazon Ember" panose="020B0603020204020204" pitchFamily="34" charset="0"/>
                </a:rPr>
                <a:t>인스턴스</a:t>
              </a:r>
              <a:endParaRPr lang="en-US" sz="1600" b="1" dirty="0">
                <a:solidFill>
                  <a:srgbClr val="000000"/>
                </a:solidFill>
                <a:latin typeface="Amazon Ember "/>
                <a:ea typeface="Malgun Gothic" panose="020B0503020000020004" pitchFamily="34" charset="-127"/>
                <a:cs typeface="Amazon Ember" panose="020B0603020204020204" pitchFamily="34" charset="0"/>
              </a:endParaRPr>
            </a:p>
          </p:txBody>
        </p:sp>
      </p:grpSp>
      <p:grpSp>
        <p:nvGrpSpPr>
          <p:cNvPr id="61" name="Group 60"/>
          <p:cNvGrpSpPr/>
          <p:nvPr/>
        </p:nvGrpSpPr>
        <p:grpSpPr>
          <a:xfrm>
            <a:off x="9731869" y="1632319"/>
            <a:ext cx="853440" cy="584307"/>
            <a:chOff x="3819447" y="869533"/>
            <a:chExt cx="640080" cy="438230"/>
          </a:xfrm>
        </p:grpSpPr>
        <p:pic>
          <p:nvPicPr>
            <p:cNvPr id="63" name="Picture 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0981" y="869533"/>
              <a:ext cx="422580" cy="438230"/>
            </a:xfrm>
            <a:prstGeom prst="rect">
              <a:avLst/>
            </a:prstGeom>
          </p:spPr>
        </p:pic>
        <p:sp>
          <p:nvSpPr>
            <p:cNvPr id="65" name="TextBox 64"/>
            <p:cNvSpPr txBox="1"/>
            <p:nvPr/>
          </p:nvSpPr>
          <p:spPr>
            <a:xfrm>
              <a:off x="3819447" y="1008755"/>
              <a:ext cx="640080" cy="274320"/>
            </a:xfrm>
            <a:prstGeom prst="rect">
              <a:avLst/>
            </a:prstGeom>
            <a:noFill/>
          </p:spPr>
          <p:txBody>
            <a:bodyPr wrap="square" lIns="0" tIns="0" rIns="0" bIns="0" rtlCol="0" anchor="t">
              <a:noAutofit/>
            </a:bodyPr>
            <a:lstStyle/>
            <a:p>
              <a:pPr algn="ctr" rtl="0"/>
              <a:r>
                <a:rPr lang="ko-kr" sz="933" b="1">
                  <a:solidFill>
                    <a:srgbClr val="000000"/>
                  </a:solidFill>
                  <a:latin typeface="Amazon Ember "/>
                  <a:ea typeface="Malgun Gothic" panose="020B0503020000020004" pitchFamily="34" charset="-127"/>
                  <a:cs typeface="Amazon Ember" panose="020B0603020204020204" pitchFamily="34" charset="0"/>
                </a:rPr>
                <a:t>인스턴스</a:t>
              </a:r>
              <a:endParaRPr lang="en-US" sz="1600" b="1" dirty="0">
                <a:solidFill>
                  <a:srgbClr val="000000"/>
                </a:solidFill>
                <a:latin typeface="Amazon Ember "/>
                <a:ea typeface="Malgun Gothic" panose="020B0503020000020004" pitchFamily="34" charset="-127"/>
                <a:cs typeface="Amazon Ember" panose="020B0603020204020204" pitchFamily="34" charset="0"/>
              </a:endParaRPr>
            </a:p>
          </p:txBody>
        </p:sp>
      </p:grpSp>
      <p:grpSp>
        <p:nvGrpSpPr>
          <p:cNvPr id="67" name="Group 66"/>
          <p:cNvGrpSpPr/>
          <p:nvPr/>
        </p:nvGrpSpPr>
        <p:grpSpPr>
          <a:xfrm>
            <a:off x="10833613" y="1632319"/>
            <a:ext cx="853440" cy="584307"/>
            <a:chOff x="3819447" y="869533"/>
            <a:chExt cx="640080" cy="438230"/>
          </a:xfrm>
        </p:grpSpPr>
        <p:pic>
          <p:nvPicPr>
            <p:cNvPr id="68" name="Picture 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0981" y="869533"/>
              <a:ext cx="422580" cy="438230"/>
            </a:xfrm>
            <a:prstGeom prst="rect">
              <a:avLst/>
            </a:prstGeom>
          </p:spPr>
        </p:pic>
        <p:sp>
          <p:nvSpPr>
            <p:cNvPr id="69" name="TextBox 68"/>
            <p:cNvSpPr txBox="1"/>
            <p:nvPr/>
          </p:nvSpPr>
          <p:spPr>
            <a:xfrm>
              <a:off x="3819447" y="1008755"/>
              <a:ext cx="640080" cy="274320"/>
            </a:xfrm>
            <a:prstGeom prst="rect">
              <a:avLst/>
            </a:prstGeom>
            <a:noFill/>
          </p:spPr>
          <p:txBody>
            <a:bodyPr wrap="square" lIns="0" tIns="0" rIns="0" bIns="0" rtlCol="0" anchor="t">
              <a:noAutofit/>
            </a:bodyPr>
            <a:lstStyle/>
            <a:p>
              <a:pPr algn="ctr" rtl="0"/>
              <a:r>
                <a:rPr lang="ko-kr" sz="933" b="1">
                  <a:solidFill>
                    <a:srgbClr val="000000"/>
                  </a:solidFill>
                  <a:latin typeface="Amazon Ember "/>
                  <a:ea typeface="Malgun Gothic" panose="020B0503020000020004" pitchFamily="34" charset="-127"/>
                  <a:cs typeface="Amazon Ember" panose="020B0603020204020204" pitchFamily="34" charset="0"/>
                </a:rPr>
                <a:t>인스턴스</a:t>
              </a:r>
              <a:endParaRPr lang="en-US" sz="1600" b="1" dirty="0">
                <a:solidFill>
                  <a:srgbClr val="000000"/>
                </a:solidFill>
                <a:latin typeface="Amazon Ember "/>
                <a:ea typeface="Malgun Gothic" panose="020B0503020000020004" pitchFamily="34" charset="-127"/>
                <a:cs typeface="Amazon Ember" panose="020B0603020204020204" pitchFamily="34" charset="0"/>
              </a:endParaRPr>
            </a:p>
          </p:txBody>
        </p:sp>
      </p:grpSp>
      <p:sp>
        <p:nvSpPr>
          <p:cNvPr id="70" name="Rounded Rectangle 69"/>
          <p:cNvSpPr/>
          <p:nvPr/>
        </p:nvSpPr>
        <p:spPr>
          <a:xfrm>
            <a:off x="6675053" y="3469557"/>
            <a:ext cx="1816847" cy="54771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400" dirty="0">
              <a:solidFill>
                <a:schemeClr val="tx1"/>
              </a:solidFill>
              <a:latin typeface="Amazon Ember "/>
              <a:ea typeface="Malgun Gothic" panose="020B0503020000020004" pitchFamily="34" charset="-127"/>
              <a:cs typeface="Amazon Ember" panose="020B0603020204020204" pitchFamily="34" charset="0"/>
            </a:endParaRPr>
          </a:p>
        </p:txBody>
      </p:sp>
      <p:sp>
        <p:nvSpPr>
          <p:cNvPr id="72" name="TextBox 51"/>
          <p:cNvSpPr txBox="1">
            <a:spLocks noChangeArrowheads="1"/>
          </p:cNvSpPr>
          <p:nvPr/>
        </p:nvSpPr>
        <p:spPr bwMode="auto">
          <a:xfrm>
            <a:off x="6846875" y="3526188"/>
            <a:ext cx="1473200" cy="410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a:r>
              <a:rPr lang="ko-kr" sz="1333">
                <a:latin typeface="Amazon Ember "/>
                <a:ea typeface="Malgun Gothic" panose="020B0503020000020004" pitchFamily="34" charset="-127"/>
                <a:cs typeface="Amazon Ember" panose="020B0603020204020204" pitchFamily="34" charset="0"/>
              </a:rPr>
              <a:t>서브넷</a:t>
            </a:r>
          </a:p>
          <a:p>
            <a:pPr algn="ctr" rtl="0"/>
            <a:r>
              <a:rPr lang="ko-kr" sz="1333">
                <a:latin typeface="Amazon Ember "/>
                <a:ea typeface="Malgun Gothic" panose="020B0503020000020004" pitchFamily="34" charset="-127"/>
                <a:cs typeface="Amazon Ember" panose="020B0603020204020204" pitchFamily="34" charset="0"/>
              </a:rPr>
              <a:t>10.0.0.0/24</a:t>
            </a:r>
          </a:p>
        </p:txBody>
      </p:sp>
      <p:sp>
        <p:nvSpPr>
          <p:cNvPr id="73" name="Rounded Rectangle 72"/>
          <p:cNvSpPr/>
          <p:nvPr/>
        </p:nvSpPr>
        <p:spPr>
          <a:xfrm>
            <a:off x="6564557" y="2615428"/>
            <a:ext cx="992141" cy="406996"/>
          </a:xfrm>
          <a:prstGeom prst="round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rtl="0"/>
            <a:r>
              <a:rPr lang="ko-kr" sz="1400">
                <a:solidFill>
                  <a:srgbClr val="000000"/>
                </a:solidFill>
                <a:latin typeface="Amazon Ember "/>
                <a:ea typeface="Malgun Gothic" panose="020B0503020000020004" pitchFamily="34" charset="-127"/>
                <a:cs typeface="Amazon Ember" panose="020B0603020204020204" pitchFamily="34" charset="0"/>
              </a:rPr>
              <a:t>보안 그룹</a:t>
            </a:r>
            <a:endParaRPr lang="en-US" sz="1400" dirty="0">
              <a:solidFill>
                <a:srgbClr val="000000"/>
              </a:solidFill>
              <a:latin typeface="Amazon Ember "/>
              <a:ea typeface="Malgun Gothic" panose="020B0503020000020004" pitchFamily="34" charset="-127"/>
              <a:cs typeface="Amazon Ember" panose="020B0603020204020204" pitchFamily="34" charset="0"/>
            </a:endParaRPr>
          </a:p>
        </p:txBody>
      </p:sp>
      <p:sp>
        <p:nvSpPr>
          <p:cNvPr id="74" name="Rounded Rectangle 73"/>
          <p:cNvSpPr/>
          <p:nvPr/>
        </p:nvSpPr>
        <p:spPr>
          <a:xfrm>
            <a:off x="7622876" y="2607999"/>
            <a:ext cx="977532" cy="414424"/>
          </a:xfrm>
          <a:prstGeom prst="round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rtl="0"/>
            <a:r>
              <a:rPr lang="ko-kr" sz="1400">
                <a:solidFill>
                  <a:srgbClr val="000000"/>
                </a:solidFill>
                <a:latin typeface="Amazon Ember "/>
                <a:ea typeface="Malgun Gothic" panose="020B0503020000020004" pitchFamily="34" charset="-127"/>
                <a:cs typeface="Amazon Ember" panose="020B0603020204020204" pitchFamily="34" charset="0"/>
              </a:rPr>
              <a:t>보안 그룹</a:t>
            </a:r>
            <a:endParaRPr lang="en-US" sz="1400" dirty="0">
              <a:solidFill>
                <a:srgbClr val="000000"/>
              </a:solidFill>
              <a:latin typeface="Amazon Ember "/>
              <a:ea typeface="Malgun Gothic" panose="020B0503020000020004" pitchFamily="34" charset="-127"/>
              <a:cs typeface="Amazon Ember" panose="020B0603020204020204" pitchFamily="34" charset="0"/>
            </a:endParaRPr>
          </a:p>
        </p:txBody>
      </p:sp>
      <p:cxnSp>
        <p:nvCxnSpPr>
          <p:cNvPr id="75" name="Straight Arrow Connector 74"/>
          <p:cNvCxnSpPr/>
          <p:nvPr/>
        </p:nvCxnSpPr>
        <p:spPr>
          <a:xfrm>
            <a:off x="7060628" y="3027014"/>
            <a:ext cx="1" cy="454896"/>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8111642" y="3011754"/>
            <a:ext cx="1" cy="454896"/>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5"/>
          <a:stretch>
            <a:fillRect/>
          </a:stretch>
        </p:blipFill>
        <p:spPr>
          <a:xfrm>
            <a:off x="6643473" y="3265231"/>
            <a:ext cx="278008" cy="310715"/>
          </a:xfrm>
          <a:prstGeom prst="rect">
            <a:avLst/>
          </a:prstGeom>
        </p:spPr>
      </p:pic>
      <p:pic>
        <p:nvPicPr>
          <p:cNvPr id="71" name="Picture 70">
            <a:extLst>
              <a:ext uri="{FF2B5EF4-FFF2-40B4-BE49-F238E27FC236}">
                <a16:creationId xmlns:a16="http://schemas.microsoft.com/office/drawing/2014/main" id="{2D5674D9-AD91-634F-9589-FEE92ED423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73835" y="5748477"/>
            <a:ext cx="648995" cy="680397"/>
          </a:xfrm>
          <a:prstGeom prst="rect">
            <a:avLst/>
          </a:prstGeom>
        </p:spPr>
      </p:pic>
      <p:pic>
        <p:nvPicPr>
          <p:cNvPr id="78" name="Picture 77">
            <a:extLst>
              <a:ext uri="{FF2B5EF4-FFF2-40B4-BE49-F238E27FC236}">
                <a16:creationId xmlns:a16="http://schemas.microsoft.com/office/drawing/2014/main" id="{CEF57469-674C-7946-995D-A674CADC0F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15547" y="5748476"/>
            <a:ext cx="648995" cy="680397"/>
          </a:xfrm>
          <a:prstGeom prst="rect">
            <a:avLst/>
          </a:prstGeom>
        </p:spPr>
      </p:pic>
      <p:pic>
        <p:nvPicPr>
          <p:cNvPr id="79" name="Picture 78">
            <a:extLst>
              <a:ext uri="{FF2B5EF4-FFF2-40B4-BE49-F238E27FC236}">
                <a16:creationId xmlns:a16="http://schemas.microsoft.com/office/drawing/2014/main" id="{ADF8D60A-4EB1-054D-9B65-F137CB767F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85517" y="4487172"/>
            <a:ext cx="648995" cy="680397"/>
          </a:xfrm>
          <a:prstGeom prst="rect">
            <a:avLst/>
          </a:prstGeom>
        </p:spPr>
      </p:pic>
    </p:spTree>
    <p:custDataLst>
      <p:tags r:id="rId1"/>
    </p:custDataLst>
    <p:extLst>
      <p:ext uri="{BB962C8B-B14F-4D97-AF65-F5344CB8AC3E}">
        <p14:creationId xmlns:p14="http://schemas.microsoft.com/office/powerpoint/2010/main" val="4041186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cs typeface="Amazon Ember Light" panose="020B0403020204020204" pitchFamily="34" charset="0"/>
              </a:rPr>
              <a:t>VPN</a:t>
            </a:r>
            <a:r>
              <a:rPr lang="ko-kr" dirty="0">
                <a:latin typeface="Amazon Ember" panose="020B0603020204020204" pitchFamily="34" charset="0"/>
                <a:ea typeface="Malgun Gothic" panose="020B0503020000020004" pitchFamily="34" charset="-127"/>
              </a:rPr>
              <a:t> 연결</a:t>
            </a:r>
            <a:endParaRPr lang="en-US" dirty="0">
              <a:latin typeface="Amazon Ember" panose="020B0603020204020204" pitchFamily="34" charset="0"/>
              <a:ea typeface="Malgun Gothic" panose="020B0503020000020004" pitchFamily="34" charset="-127"/>
            </a:endParaRPr>
          </a:p>
        </p:txBody>
      </p:sp>
      <p:graphicFrame>
        <p:nvGraphicFramePr>
          <p:cNvPr id="4" name="Content Placeholder 3"/>
          <p:cNvGraphicFramePr>
            <a:graphicFrameLocks noGrp="1"/>
          </p:cNvGraphicFramePr>
          <p:nvPr>
            <p:ph idx="1"/>
          </p:nvPr>
        </p:nvGraphicFramePr>
        <p:xfrm>
          <a:off x="838484" y="1295485"/>
          <a:ext cx="10515031" cy="4450080"/>
        </p:xfrm>
        <a:graphic>
          <a:graphicData uri="http://schemas.openxmlformats.org/drawingml/2006/table">
            <a:tbl>
              <a:tblPr firstRow="1" bandRow="1">
                <a:tableStyleId>{5C22544A-7EE6-4342-B048-85BDC9FD1C3A}</a:tableStyleId>
              </a:tblPr>
              <a:tblGrid>
                <a:gridCol w="3790778">
                  <a:extLst>
                    <a:ext uri="{9D8B030D-6E8A-4147-A177-3AD203B41FA5}">
                      <a16:colId xmlns:a16="http://schemas.microsoft.com/office/drawing/2014/main" val="20000"/>
                    </a:ext>
                  </a:extLst>
                </a:gridCol>
                <a:gridCol w="6724253">
                  <a:extLst>
                    <a:ext uri="{9D8B030D-6E8A-4147-A177-3AD203B41FA5}">
                      <a16:colId xmlns:a16="http://schemas.microsoft.com/office/drawing/2014/main" val="20001"/>
                    </a:ext>
                  </a:extLst>
                </a:gridCol>
              </a:tblGrid>
              <a:tr h="283343">
                <a:tc>
                  <a:txBody>
                    <a:bodyPr/>
                    <a:lstStyle/>
                    <a:p>
                      <a:pPr rtl="0"/>
                      <a:r>
                        <a:rPr lang="ko-kr" sz="2400" baseline="0">
                          <a:latin typeface="Amazon Ember" panose="020B0603020204020204" pitchFamily="34" charset="0"/>
                          <a:ea typeface="Malgun Gothic" panose="020B0503020000020004" pitchFamily="34" charset="-127"/>
                          <a:cs typeface="Amazon Ember" panose="020B0603020204020204" pitchFamily="34" charset="0"/>
                        </a:rPr>
                        <a:t>VPN 연결 옵션</a:t>
                      </a:r>
                    </a:p>
                  </a:txBody>
                  <a:tcPr marL="117195" marR="117195" marT="60960" marB="60960"/>
                </a:tc>
                <a:tc>
                  <a:txBody>
                    <a:bodyPr/>
                    <a:lstStyle/>
                    <a:p>
                      <a:pPr rtl="0"/>
                      <a:r>
                        <a:rPr lang="ko-kr" sz="2400" baseline="0">
                          <a:latin typeface="Amazon Ember" panose="020B0603020204020204" pitchFamily="34" charset="0"/>
                          <a:ea typeface="Malgun Gothic" panose="020B0503020000020004" pitchFamily="34" charset="-127"/>
                          <a:cs typeface="Amazon Ember" panose="020B0603020204020204" pitchFamily="34" charset="0"/>
                        </a:rPr>
                        <a:t>설명</a:t>
                      </a:r>
                    </a:p>
                  </a:txBody>
                  <a:tcPr marL="117195" marR="117195" marT="60960" marB="60960"/>
                </a:tc>
                <a:extLst>
                  <a:ext uri="{0D108BD9-81ED-4DB2-BD59-A6C34878D82A}">
                    <a16:rowId xmlns:a16="http://schemas.microsoft.com/office/drawing/2014/main" val="10000"/>
                  </a:ext>
                </a:extLst>
              </a:tr>
              <a:tr h="442482">
                <a:tc>
                  <a:txBody>
                    <a:bodyPr/>
                    <a:lstStyle/>
                    <a:p>
                      <a:pPr rtl="0"/>
                      <a:r>
                        <a:rPr lang="ko-kr" sz="2000" b="0" i="0" baseline="0">
                          <a:latin typeface="Amazon Ember" panose="020B0603020204020204" pitchFamily="34" charset="0"/>
                          <a:ea typeface="Malgun Gothic" panose="020B0503020000020004" pitchFamily="34" charset="-127"/>
                          <a:cs typeface="Amazon Ember" panose="020B0603020204020204" pitchFamily="34" charset="0"/>
                        </a:rPr>
                        <a:t>AWS </a:t>
                      </a:r>
                      <a:r>
                        <a:rPr lang="ko-kr" sz="2000" b="0" i="0" u="none" baseline="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hardware VPN</a:t>
                      </a:r>
                      <a:endParaRPr lang="en-US" sz="2000" b="0" i="0" u="none" baseline="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a:txBody>
                  <a:tcPr marL="117195" marR="117195" marT="60960" marB="60960" anchor="ctr"/>
                </a:tc>
                <a:tc>
                  <a:txBody>
                    <a:bodyPr/>
                    <a:lstStyle/>
                    <a:p>
                      <a:pPr rtl="0"/>
                      <a:r>
                        <a:rPr lang="ko-kr" sz="2000" b="0" i="0" baseline="0" dirty="0">
                          <a:latin typeface="Amazon Ember" panose="020B0603020204020204" pitchFamily="34" charset="0"/>
                          <a:ea typeface="Malgun Gothic" panose="020B0503020000020004" pitchFamily="34" charset="-127"/>
                          <a:cs typeface="Amazon Ember Light" panose="020B0403020204020204" pitchFamily="34" charset="0"/>
                        </a:rPr>
                        <a:t>VPC와 원격 네트워크 간에 IPsec 하드웨어 VPN 연결을 생성할 수 있습니다.</a:t>
                      </a:r>
                      <a:endParaRPr lang="en-US" sz="2000" b="0" i="0" baseline="0" dirty="0">
                        <a:latin typeface="Amazon Ember" panose="020B0603020204020204" pitchFamily="34" charset="0"/>
                        <a:ea typeface="Malgun Gothic" panose="020B0503020000020004" pitchFamily="34" charset="-127"/>
                        <a:cs typeface="Amazon Ember Light" panose="020B0403020204020204" pitchFamily="34" charset="0"/>
                      </a:endParaRPr>
                    </a:p>
                  </a:txBody>
                  <a:tcPr marL="117195" marR="117195" marT="60960" marB="60960" anchor="ctr"/>
                </a:tc>
                <a:extLst>
                  <a:ext uri="{0D108BD9-81ED-4DB2-BD59-A6C34878D82A}">
                    <a16:rowId xmlns:a16="http://schemas.microsoft.com/office/drawing/2014/main" val="10001"/>
                  </a:ext>
                </a:extLst>
              </a:tr>
              <a:tr h="442482">
                <a:tc>
                  <a:txBody>
                    <a:bodyPr/>
                    <a:lstStyle/>
                    <a:p>
                      <a:pPr rtl="0"/>
                      <a:r>
                        <a:rPr lang="ko-kr" sz="2000" b="0" i="0" u="none" baseline="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AWS Direct Connect</a:t>
                      </a:r>
                      <a:endParaRPr lang="en-US" sz="2000" b="0" i="0" u="none" baseline="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a:txBody>
                  <a:tcPr marL="117195" marR="117195" marT="60960" marB="60960" anchor="ctr"/>
                </a:tc>
                <a:tc>
                  <a:txBody>
                    <a:bodyPr/>
                    <a:lstStyle/>
                    <a:p>
                      <a:pPr rtl="0"/>
                      <a:r>
                        <a:rPr lang="ko-kr" sz="2000" b="0" i="0" u="none" baseline="0" dirty="0">
                          <a:solidFill>
                            <a:srgbClr val="000000"/>
                          </a:solidFill>
                          <a:latin typeface="Amazon Ember" panose="020B0603020204020204" pitchFamily="34" charset="0"/>
                          <a:ea typeface="Malgun Gothic" panose="020B0503020000020004" pitchFamily="34" charset="-127"/>
                          <a:cs typeface="Amazon Ember Light" panose="020B0403020204020204" pitchFamily="34" charset="0"/>
                        </a:rPr>
                        <a:t>AWS Direct Connect는 원격 네트워크에서 VPC로의 </a:t>
                      </a:r>
                      <a:r>
                        <a:rPr lang="ko-kr" sz="2000" b="0" i="0" baseline="0" dirty="0">
                          <a:latin typeface="Amazon Ember" panose="020B0603020204020204" pitchFamily="34" charset="0"/>
                          <a:ea typeface="Malgun Gothic" panose="020B0503020000020004" pitchFamily="34" charset="-127"/>
                          <a:cs typeface="Amazon Ember Light" panose="020B0403020204020204" pitchFamily="34" charset="0"/>
                        </a:rPr>
                        <a:t>전용</a:t>
                      </a:r>
                      <a:r>
                        <a:rPr lang="ko-kr" sz="2000" b="1" i="0" baseline="0" dirty="0">
                          <a:latin typeface="Amazon Ember" panose="020B0603020204020204" pitchFamily="34" charset="0"/>
                          <a:ea typeface="Malgun Gothic" panose="020B0503020000020004" pitchFamily="34" charset="-127"/>
                          <a:cs typeface="Amazon Ember Light" panose="020B0403020204020204" pitchFamily="34" charset="0"/>
                        </a:rPr>
                        <a:t> 프라이빗 연결을 제공합니다.</a:t>
                      </a:r>
                      <a:endParaRPr lang="en-US" sz="2000" b="0" i="0" baseline="0" dirty="0">
                        <a:latin typeface="Amazon Ember" panose="020B0603020204020204" pitchFamily="34" charset="0"/>
                        <a:ea typeface="Malgun Gothic" panose="020B0503020000020004" pitchFamily="34" charset="-127"/>
                        <a:cs typeface="Amazon Ember Light" panose="020B0403020204020204" pitchFamily="34" charset="0"/>
                      </a:endParaRPr>
                    </a:p>
                  </a:txBody>
                  <a:tcPr marL="117195" marR="117195" marT="60960" marB="60960" anchor="ctr"/>
                </a:tc>
                <a:extLst>
                  <a:ext uri="{0D108BD9-81ED-4DB2-BD59-A6C34878D82A}">
                    <a16:rowId xmlns:a16="http://schemas.microsoft.com/office/drawing/2014/main" val="10002"/>
                  </a:ext>
                </a:extLst>
              </a:tr>
              <a:tr h="442482">
                <a:tc>
                  <a:txBody>
                    <a:bodyPr/>
                    <a:lstStyle/>
                    <a:p>
                      <a:pPr rtl="0"/>
                      <a:r>
                        <a:rPr lang="ko-kr" sz="2000" b="0" i="0" baseline="0">
                          <a:latin typeface="Amazon Ember" panose="020B0603020204020204" pitchFamily="34" charset="0"/>
                          <a:ea typeface="Malgun Gothic" panose="020B0503020000020004" pitchFamily="34" charset="-127"/>
                          <a:cs typeface="Amazon Ember" panose="020B0603020204020204" pitchFamily="34" charset="0"/>
                        </a:rPr>
                        <a:t>AWS Transit Gateway</a:t>
                      </a:r>
                      <a:endParaRPr lang="en-US" sz="2000" b="0" i="0" baseline="0" dirty="0">
                        <a:latin typeface="Amazon Ember" panose="020B0603020204020204" pitchFamily="34" charset="0"/>
                        <a:ea typeface="Malgun Gothic" panose="020B0503020000020004" pitchFamily="34" charset="-127"/>
                        <a:cs typeface="Amazon Ember" panose="020B0603020204020204" pitchFamily="34" charset="0"/>
                      </a:endParaRPr>
                    </a:p>
                  </a:txBody>
                  <a:tcPr marL="117195" marR="117195" marT="60960" marB="60960" anchor="ctr"/>
                </a:tc>
                <a:tc>
                  <a:txBody>
                    <a:bodyPr/>
                    <a:lstStyle/>
                    <a:p>
                      <a:pPr rtl="0"/>
                      <a:r>
                        <a:rPr lang="ko-kr" sz="2000" b="0" i="0" baseline="0">
                          <a:latin typeface="Amazon Ember" panose="020B0603020204020204" pitchFamily="34" charset="0"/>
                          <a:ea typeface="Malgun Gothic" panose="020B0503020000020004" pitchFamily="34" charset="-127"/>
                          <a:cs typeface="Amazon Ember Light" panose="020B0403020204020204" pitchFamily="34" charset="0"/>
                        </a:rPr>
                        <a:t>VPC 및 온프레미스 네트워크를 단일 게이트웨이에 연결하십시오.</a:t>
                      </a:r>
                      <a:endParaRPr lang="en-US" sz="2000" b="0" i="0" u="none" baseline="0" dirty="0">
                        <a:solidFill>
                          <a:srgbClr val="000000"/>
                        </a:solidFill>
                        <a:latin typeface="Amazon Ember" panose="020B0603020204020204" pitchFamily="34" charset="0"/>
                        <a:ea typeface="Malgun Gothic" panose="020B0503020000020004" pitchFamily="34" charset="-127"/>
                        <a:cs typeface="Amazon Ember Light" panose="020B0403020204020204" pitchFamily="34" charset="0"/>
                      </a:endParaRPr>
                    </a:p>
                  </a:txBody>
                  <a:tcPr marL="117195" marR="117195" marT="60960" marB="60960" anchor="ctr"/>
                </a:tc>
                <a:extLst>
                  <a:ext uri="{0D108BD9-81ED-4DB2-BD59-A6C34878D82A}">
                    <a16:rowId xmlns:a16="http://schemas.microsoft.com/office/drawing/2014/main" val="1121847916"/>
                  </a:ext>
                </a:extLst>
              </a:tr>
              <a:tr h="628790">
                <a:tc>
                  <a:txBody>
                    <a:bodyPr/>
                    <a:lstStyle/>
                    <a:p>
                      <a:pPr rtl="0"/>
                      <a:r>
                        <a:rPr lang="ko-kr" sz="2000" b="0" i="0" baseline="0">
                          <a:latin typeface="Amazon Ember" panose="020B0603020204020204" pitchFamily="34" charset="0"/>
                          <a:ea typeface="Malgun Gothic" panose="020B0503020000020004" pitchFamily="34" charset="-127"/>
                          <a:cs typeface="Amazon Ember" panose="020B0603020204020204" pitchFamily="34" charset="0"/>
                        </a:rPr>
                        <a:t>AWS VPN CloudHub</a:t>
                      </a:r>
                    </a:p>
                  </a:txBody>
                  <a:tcPr marL="117195" marR="117195" marT="60960" marB="60960" anchor="ctr"/>
                </a:tc>
                <a:tc>
                  <a:txBody>
                    <a:bodyPr/>
                    <a:lstStyle/>
                    <a:p>
                      <a:pPr rtl="0"/>
                      <a:r>
                        <a:rPr lang="ko-kr" sz="2000" b="0" i="0" baseline="0">
                          <a:latin typeface="Amazon Ember" panose="020B0603020204020204" pitchFamily="34" charset="0"/>
                          <a:ea typeface="Malgun Gothic" panose="020B0503020000020004" pitchFamily="34" charset="-127"/>
                          <a:cs typeface="Amazon Ember Light" panose="020B0403020204020204" pitchFamily="34" charset="0"/>
                        </a:rPr>
                        <a:t>VPC를 통해 </a:t>
                      </a:r>
                      <a:r>
                        <a:rPr lang="ko-kr" sz="2000" b="1" i="0" baseline="0">
                          <a:latin typeface="Amazon Ember" panose="020B0603020204020204" pitchFamily="34" charset="0"/>
                          <a:ea typeface="Malgun Gothic" panose="020B0503020000020004" pitchFamily="34" charset="-127"/>
                          <a:cs typeface="Amazon Ember Light" panose="020B0403020204020204" pitchFamily="34" charset="0"/>
                        </a:rPr>
                        <a:t>다중</a:t>
                      </a:r>
                      <a:r>
                        <a:rPr lang="ko-kr" sz="2000" b="0" i="0" baseline="0">
                          <a:latin typeface="Amazon Ember" panose="020B0603020204020204" pitchFamily="34" charset="0"/>
                          <a:ea typeface="Malgun Gothic" panose="020B0503020000020004" pitchFamily="34" charset="-127"/>
                          <a:cs typeface="Amazon Ember Light" panose="020B0403020204020204" pitchFamily="34" charset="0"/>
                        </a:rPr>
                        <a:t> AWS 하드웨어 VPN 연결을 생성하여 다양한 원격 네트워크 간의 통신을 활성화할 수 있습니다.</a:t>
                      </a:r>
                    </a:p>
                  </a:txBody>
                  <a:tcPr marL="117195" marR="117195" marT="60960" marB="60960" anchor="ctr"/>
                </a:tc>
                <a:extLst>
                  <a:ext uri="{0D108BD9-81ED-4DB2-BD59-A6C34878D82A}">
                    <a16:rowId xmlns:a16="http://schemas.microsoft.com/office/drawing/2014/main" val="10003"/>
                  </a:ext>
                </a:extLst>
              </a:tr>
              <a:tr h="628790">
                <a:tc>
                  <a:txBody>
                    <a:bodyPr/>
                    <a:lstStyle/>
                    <a:p>
                      <a:pPr rtl="0"/>
                      <a:r>
                        <a:rPr lang="ko-kr" sz="2000" b="0" i="0" baseline="0">
                          <a:latin typeface="Amazon Ember" panose="020B0603020204020204" pitchFamily="34" charset="0"/>
                          <a:ea typeface="Malgun Gothic" panose="020B0503020000020004" pitchFamily="34" charset="-127"/>
                          <a:cs typeface="Amazon Ember" panose="020B0603020204020204" pitchFamily="34" charset="0"/>
                        </a:rPr>
                        <a:t>소프트웨어 VPN</a:t>
                      </a:r>
                      <a:endParaRPr lang="en-US" sz="2000" b="0" i="0" baseline="0" dirty="0">
                        <a:latin typeface="Amazon Ember" panose="020B0603020204020204" pitchFamily="34" charset="0"/>
                        <a:ea typeface="Malgun Gothic" panose="020B0503020000020004" pitchFamily="34" charset="-127"/>
                        <a:cs typeface="Amazon Ember" panose="020B0603020204020204" pitchFamily="34" charset="0"/>
                      </a:endParaRPr>
                    </a:p>
                  </a:txBody>
                  <a:tcPr marL="117195" marR="117195" marT="60960" marB="60960" anchor="ctr"/>
                </a:tc>
                <a:tc>
                  <a:txBody>
                    <a:bodyPr/>
                    <a:lstStyle/>
                    <a:p>
                      <a:pPr rtl="0"/>
                      <a:r>
                        <a:rPr lang="ko-kr" sz="2000" b="0" i="0" baseline="0" dirty="0">
                          <a:latin typeface="Amazon Ember" panose="020B0603020204020204" pitchFamily="34" charset="0"/>
                          <a:ea typeface="Malgun Gothic" panose="020B0503020000020004" pitchFamily="34" charset="-127"/>
                          <a:cs typeface="Amazon Ember Light" panose="020B0403020204020204" pitchFamily="34" charset="0"/>
                        </a:rPr>
                        <a:t>소프트웨어 </a:t>
                      </a:r>
                      <a:r>
                        <a:rPr lang="ko-kr" sz="2000" b="1" i="0" baseline="0" dirty="0">
                          <a:latin typeface="Amazon Ember" panose="020B0603020204020204" pitchFamily="34" charset="0"/>
                          <a:ea typeface="Malgun Gothic" panose="020B0503020000020004" pitchFamily="34" charset="-127"/>
                          <a:cs typeface="Amazon Ember Light" panose="020B0403020204020204" pitchFamily="34" charset="0"/>
                        </a:rPr>
                        <a:t>VPN 어플라이언스</a:t>
                      </a:r>
                      <a:r>
                        <a:rPr lang="ko-kr" sz="2000" b="0" i="0" baseline="0" dirty="0">
                          <a:latin typeface="Amazon Ember" panose="020B0603020204020204" pitchFamily="34" charset="0"/>
                          <a:ea typeface="Malgun Gothic" panose="020B0503020000020004" pitchFamily="34" charset="-127"/>
                          <a:cs typeface="Amazon Ember Light" panose="020B0403020204020204" pitchFamily="34" charset="0"/>
                        </a:rPr>
                        <a:t>를 실행하는 VPC에서 Amazon EC2 인스턴스를 사용하여 원격 네트워크에 대한 VPN 연결을 생성할 수 있습니다.</a:t>
                      </a:r>
                    </a:p>
                  </a:txBody>
                  <a:tcPr marL="117195" marR="117195" marT="60960" marB="60960" anchor="ct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4180055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7945" y="3039268"/>
            <a:ext cx="10147955" cy="779463"/>
          </a:xfrm>
        </p:spPr>
        <p:txBody>
          <a:bodyPr rtlCol="0"/>
          <a:lstStyle/>
          <a:p>
            <a:pPr rtl="0"/>
            <a:r>
              <a:rPr lang="ko-kr" dirty="0">
                <a:solidFill>
                  <a:schemeClr val="tx1"/>
                </a:solidFill>
                <a:latin typeface="Amazon Ember Light" panose="020B0403020204020204" pitchFamily="34" charset="0"/>
                <a:ea typeface="Malgun Gothic" panose="020B0503020000020004" pitchFamily="34" charset="-127"/>
              </a:rPr>
              <a:t>스토리지 서비스: </a:t>
            </a:r>
            <a:br>
              <a:rPr lang="en-US" dirty="0">
                <a:solidFill>
                  <a:schemeClr val="tx1"/>
                </a:solidFill>
                <a:latin typeface="Amazon Ember Light" panose="020B0403020204020204" pitchFamily="34" charset="0"/>
                <a:ea typeface="Malgun Gothic" panose="020B0503020000020004" pitchFamily="34" charset="-127"/>
              </a:rPr>
            </a:br>
            <a:r>
              <a:rPr lang="ko-kr" dirty="0">
                <a:solidFill>
                  <a:schemeClr val="tx1"/>
                </a:solidFill>
                <a:latin typeface="Amazon Ember Light" panose="020B0403020204020204" pitchFamily="34" charset="0"/>
                <a:ea typeface="Malgun Gothic" panose="020B0503020000020004" pitchFamily="34" charset="-127"/>
              </a:rPr>
              <a:t>Amazon S3 및 Amazon EBS</a:t>
            </a:r>
          </a:p>
        </p:txBody>
      </p:sp>
    </p:spTree>
    <p:custDataLst>
      <p:tags r:id="rId1"/>
    </p:custDataLst>
    <p:extLst>
      <p:ext uri="{BB962C8B-B14F-4D97-AF65-F5344CB8AC3E}">
        <p14:creationId xmlns:p14="http://schemas.microsoft.com/office/powerpoint/2010/main" val="4179963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 Diagonal Corner Rectangle 11"/>
          <p:cNvSpPr/>
          <p:nvPr>
            <p:custDataLst>
              <p:tags r:id="rId2"/>
            </p:custDataLst>
          </p:nvPr>
        </p:nvSpPr>
        <p:spPr>
          <a:xfrm>
            <a:off x="355355" y="1655444"/>
            <a:ext cx="11493500" cy="4418061"/>
          </a:xfrm>
          <a:prstGeom prst="round2DiagRect">
            <a:avLst>
              <a:gd name="adj1" fmla="val 9334"/>
              <a:gd name="adj2" fmla="val 15248"/>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defRPr/>
            </a:pPr>
            <a:endParaRPr lang="en-US" sz="2133" dirty="0">
              <a:solidFill>
                <a:srgbClr val="414042"/>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4" name="Rounded Rectangle 13"/>
          <p:cNvSpPr/>
          <p:nvPr/>
        </p:nvSpPr>
        <p:spPr bwMode="auto">
          <a:xfrm>
            <a:off x="1114604" y="2677677"/>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solidFill>
                <a:schemeClr val="tx1"/>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9" name="Rounded Rectangle 18"/>
          <p:cNvSpPr/>
          <p:nvPr/>
        </p:nvSpPr>
        <p:spPr bwMode="auto">
          <a:xfrm>
            <a:off x="2866960" y="2267576"/>
            <a:ext cx="8303779" cy="3148664"/>
          </a:xfrm>
          <a:prstGeom prst="roundRect">
            <a:avLst>
              <a:gd name="adj" fmla="val 9818"/>
            </a:avLst>
          </a:prstGeom>
          <a:solidFill>
            <a:schemeClr val="bg1"/>
          </a:solidFill>
          <a:ln w="1905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solidFill>
                <a:schemeClr val="tx1"/>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2" name="Title 1"/>
          <p:cNvSpPr>
            <a:spLocks noGrp="1"/>
          </p:cNvSpPr>
          <p:nvPr>
            <p:ph type="title"/>
          </p:nvPr>
        </p:nvSpPr>
        <p:spPr/>
        <p:txBody>
          <a:bodyPr rtlCol="0"/>
          <a:lstStyle/>
          <a:p>
            <a:pPr rtl="0"/>
            <a:r>
              <a:rPr lang="ko-kr" dirty="0"/>
              <a:t>Amazon Simple Storage Service (S3)</a:t>
            </a:r>
            <a:endParaRPr lang="en-US" dirty="0"/>
          </a:p>
        </p:txBody>
      </p:sp>
      <p:sp>
        <p:nvSpPr>
          <p:cNvPr id="18" name="Content Placeholder 2"/>
          <p:cNvSpPr>
            <a:spLocks noGrp="1"/>
          </p:cNvSpPr>
          <p:nvPr>
            <p:ph idx="1"/>
          </p:nvPr>
        </p:nvSpPr>
        <p:spPr>
          <a:xfrm>
            <a:off x="2902329" y="2592401"/>
            <a:ext cx="8251313" cy="2457901"/>
          </a:xfrm>
        </p:spPr>
        <p:txBody>
          <a:bodyPr rtlCol="0">
            <a:normAutofit/>
          </a:bodyPr>
          <a:lstStyle/>
          <a:p>
            <a:pPr rtl="0"/>
            <a:r>
              <a:rPr lang="ko-kr" dirty="0">
                <a:latin typeface="Amazon Ember" panose="020B0603020204020204" pitchFamily="34" charset="0"/>
                <a:ea typeface="Malgun Gothic" panose="020B0503020000020004" pitchFamily="34" charset="-127"/>
              </a:rPr>
              <a:t>인터넷용 스토리지 </a:t>
            </a:r>
            <a:endParaRPr lang="en-US" dirty="0">
              <a:latin typeface="Amazon Ember" panose="020B0603020204020204" pitchFamily="34" charset="0"/>
              <a:ea typeface="Malgun Gothic" panose="020B0503020000020004" pitchFamily="34" charset="-127"/>
            </a:endParaRPr>
          </a:p>
          <a:p>
            <a:pPr rtl="0"/>
            <a:r>
              <a:rPr lang="ko-kr" dirty="0">
                <a:latin typeface="Amazon Ember" panose="020B0603020204020204" pitchFamily="34" charset="0"/>
                <a:ea typeface="Malgun Gothic" panose="020B0503020000020004" pitchFamily="34" charset="-127"/>
              </a:rPr>
              <a:t>기본적으로 온라인, </a:t>
            </a:r>
            <a:r>
              <a:rPr lang="ko-kr" dirty="0">
                <a:latin typeface="Amazon Ember Light" panose="020B0403020204020204" pitchFamily="34" charset="0"/>
                <a:ea typeface="Malgun Gothic" panose="020B0503020000020004" pitchFamily="34" charset="-127"/>
                <a:cs typeface="Amazon Ember Light" panose="020B0403020204020204" pitchFamily="34" charset="0"/>
              </a:rPr>
              <a:t>HTTP</a:t>
            </a:r>
            <a:r>
              <a:rPr lang="ko-kr" dirty="0">
                <a:latin typeface="Amazon Ember" panose="020B0603020204020204" pitchFamily="34" charset="0"/>
                <a:ea typeface="Malgun Gothic" panose="020B0503020000020004" pitchFamily="34" charset="-127"/>
              </a:rPr>
              <a:t> 기반 액세스</a:t>
            </a:r>
          </a:p>
          <a:p>
            <a:pPr rtl="0"/>
            <a:r>
              <a:rPr lang="ko-kr" dirty="0">
                <a:latin typeface="Amazon Ember" panose="020B0603020204020204" pitchFamily="34" charset="0"/>
                <a:ea typeface="Malgun Gothic" panose="020B0503020000020004" pitchFamily="34" charset="-127"/>
                <a:sym typeface="Chalkduster" charset="0"/>
              </a:rPr>
              <a:t>웹을 통해 언제 어디서든 원하는 양의 데이터를 저장하고 검색할 수 있는 스토리지</a:t>
            </a:r>
            <a:endParaRPr lang="en-US" dirty="0">
              <a:solidFill>
                <a:srgbClr val="000000"/>
              </a:solidFill>
              <a:latin typeface="Amazon Ember" panose="020B0603020204020204" pitchFamily="34" charset="0"/>
              <a:ea typeface="Malgun Gothic" panose="020B0503020000020004" pitchFamily="34" charset="-127"/>
              <a:sym typeface="Chalkduster" charset="0"/>
            </a:endParaRPr>
          </a:p>
          <a:p>
            <a:pPr rtl="0"/>
            <a:r>
              <a:rPr lang="ko-kr" dirty="0">
                <a:latin typeface="Amazon Ember" panose="020B0603020204020204" pitchFamily="34" charset="0"/>
                <a:ea typeface="Malgun Gothic" panose="020B0503020000020004" pitchFamily="34" charset="-127"/>
                <a:sym typeface="Chalkduster" charset="0"/>
              </a:rPr>
              <a:t>고도의 확장성, 안정성, 속도 및 내구성 </a:t>
            </a:r>
          </a:p>
          <a:p>
            <a:pPr rtl="0"/>
            <a:endParaRPr lang="en-US" dirty="0">
              <a:latin typeface="Amazon Ember" panose="020B0603020204020204" pitchFamily="34" charset="0"/>
              <a:ea typeface="Malgun Gothic" panose="020B0503020000020004" pitchFamily="34" charset="-127"/>
            </a:endParaRPr>
          </a:p>
        </p:txBody>
      </p:sp>
      <p:sp>
        <p:nvSpPr>
          <p:cNvPr id="21" name="Rectangle 18"/>
          <p:cNvSpPr>
            <a:spLocks/>
          </p:cNvSpPr>
          <p:nvPr/>
        </p:nvSpPr>
        <p:spPr bwMode="auto">
          <a:xfrm>
            <a:off x="933459" y="4016831"/>
            <a:ext cx="1822061" cy="694607"/>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4667" tIns="84667" rIns="84667" bIns="84667" rtlCol="0" anchor="ctr"/>
          <a:lstStyle/>
          <a:p>
            <a:pPr algn="ctr" rtl="0">
              <a:defRPr/>
            </a:pPr>
            <a:r>
              <a:rPr lang="ko-kr" sz="2133">
                <a:latin typeface="Amazon Ember" panose="020B0603020204020204" pitchFamily="34" charset="0"/>
                <a:ea typeface="Malgun Gothic" panose="020B0503020000020004" pitchFamily="34" charset="-127"/>
                <a:cs typeface="Amazon Ember" panose="020B0603020204020204" pitchFamily="34" charset="0"/>
                <a:sym typeface="Chalkduster" charset="0"/>
              </a:rPr>
              <a:t>Amazon S3</a:t>
            </a:r>
          </a:p>
        </p:txBody>
      </p:sp>
      <p:pic>
        <p:nvPicPr>
          <p:cNvPr id="22" name="Picture 16"/>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430225" y="2831495"/>
            <a:ext cx="796048" cy="982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510632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Amazon S3에 대한 정보</a:t>
            </a:r>
          </a:p>
        </p:txBody>
      </p:sp>
      <p:sp>
        <p:nvSpPr>
          <p:cNvPr id="3" name="Content Placeholder 2"/>
          <p:cNvSpPr>
            <a:spLocks noGrp="1"/>
          </p:cNvSpPr>
          <p:nvPr>
            <p:ph idx="1"/>
          </p:nvPr>
        </p:nvSpPr>
        <p:spPr>
          <a:xfrm>
            <a:off x="238538" y="1440305"/>
            <a:ext cx="11360273" cy="4913308"/>
          </a:xfrm>
        </p:spPr>
        <p:txBody>
          <a:bodyPr rtlCol="0">
            <a:normAutofit/>
          </a:bodyPr>
          <a:lstStyle/>
          <a:p>
            <a:pPr rtl="0"/>
            <a:r>
              <a:rPr lang="ko-kr" sz="2400" dirty="0">
                <a:latin typeface="Amazon Ember Light" panose="020B0403020204020204" pitchFamily="34" charset="0"/>
                <a:ea typeface="Malgun Gothic" panose="020B0503020000020004" pitchFamily="34" charset="-127"/>
              </a:rPr>
              <a:t>버킷에 저장할 수 있는 객체 수에는 </a:t>
            </a:r>
            <a:r>
              <a:rPr lang="ko-kr" sz="2400" b="1" dirty="0">
                <a:solidFill>
                  <a:srgbClr val="000000"/>
                </a:solidFill>
                <a:latin typeface="Amazon Ember Light" panose="020B0403020204020204" pitchFamily="34" charset="0"/>
                <a:ea typeface="Malgun Gothic" panose="020B0503020000020004" pitchFamily="34" charset="-127"/>
              </a:rPr>
              <a:t>제한이 없습니다</a:t>
            </a:r>
            <a:endParaRPr lang="en-US" sz="2400" dirty="0">
              <a:solidFill>
                <a:srgbClr val="000000"/>
              </a:solidFill>
              <a:latin typeface="Amazon Ember Light" panose="020B0403020204020204" pitchFamily="34" charset="0"/>
              <a:ea typeface="Malgun Gothic" panose="020B0503020000020004" pitchFamily="34" charset="-127"/>
            </a:endParaRPr>
          </a:p>
          <a:p>
            <a:pPr rtl="0"/>
            <a:r>
              <a:rPr lang="ko-kr" sz="2400" dirty="0">
                <a:latin typeface="Amazon Ember Light" panose="020B0403020204020204" pitchFamily="34" charset="0"/>
                <a:ea typeface="Malgun Gothic" panose="020B0503020000020004" pitchFamily="34" charset="-127"/>
              </a:rPr>
              <a:t>객체 크기 최대 </a:t>
            </a:r>
            <a:r>
              <a:rPr lang="ko-kr" sz="2400" b="1" dirty="0">
                <a:latin typeface="Amazon Ember Light" panose="020B0403020204020204" pitchFamily="34" charset="0"/>
                <a:ea typeface="Malgun Gothic" panose="020B0503020000020004" pitchFamily="34" charset="-127"/>
              </a:rPr>
              <a:t>5 TB</a:t>
            </a:r>
            <a:r>
              <a:rPr lang="ko-kr" sz="2400" dirty="0">
                <a:latin typeface="Amazon Ember Light" panose="020B0403020204020204" pitchFamily="34" charset="0"/>
                <a:ea typeface="Malgun Gothic" panose="020B0503020000020004" pitchFamily="34" charset="-127"/>
              </a:rPr>
              <a:t>, 버킷 크기에는 제한이 없습니다</a:t>
            </a:r>
            <a:endParaRPr lang="en-US" sz="2400" dirty="0">
              <a:solidFill>
                <a:srgbClr val="000000"/>
              </a:solidFill>
              <a:latin typeface="Amazon Ember Light" panose="020B0403020204020204" pitchFamily="34" charset="0"/>
              <a:ea typeface="Malgun Gothic" panose="020B0503020000020004" pitchFamily="34" charset="-127"/>
            </a:endParaRPr>
          </a:p>
          <a:p>
            <a:pPr rtl="0"/>
            <a:r>
              <a:rPr lang="ko-kr" sz="2400" dirty="0">
                <a:latin typeface="Amazon Ember Light" panose="020B0403020204020204" pitchFamily="34" charset="0"/>
                <a:ea typeface="Malgun Gothic" panose="020B0503020000020004" pitchFamily="34" charset="-127"/>
              </a:rPr>
              <a:t>연간 객체에 대해 </a:t>
            </a:r>
            <a:r>
              <a:rPr lang="ko-kr" sz="2400" b="1" dirty="0">
                <a:latin typeface="Amazon Ember Light" panose="020B0403020204020204" pitchFamily="34" charset="0"/>
                <a:ea typeface="Malgun Gothic" panose="020B0503020000020004" pitchFamily="34" charset="-127"/>
              </a:rPr>
              <a:t>99.999999999%</a:t>
            </a:r>
            <a:r>
              <a:rPr lang="ko-kr" sz="2400" dirty="0">
                <a:latin typeface="Amazon Ember Light" panose="020B0403020204020204" pitchFamily="34" charset="0"/>
                <a:ea typeface="Malgun Gothic" panose="020B0503020000020004" pitchFamily="34" charset="-127"/>
              </a:rPr>
              <a:t>의 내구성과 </a:t>
            </a:r>
            <a:r>
              <a:rPr lang="ko-kr" sz="2400" b="1" dirty="0">
                <a:latin typeface="Amazon Ember Light" panose="020B0403020204020204" pitchFamily="34" charset="0"/>
                <a:ea typeface="Malgun Gothic" panose="020B0503020000020004" pitchFamily="34" charset="-127"/>
              </a:rPr>
              <a:t>99.99%</a:t>
            </a:r>
            <a:r>
              <a:rPr lang="ko-kr" sz="2400" dirty="0">
                <a:latin typeface="Amazon Ember Light" panose="020B0403020204020204" pitchFamily="34" charset="0"/>
                <a:ea typeface="Malgun Gothic" panose="020B0503020000020004" pitchFamily="34" charset="-127"/>
              </a:rPr>
              <a:t>의 가용성을 제공하도록 설계되었습니다 </a:t>
            </a:r>
          </a:p>
          <a:p>
            <a:pPr rtl="0"/>
            <a:r>
              <a:rPr lang="ko-kr" sz="2400" b="1" dirty="0">
                <a:latin typeface="Amazon Ember" panose="020B0603020204020204" pitchFamily="34" charset="0"/>
                <a:ea typeface="Malgun Gothic" panose="020B0503020000020004" pitchFamily="34" charset="-127"/>
                <a:cs typeface="Amazon Ember" panose="020B0603020204020204" pitchFamily="34" charset="0"/>
              </a:rPr>
              <a:t>HTTP/S</a:t>
            </a:r>
            <a:r>
              <a:rPr lang="ko-kr" sz="24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 </a:t>
            </a:r>
            <a:r>
              <a:rPr lang="ko-kr" sz="2400" dirty="0">
                <a:solidFill>
                  <a:srgbClr val="000000"/>
                </a:solidFill>
                <a:latin typeface="Amazon Ember Light" panose="020B0403020204020204" pitchFamily="34" charset="0"/>
                <a:ea typeface="Malgun Gothic" panose="020B0503020000020004" pitchFamily="34" charset="-127"/>
              </a:rPr>
              <a:t>엔드포인트를 사용하여 웹에서 언제 어디서든 원하는 양의 데이터를 저장하고 검색할 수 있습니다</a:t>
            </a:r>
            <a:endParaRPr lang="en-US" sz="2400" dirty="0">
              <a:solidFill>
                <a:srgbClr val="000000"/>
              </a:solidFill>
              <a:latin typeface="Amazon Ember Light" panose="020B0403020204020204" pitchFamily="34" charset="0"/>
              <a:ea typeface="Malgun Gothic" panose="020B0503020000020004" pitchFamily="34" charset="-127"/>
            </a:endParaRPr>
          </a:p>
          <a:p>
            <a:pPr rtl="0"/>
            <a:r>
              <a:rPr lang="ko-kr" sz="2400" dirty="0">
                <a:latin typeface="Amazon Ember Light" panose="020B0403020204020204" pitchFamily="34" charset="0"/>
                <a:ea typeface="Malgun Gothic" panose="020B0503020000020004" pitchFamily="34" charset="-127"/>
              </a:rPr>
              <a:t>확장성, 안정성, 속도가 우수하며 저렴함</a:t>
            </a:r>
          </a:p>
          <a:p>
            <a:pPr rtl="0"/>
            <a:r>
              <a:rPr lang="ko-kr" sz="2400" dirty="0">
                <a:latin typeface="Amazon Ember Light" panose="020B0403020204020204" pitchFamily="34" charset="0"/>
                <a:ea typeface="Malgun Gothic" panose="020B0503020000020004" pitchFamily="34" charset="-127"/>
              </a:rPr>
              <a:t>AWS를 사용하여 서버 측 </a:t>
            </a:r>
            <a:r>
              <a:rPr lang="ko-kr" sz="2400" b="1" dirty="0">
                <a:latin typeface="Amazon Ember Light" panose="020B0403020204020204" pitchFamily="34" charset="0"/>
                <a:ea typeface="Malgun Gothic" panose="020B0503020000020004" pitchFamily="34" charset="-127"/>
              </a:rPr>
              <a:t>암호화</a:t>
            </a:r>
            <a:r>
              <a:rPr lang="ko-kr" sz="2400" dirty="0">
                <a:latin typeface="Amazon Ember Light" panose="020B0403020204020204" pitchFamily="34" charset="0"/>
                <a:ea typeface="Malgun Gothic" panose="020B0503020000020004" pitchFamily="34" charset="-127"/>
              </a:rPr>
              <a:t>를 하거나, 고객이 관리하는 클라이언트 측 암호화를 하도록 선택할 수 있습니다 </a:t>
            </a:r>
            <a:endParaRPr lang="en-US" sz="2400" dirty="0">
              <a:latin typeface="Amazon Ember Light" panose="020B0403020204020204" pitchFamily="34" charset="0"/>
              <a:ea typeface="Malgun Gothic" panose="020B0503020000020004" pitchFamily="34" charset="-127"/>
            </a:endParaRPr>
          </a:p>
          <a:p>
            <a:pPr rtl="0"/>
            <a:r>
              <a:rPr lang="ko-kr" sz="2400" dirty="0">
                <a:latin typeface="Amazon Ember Light" panose="020B0403020204020204" pitchFamily="34" charset="0"/>
                <a:ea typeface="Malgun Gothic" panose="020B0503020000020004" pitchFamily="34" charset="-127"/>
              </a:rPr>
              <a:t>액세스 </a:t>
            </a:r>
            <a:r>
              <a:rPr lang="ko-kr" sz="2400" b="1" dirty="0">
                <a:latin typeface="Amazon Ember Light" panose="020B0403020204020204" pitchFamily="34" charset="0"/>
                <a:ea typeface="Malgun Gothic" panose="020B0503020000020004" pitchFamily="34" charset="-127"/>
              </a:rPr>
              <a:t>로그를 감사 목적으로 사용할 수 있습니다</a:t>
            </a:r>
          </a:p>
          <a:p>
            <a:pPr rtl="0"/>
            <a:r>
              <a:rPr lang="ko-kr" sz="2400" dirty="0">
                <a:latin typeface="Amazon Ember Light" panose="020B0403020204020204" pitchFamily="34" charset="0"/>
                <a:ea typeface="Malgun Gothic" panose="020B0503020000020004" pitchFamily="34" charset="-127"/>
              </a:rPr>
              <a:t>표준 기반 </a:t>
            </a:r>
            <a:r>
              <a:rPr lang="ko-kr" sz="2400" b="1" dirty="0">
                <a:latin typeface="Amazon Ember Light" panose="020B0403020204020204" pitchFamily="34" charset="0"/>
                <a:ea typeface="Malgun Gothic" panose="020B0503020000020004" pitchFamily="34" charset="-127"/>
              </a:rPr>
              <a:t>REST</a:t>
            </a:r>
            <a:r>
              <a:rPr lang="ko-kr" sz="2400" dirty="0">
                <a:latin typeface="Amazon Ember Light" panose="020B0403020204020204" pitchFamily="34" charset="0"/>
                <a:ea typeface="Malgun Gothic" panose="020B0503020000020004" pitchFamily="34" charset="-127"/>
              </a:rPr>
              <a:t> 및 SOAP 인터페이스를 제공합니다</a:t>
            </a:r>
            <a:endParaRPr lang="en-US" sz="2400" dirty="0">
              <a:solidFill>
                <a:srgbClr val="000000"/>
              </a:solidFill>
              <a:latin typeface="Amazon Ember Light" panose="020B0403020204020204" pitchFamily="34" charset="0"/>
              <a:ea typeface="Malgun Gothic" panose="020B0503020000020004" pitchFamily="34" charset="-127"/>
            </a:endParaRPr>
          </a:p>
          <a:p>
            <a:pPr rtl="0"/>
            <a:endParaRPr lang="en-US" sz="2400" dirty="0">
              <a:latin typeface="Amazon Ember Light" panose="020B04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1273809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2913858" y="2546303"/>
            <a:ext cx="6390389" cy="2554545"/>
          </a:xfrm>
          <a:prstGeom prst="rect">
            <a:avLst/>
          </a:prstGeom>
        </p:spPr>
        <p:txBody>
          <a:bodyPr wrap="square" rtlCol="0">
            <a:spAutoFit/>
          </a:bodyPr>
          <a:lstStyle/>
          <a:p>
            <a:pPr algn="ctr" rtl="0"/>
            <a:r>
              <a:rPr lang="ko-kr" sz="16000" b="1">
                <a:solidFill>
                  <a:srgbClr val="FF9000"/>
                </a:solidFill>
                <a:cs typeface="Arial"/>
              </a:rPr>
              <a:t>5,089</a:t>
            </a:r>
          </a:p>
        </p:txBody>
      </p:sp>
      <p:sp>
        <p:nvSpPr>
          <p:cNvPr id="71" name="Rectangle 70"/>
          <p:cNvSpPr/>
          <p:nvPr/>
        </p:nvSpPr>
        <p:spPr>
          <a:xfrm>
            <a:off x="4644444" y="6052157"/>
            <a:ext cx="931665" cy="338747"/>
          </a:xfrm>
          <a:prstGeom prst="rect">
            <a:avLst/>
          </a:prstGeom>
          <a:ln>
            <a:noFill/>
          </a:ln>
        </p:spPr>
        <p:txBody>
          <a:bodyPr wrap="none" rtlCol="0">
            <a:spAutoFit/>
          </a:bodyPr>
          <a:lstStyle/>
          <a:p>
            <a:pPr algn="ctr" rtl="0">
              <a:lnSpc>
                <a:spcPct val="50000"/>
              </a:lnSpc>
            </a:pPr>
            <a:r>
              <a:rPr lang="ko-kr" sz="1067">
                <a:solidFill>
                  <a:srgbClr val="F8F8F8">
                    <a:lumMod val="90000"/>
                  </a:srgbClr>
                </a:solidFill>
                <a:cs typeface="Arial"/>
              </a:rPr>
              <a:t>AWS Direct </a:t>
            </a:r>
          </a:p>
          <a:p>
            <a:pPr algn="ctr" rtl="0">
              <a:lnSpc>
                <a:spcPct val="50000"/>
              </a:lnSpc>
            </a:pPr>
            <a:endParaRPr lang="en-US" sz="1067" dirty="0">
              <a:solidFill>
                <a:srgbClr val="F8F8F8">
                  <a:lumMod val="90000"/>
                </a:srgbClr>
              </a:solidFill>
              <a:cs typeface="Arial"/>
            </a:endParaRPr>
          </a:p>
          <a:p>
            <a:pPr algn="ctr" rtl="0">
              <a:lnSpc>
                <a:spcPct val="50000"/>
              </a:lnSpc>
            </a:pPr>
            <a:r>
              <a:rPr lang="ko-kr" sz="1067">
                <a:solidFill>
                  <a:srgbClr val="F8F8F8">
                    <a:lumMod val="90000"/>
                  </a:srgbClr>
                </a:solidFill>
                <a:cs typeface="Arial"/>
              </a:rPr>
              <a:t>Connect</a:t>
            </a:r>
          </a:p>
        </p:txBody>
      </p:sp>
      <p:sp>
        <p:nvSpPr>
          <p:cNvPr id="72" name="Rectangle 71"/>
          <p:cNvSpPr/>
          <p:nvPr/>
        </p:nvSpPr>
        <p:spPr>
          <a:xfrm>
            <a:off x="8622797" y="2339592"/>
            <a:ext cx="1847647" cy="174471"/>
          </a:xfrm>
          <a:prstGeom prst="rect">
            <a:avLst/>
          </a:prstGeom>
          <a:ln>
            <a:noFill/>
          </a:ln>
        </p:spPr>
        <p:txBody>
          <a:bodyPr wrap="square" rtlCol="0">
            <a:spAutoFit/>
          </a:bodyPr>
          <a:lstStyle/>
          <a:p>
            <a:pPr algn="ctr" rtl="0">
              <a:lnSpc>
                <a:spcPct val="50000"/>
              </a:lnSpc>
            </a:pPr>
            <a:r>
              <a:rPr lang="ko-kr" sz="1067">
                <a:solidFill>
                  <a:srgbClr val="474746">
                    <a:lumMod val="40000"/>
                    <a:lumOff val="60000"/>
                  </a:srgbClr>
                </a:solidFill>
                <a:cs typeface="Arial"/>
              </a:rPr>
              <a:t>AWS Elastic Beanstalk</a:t>
            </a:r>
          </a:p>
        </p:txBody>
      </p:sp>
      <p:sp>
        <p:nvSpPr>
          <p:cNvPr id="73" name="Rectangle 72"/>
          <p:cNvSpPr/>
          <p:nvPr/>
        </p:nvSpPr>
        <p:spPr>
          <a:xfrm>
            <a:off x="2706044" y="1240566"/>
            <a:ext cx="1715533" cy="174471"/>
          </a:xfrm>
          <a:prstGeom prst="rect">
            <a:avLst/>
          </a:prstGeom>
          <a:ln>
            <a:noFill/>
          </a:ln>
        </p:spPr>
        <p:txBody>
          <a:bodyPr wrap="none" rtlCol="0">
            <a:spAutoFit/>
          </a:bodyPr>
          <a:lstStyle/>
          <a:p>
            <a:pPr algn="ctr" rtl="0">
              <a:lnSpc>
                <a:spcPct val="50000"/>
              </a:lnSpc>
            </a:pPr>
            <a:r>
              <a:rPr lang="ko-kr" sz="1067">
                <a:solidFill>
                  <a:srgbClr val="F8F8F8">
                    <a:lumMod val="90000"/>
                  </a:srgbClr>
                </a:solidFill>
                <a:cs typeface="Arial"/>
              </a:rPr>
              <a:t>Schema Conversion Tool</a:t>
            </a:r>
          </a:p>
        </p:txBody>
      </p:sp>
      <p:sp>
        <p:nvSpPr>
          <p:cNvPr id="74" name="Rectangle 73"/>
          <p:cNvSpPr/>
          <p:nvPr/>
        </p:nvSpPr>
        <p:spPr>
          <a:xfrm>
            <a:off x="7765674" y="1953617"/>
            <a:ext cx="2025448" cy="200055"/>
          </a:xfrm>
          <a:prstGeom prst="rect">
            <a:avLst/>
          </a:prstGeom>
          <a:ln>
            <a:noFill/>
          </a:ln>
        </p:spPr>
        <p:txBody>
          <a:bodyPr wrap="square" rtlCol="0">
            <a:spAutoFit/>
          </a:bodyPr>
          <a:lstStyle/>
          <a:p>
            <a:pPr algn="ctr" rtl="0">
              <a:lnSpc>
                <a:spcPct val="50000"/>
              </a:lnSpc>
            </a:pPr>
            <a:r>
              <a:rPr lang="ko-kr" sz="1400" b="1">
                <a:solidFill>
                  <a:prstClr val="white">
                    <a:lumMod val="65000"/>
                  </a:prstClr>
                </a:solidFill>
                <a:cs typeface="Arial"/>
              </a:rPr>
              <a:t>AWS Shield</a:t>
            </a:r>
          </a:p>
        </p:txBody>
      </p:sp>
      <p:sp>
        <p:nvSpPr>
          <p:cNvPr id="75" name="Rectangle 74"/>
          <p:cNvSpPr/>
          <p:nvPr/>
        </p:nvSpPr>
        <p:spPr>
          <a:xfrm>
            <a:off x="8968205" y="2111357"/>
            <a:ext cx="1436612" cy="215444"/>
          </a:xfrm>
          <a:prstGeom prst="rect">
            <a:avLst/>
          </a:prstGeom>
          <a:ln>
            <a:noFill/>
          </a:ln>
        </p:spPr>
        <p:txBody>
          <a:bodyPr wrap="none" rtlCol="0">
            <a:spAutoFit/>
          </a:bodyPr>
          <a:lstStyle/>
          <a:p>
            <a:pPr algn="ctr" rtl="0">
              <a:lnSpc>
                <a:spcPct val="50000"/>
              </a:lnSpc>
            </a:pPr>
            <a:r>
              <a:rPr lang="ko-kr" sz="1600" b="1">
                <a:solidFill>
                  <a:srgbClr val="A6A6A6"/>
                </a:solidFill>
                <a:cs typeface="Arial"/>
              </a:rPr>
              <a:t>Amazon EFS</a:t>
            </a:r>
            <a:endParaRPr lang="en-US" sz="1600" b="1" dirty="0">
              <a:solidFill>
                <a:srgbClr val="A6A6A6"/>
              </a:solidFill>
              <a:latin typeface="Arial" panose="020B0604020202020204" pitchFamily="34" charset="0"/>
              <a:cs typeface="Arial"/>
            </a:endParaRPr>
          </a:p>
        </p:txBody>
      </p:sp>
      <p:sp>
        <p:nvSpPr>
          <p:cNvPr id="76" name="Rectangle 75"/>
          <p:cNvSpPr/>
          <p:nvPr/>
        </p:nvSpPr>
        <p:spPr>
          <a:xfrm>
            <a:off x="2552372" y="5648388"/>
            <a:ext cx="1197699" cy="307777"/>
          </a:xfrm>
          <a:prstGeom prst="rect">
            <a:avLst/>
          </a:prstGeom>
          <a:ln>
            <a:noFill/>
          </a:ln>
        </p:spPr>
        <p:txBody>
          <a:bodyPr wrap="none" rtlCol="0">
            <a:spAutoFit/>
          </a:bodyPr>
          <a:lstStyle/>
          <a:p>
            <a:pPr algn="ctr" rtl="0">
              <a:lnSpc>
                <a:spcPct val="50000"/>
              </a:lnSpc>
            </a:pPr>
            <a:endParaRPr lang="en-US" sz="1400" dirty="0">
              <a:solidFill>
                <a:prstClr val="white">
                  <a:lumMod val="65000"/>
                </a:prstClr>
              </a:solidFill>
              <a:cs typeface="Arial"/>
            </a:endParaRPr>
          </a:p>
          <a:p>
            <a:pPr algn="ctr" rtl="0">
              <a:lnSpc>
                <a:spcPct val="50000"/>
              </a:lnSpc>
            </a:pPr>
            <a:r>
              <a:rPr lang="ko-kr" sz="1400">
                <a:solidFill>
                  <a:prstClr val="white">
                    <a:lumMod val="65000"/>
                  </a:prstClr>
                </a:solidFill>
                <a:cs typeface="Arial"/>
              </a:rPr>
              <a:t>WorkSpaces</a:t>
            </a:r>
          </a:p>
        </p:txBody>
      </p:sp>
      <p:sp>
        <p:nvSpPr>
          <p:cNvPr id="77" name="Rectangle 76"/>
          <p:cNvSpPr/>
          <p:nvPr/>
        </p:nvSpPr>
        <p:spPr>
          <a:xfrm>
            <a:off x="4134901" y="2101002"/>
            <a:ext cx="2058577" cy="318100"/>
          </a:xfrm>
          <a:prstGeom prst="rect">
            <a:avLst/>
          </a:prstGeom>
          <a:ln>
            <a:noFill/>
          </a:ln>
        </p:spPr>
        <p:txBody>
          <a:bodyPr wrap="none" rtlCol="0">
            <a:spAutoFit/>
          </a:bodyPr>
          <a:lstStyle/>
          <a:p>
            <a:pPr algn="ctr" rtl="0"/>
            <a:r>
              <a:rPr lang="ko-kr" sz="1467" b="1">
                <a:solidFill>
                  <a:prstClr val="white">
                    <a:lumMod val="65000"/>
                  </a:prstClr>
                </a:solidFill>
                <a:cs typeface="Arial"/>
              </a:rPr>
              <a:t>Amazon Lumberyard</a:t>
            </a:r>
          </a:p>
        </p:txBody>
      </p:sp>
      <p:sp>
        <p:nvSpPr>
          <p:cNvPr id="78" name="Rectangle 77"/>
          <p:cNvSpPr/>
          <p:nvPr/>
        </p:nvSpPr>
        <p:spPr>
          <a:xfrm>
            <a:off x="431539" y="3449205"/>
            <a:ext cx="899605" cy="523220"/>
          </a:xfrm>
          <a:prstGeom prst="rect">
            <a:avLst/>
          </a:prstGeom>
          <a:ln>
            <a:noFill/>
          </a:ln>
        </p:spPr>
        <p:txBody>
          <a:bodyPr wrap="none" rtlCol="0">
            <a:spAutoFit/>
          </a:bodyPr>
          <a:lstStyle/>
          <a:p>
            <a:pPr algn="ctr" rtl="0"/>
            <a:r>
              <a:rPr lang="ko-kr" sz="1400" b="1">
                <a:solidFill>
                  <a:srgbClr val="F8F8F8">
                    <a:lumMod val="50000"/>
                  </a:srgbClr>
                </a:solidFill>
                <a:cs typeface="Arial"/>
              </a:rPr>
              <a:t>Amazon</a:t>
            </a:r>
          </a:p>
          <a:p>
            <a:pPr algn="ctr" rtl="0"/>
            <a:r>
              <a:rPr lang="ko-kr" sz="1400" b="1">
                <a:solidFill>
                  <a:srgbClr val="7C7C7C"/>
                </a:solidFill>
                <a:cs typeface="Arial"/>
              </a:rPr>
              <a:t>Pinpoint</a:t>
            </a:r>
            <a:endParaRPr lang="en-US" sz="1400" b="1" dirty="0">
              <a:solidFill>
                <a:srgbClr val="7C7C7C"/>
              </a:solidFill>
              <a:latin typeface="Arial" panose="020B0604020202020204" pitchFamily="34" charset="0"/>
              <a:cs typeface="Arial"/>
            </a:endParaRPr>
          </a:p>
        </p:txBody>
      </p:sp>
      <p:sp>
        <p:nvSpPr>
          <p:cNvPr id="79" name="Rectangle 78"/>
          <p:cNvSpPr/>
          <p:nvPr/>
        </p:nvSpPr>
        <p:spPr>
          <a:xfrm>
            <a:off x="728172" y="5411617"/>
            <a:ext cx="1154097" cy="236027"/>
          </a:xfrm>
          <a:prstGeom prst="rect">
            <a:avLst/>
          </a:prstGeom>
          <a:ln>
            <a:noFill/>
          </a:ln>
        </p:spPr>
        <p:txBody>
          <a:bodyPr wrap="none" rtlCol="0">
            <a:spAutoFit/>
          </a:bodyPr>
          <a:lstStyle/>
          <a:p>
            <a:pPr algn="ctr" rtl="0">
              <a:lnSpc>
                <a:spcPct val="50000"/>
              </a:lnSpc>
            </a:pPr>
            <a:r>
              <a:rPr lang="ko-kr" sz="1867" b="1">
                <a:solidFill>
                  <a:srgbClr val="F8F8F8">
                    <a:lumMod val="90000"/>
                  </a:srgbClr>
                </a:solidFill>
                <a:cs typeface="Arial"/>
              </a:rPr>
              <a:t>AWS IoT</a:t>
            </a:r>
          </a:p>
        </p:txBody>
      </p:sp>
      <p:sp>
        <p:nvSpPr>
          <p:cNvPr id="80" name="Rectangle 79"/>
          <p:cNvSpPr/>
          <p:nvPr/>
        </p:nvSpPr>
        <p:spPr>
          <a:xfrm>
            <a:off x="290122" y="2573613"/>
            <a:ext cx="2453537" cy="307777"/>
          </a:xfrm>
          <a:prstGeom prst="rect">
            <a:avLst/>
          </a:prstGeom>
          <a:ln>
            <a:noFill/>
          </a:ln>
        </p:spPr>
        <p:txBody>
          <a:bodyPr wrap="square" rtlCol="0">
            <a:spAutoFit/>
          </a:bodyPr>
          <a:lstStyle/>
          <a:p>
            <a:pPr algn="ctr" rtl="0"/>
            <a:r>
              <a:rPr lang="ko-kr" sz="1400" b="1">
                <a:solidFill>
                  <a:srgbClr val="474746">
                    <a:lumMod val="60000"/>
                    <a:lumOff val="40000"/>
                  </a:srgbClr>
                </a:solidFill>
                <a:cs typeface="Arial"/>
              </a:rPr>
              <a:t>AWS Managed Services</a:t>
            </a:r>
          </a:p>
        </p:txBody>
      </p:sp>
      <p:sp>
        <p:nvSpPr>
          <p:cNvPr id="81" name="Rectangle 80"/>
          <p:cNvSpPr/>
          <p:nvPr/>
        </p:nvSpPr>
        <p:spPr>
          <a:xfrm>
            <a:off x="10290121" y="2467157"/>
            <a:ext cx="1486115" cy="256545"/>
          </a:xfrm>
          <a:prstGeom prst="rect">
            <a:avLst/>
          </a:prstGeom>
          <a:ln>
            <a:noFill/>
          </a:ln>
        </p:spPr>
        <p:txBody>
          <a:bodyPr wrap="square" rtlCol="0">
            <a:spAutoFit/>
          </a:bodyPr>
          <a:lstStyle/>
          <a:p>
            <a:pPr algn="ctr" rtl="0"/>
            <a:r>
              <a:rPr lang="ko-kr" sz="1067">
                <a:solidFill>
                  <a:srgbClr val="DFDFDF"/>
                </a:solidFill>
                <a:cs typeface="Arial"/>
              </a:rPr>
              <a:t>Amazon Route 53</a:t>
            </a:r>
            <a:endParaRPr lang="en-US" sz="1067" dirty="0">
              <a:solidFill>
                <a:srgbClr val="DFDFDF"/>
              </a:solidFill>
              <a:latin typeface="Arial" panose="020B0604020202020204" pitchFamily="34" charset="0"/>
              <a:cs typeface="Arial"/>
            </a:endParaRPr>
          </a:p>
        </p:txBody>
      </p:sp>
      <p:sp>
        <p:nvSpPr>
          <p:cNvPr id="82" name="Rectangle 81"/>
          <p:cNvSpPr/>
          <p:nvPr/>
        </p:nvSpPr>
        <p:spPr>
          <a:xfrm>
            <a:off x="10670185" y="6375030"/>
            <a:ext cx="1354858" cy="174471"/>
          </a:xfrm>
          <a:prstGeom prst="rect">
            <a:avLst/>
          </a:prstGeom>
          <a:ln>
            <a:noFill/>
          </a:ln>
        </p:spPr>
        <p:txBody>
          <a:bodyPr wrap="none" rtlCol="0">
            <a:spAutoFit/>
          </a:bodyPr>
          <a:lstStyle/>
          <a:p>
            <a:pPr algn="ctr" rtl="0">
              <a:lnSpc>
                <a:spcPct val="50000"/>
              </a:lnSpc>
            </a:pPr>
            <a:r>
              <a:rPr lang="ko-kr" sz="1067">
                <a:solidFill>
                  <a:srgbClr val="F8F8F8">
                    <a:lumMod val="90000"/>
                  </a:srgbClr>
                </a:solidFill>
                <a:cs typeface="Arial"/>
              </a:rPr>
              <a:t>AWS Import/Export</a:t>
            </a:r>
          </a:p>
        </p:txBody>
      </p:sp>
      <p:sp>
        <p:nvSpPr>
          <p:cNvPr id="83" name="Rectangle 82"/>
          <p:cNvSpPr/>
          <p:nvPr/>
        </p:nvSpPr>
        <p:spPr>
          <a:xfrm>
            <a:off x="2691937" y="5045031"/>
            <a:ext cx="1729640" cy="523220"/>
          </a:xfrm>
          <a:prstGeom prst="rect">
            <a:avLst/>
          </a:prstGeom>
        </p:spPr>
        <p:txBody>
          <a:bodyPr wrap="none" rtlCol="0">
            <a:spAutoFit/>
          </a:bodyPr>
          <a:lstStyle/>
          <a:p>
            <a:pPr algn="ctr" rtl="0"/>
            <a:r>
              <a:rPr lang="ko-kr" sz="1400">
                <a:solidFill>
                  <a:prstClr val="white">
                    <a:lumMod val="65000"/>
                  </a:prstClr>
                </a:solidFill>
                <a:cs typeface="Arial"/>
              </a:rPr>
              <a:t>AWS OpsWorks for</a:t>
            </a:r>
          </a:p>
          <a:p>
            <a:pPr algn="ctr" rtl="0"/>
            <a:r>
              <a:rPr lang="ko-kr" sz="1400">
                <a:solidFill>
                  <a:prstClr val="white">
                    <a:lumMod val="65000"/>
                  </a:prstClr>
                </a:solidFill>
                <a:cs typeface="Arial"/>
              </a:rPr>
              <a:t>Chef Automate</a:t>
            </a:r>
          </a:p>
        </p:txBody>
      </p:sp>
      <p:sp>
        <p:nvSpPr>
          <p:cNvPr id="84" name="Rectangle 83"/>
          <p:cNvSpPr/>
          <p:nvPr/>
        </p:nvSpPr>
        <p:spPr>
          <a:xfrm>
            <a:off x="118432" y="2873418"/>
            <a:ext cx="1548821" cy="307777"/>
          </a:xfrm>
          <a:prstGeom prst="rect">
            <a:avLst/>
          </a:prstGeom>
        </p:spPr>
        <p:txBody>
          <a:bodyPr wrap="none" rtlCol="0">
            <a:spAutoFit/>
          </a:bodyPr>
          <a:lstStyle/>
          <a:p>
            <a:pPr algn="ctr" rtl="0"/>
            <a:r>
              <a:rPr lang="ko-kr" sz="1400">
                <a:solidFill>
                  <a:srgbClr val="A6A6A6"/>
                </a:solidFill>
                <a:cs typeface="Arial"/>
              </a:rPr>
              <a:t>Amazon Redshift</a:t>
            </a:r>
            <a:endParaRPr lang="en-US" sz="1400" dirty="0">
              <a:solidFill>
                <a:srgbClr val="A6A6A6"/>
              </a:solidFill>
              <a:latin typeface="Arial" panose="020B0604020202020204" pitchFamily="34" charset="0"/>
              <a:cs typeface="Arial"/>
            </a:endParaRPr>
          </a:p>
        </p:txBody>
      </p:sp>
      <p:sp>
        <p:nvSpPr>
          <p:cNvPr id="85" name="Rectangle 84"/>
          <p:cNvSpPr/>
          <p:nvPr/>
        </p:nvSpPr>
        <p:spPr>
          <a:xfrm>
            <a:off x="267768" y="4074255"/>
            <a:ext cx="1808507" cy="200055"/>
          </a:xfrm>
          <a:prstGeom prst="rect">
            <a:avLst/>
          </a:prstGeom>
        </p:spPr>
        <p:txBody>
          <a:bodyPr wrap="none" rtlCol="0">
            <a:spAutoFit/>
          </a:bodyPr>
          <a:lstStyle/>
          <a:p>
            <a:pPr algn="ctr" rtl="0">
              <a:lnSpc>
                <a:spcPct val="50000"/>
              </a:lnSpc>
            </a:pPr>
            <a:r>
              <a:rPr lang="ko-kr" sz="1400">
                <a:solidFill>
                  <a:srgbClr val="A6A6A6"/>
                </a:solidFill>
                <a:cs typeface="Arial"/>
              </a:rPr>
              <a:t>Amazon DynamoDB</a:t>
            </a:r>
            <a:endParaRPr lang="en-US" sz="1400" dirty="0">
              <a:solidFill>
                <a:srgbClr val="A6A6A6"/>
              </a:solidFill>
              <a:latin typeface="Arial" panose="020B0604020202020204" pitchFamily="34" charset="0"/>
              <a:cs typeface="Arial"/>
            </a:endParaRPr>
          </a:p>
        </p:txBody>
      </p:sp>
      <p:sp>
        <p:nvSpPr>
          <p:cNvPr id="86" name="Rectangle 85"/>
          <p:cNvSpPr/>
          <p:nvPr/>
        </p:nvSpPr>
        <p:spPr>
          <a:xfrm>
            <a:off x="746210" y="5796675"/>
            <a:ext cx="1359668" cy="200055"/>
          </a:xfrm>
          <a:prstGeom prst="rect">
            <a:avLst/>
          </a:prstGeom>
        </p:spPr>
        <p:txBody>
          <a:bodyPr wrap="none" rtlCol="0">
            <a:spAutoFit/>
          </a:bodyPr>
          <a:lstStyle/>
          <a:p>
            <a:pPr algn="ctr" rtl="0">
              <a:lnSpc>
                <a:spcPct val="50000"/>
              </a:lnSpc>
            </a:pPr>
            <a:r>
              <a:rPr lang="ko-kr" sz="1400" b="1">
                <a:solidFill>
                  <a:prstClr val="white">
                    <a:lumMod val="65000"/>
                  </a:prstClr>
                </a:solidFill>
                <a:cs typeface="Arial"/>
              </a:rPr>
              <a:t>Amazon Polly</a:t>
            </a:r>
          </a:p>
        </p:txBody>
      </p:sp>
      <p:sp>
        <p:nvSpPr>
          <p:cNvPr id="87" name="Rectangle 86"/>
          <p:cNvSpPr/>
          <p:nvPr/>
        </p:nvSpPr>
        <p:spPr>
          <a:xfrm>
            <a:off x="390928" y="4312453"/>
            <a:ext cx="912429" cy="523220"/>
          </a:xfrm>
          <a:prstGeom prst="rect">
            <a:avLst/>
          </a:prstGeom>
        </p:spPr>
        <p:txBody>
          <a:bodyPr wrap="none" rtlCol="0">
            <a:spAutoFit/>
          </a:bodyPr>
          <a:lstStyle/>
          <a:p>
            <a:pPr algn="ctr" rtl="0"/>
            <a:r>
              <a:rPr lang="ko-kr" sz="1400">
                <a:solidFill>
                  <a:srgbClr val="F8F8F8">
                    <a:lumMod val="50000"/>
                  </a:srgbClr>
                </a:solidFill>
                <a:cs typeface="Arial"/>
              </a:rPr>
              <a:t>AWS </a:t>
            </a:r>
          </a:p>
          <a:p>
            <a:pPr algn="ctr" rtl="0"/>
            <a:r>
              <a:rPr lang="ko-kr" sz="1400">
                <a:solidFill>
                  <a:srgbClr val="F8F8F8">
                    <a:lumMod val="50000"/>
                  </a:srgbClr>
                </a:solidFill>
                <a:cs typeface="Arial"/>
              </a:rPr>
              <a:t>Snowball</a:t>
            </a:r>
          </a:p>
        </p:txBody>
      </p:sp>
      <p:sp>
        <p:nvSpPr>
          <p:cNvPr id="88" name="Rectangle 87"/>
          <p:cNvSpPr/>
          <p:nvPr/>
        </p:nvSpPr>
        <p:spPr>
          <a:xfrm>
            <a:off x="590803" y="1960651"/>
            <a:ext cx="1742528" cy="200055"/>
          </a:xfrm>
          <a:prstGeom prst="rect">
            <a:avLst/>
          </a:prstGeom>
        </p:spPr>
        <p:txBody>
          <a:bodyPr wrap="none" rtlCol="0">
            <a:spAutoFit/>
          </a:bodyPr>
          <a:lstStyle/>
          <a:p>
            <a:pPr algn="ctr" rtl="0">
              <a:lnSpc>
                <a:spcPct val="50000"/>
              </a:lnSpc>
            </a:pPr>
            <a:r>
              <a:rPr lang="ko-kr" sz="1400">
                <a:solidFill>
                  <a:srgbClr val="F8F8F8">
                    <a:lumMod val="50000"/>
                  </a:srgbClr>
                </a:solidFill>
                <a:cs typeface="Arial"/>
              </a:rPr>
              <a:t>AWS Organizations</a:t>
            </a:r>
          </a:p>
        </p:txBody>
      </p:sp>
      <p:sp>
        <p:nvSpPr>
          <p:cNvPr id="89" name="Rectangle 88"/>
          <p:cNvSpPr/>
          <p:nvPr/>
        </p:nvSpPr>
        <p:spPr>
          <a:xfrm>
            <a:off x="5886773" y="5520937"/>
            <a:ext cx="1252266" cy="205249"/>
          </a:xfrm>
          <a:prstGeom prst="rect">
            <a:avLst/>
          </a:prstGeom>
          <a:ln>
            <a:noFill/>
          </a:ln>
        </p:spPr>
        <p:txBody>
          <a:bodyPr wrap="none" rtlCol="0">
            <a:spAutoFit/>
          </a:bodyPr>
          <a:lstStyle/>
          <a:p>
            <a:pPr algn="ctr" rtl="0">
              <a:lnSpc>
                <a:spcPct val="50000"/>
              </a:lnSpc>
            </a:pPr>
            <a:r>
              <a:rPr lang="ko-kr" sz="1467">
                <a:solidFill>
                  <a:srgbClr val="474746"/>
                </a:solidFill>
                <a:cs typeface="Arial"/>
              </a:rPr>
              <a:t>Device Farm</a:t>
            </a:r>
          </a:p>
        </p:txBody>
      </p:sp>
      <p:sp>
        <p:nvSpPr>
          <p:cNvPr id="90" name="Rectangle 89"/>
          <p:cNvSpPr/>
          <p:nvPr/>
        </p:nvSpPr>
        <p:spPr>
          <a:xfrm>
            <a:off x="6500901" y="1984318"/>
            <a:ext cx="1201997" cy="205249"/>
          </a:xfrm>
          <a:prstGeom prst="rect">
            <a:avLst/>
          </a:prstGeom>
          <a:ln>
            <a:noFill/>
          </a:ln>
        </p:spPr>
        <p:txBody>
          <a:bodyPr wrap="none" rtlCol="0">
            <a:spAutoFit/>
          </a:bodyPr>
          <a:lstStyle/>
          <a:p>
            <a:pPr algn="ctr" rtl="0">
              <a:lnSpc>
                <a:spcPct val="50000"/>
              </a:lnSpc>
            </a:pPr>
            <a:r>
              <a:rPr lang="ko-kr" sz="1467">
                <a:solidFill>
                  <a:srgbClr val="7C7C7C"/>
                </a:solidFill>
                <a:cs typeface="Arial"/>
              </a:rPr>
              <a:t>AWS Config</a:t>
            </a:r>
            <a:endParaRPr lang="en-US" sz="1467" dirty="0">
              <a:solidFill>
                <a:srgbClr val="7C7C7C"/>
              </a:solidFill>
              <a:latin typeface="Arial" panose="020B0604020202020204" pitchFamily="34" charset="0"/>
              <a:cs typeface="Arial"/>
            </a:endParaRPr>
          </a:p>
        </p:txBody>
      </p:sp>
      <p:sp>
        <p:nvSpPr>
          <p:cNvPr id="91" name="Rectangle 90"/>
          <p:cNvSpPr/>
          <p:nvPr/>
        </p:nvSpPr>
        <p:spPr>
          <a:xfrm>
            <a:off x="10445533" y="4392021"/>
            <a:ext cx="1464841" cy="543867"/>
          </a:xfrm>
          <a:prstGeom prst="rect">
            <a:avLst/>
          </a:prstGeom>
          <a:ln>
            <a:noFill/>
          </a:ln>
        </p:spPr>
        <p:txBody>
          <a:bodyPr wrap="square" rtlCol="0">
            <a:spAutoFit/>
          </a:bodyPr>
          <a:lstStyle/>
          <a:p>
            <a:pPr algn="ctr" rtl="0"/>
            <a:r>
              <a:rPr lang="ko-kr" sz="1467">
                <a:solidFill>
                  <a:srgbClr val="F8F8F8">
                    <a:lumMod val="50000"/>
                  </a:srgbClr>
                </a:solidFill>
                <a:cs typeface="Arial"/>
              </a:rPr>
              <a:t>Amazon RDS for Aurora</a:t>
            </a:r>
          </a:p>
        </p:txBody>
      </p:sp>
      <p:sp>
        <p:nvSpPr>
          <p:cNvPr id="92" name="Rectangle 91"/>
          <p:cNvSpPr/>
          <p:nvPr/>
        </p:nvSpPr>
        <p:spPr>
          <a:xfrm>
            <a:off x="5930714" y="5810760"/>
            <a:ext cx="1112612" cy="205249"/>
          </a:xfrm>
          <a:prstGeom prst="rect">
            <a:avLst/>
          </a:prstGeom>
          <a:ln>
            <a:noFill/>
          </a:ln>
        </p:spPr>
        <p:txBody>
          <a:bodyPr wrap="none" rtlCol="0">
            <a:spAutoFit/>
          </a:bodyPr>
          <a:lstStyle/>
          <a:p>
            <a:pPr algn="ctr" rtl="0">
              <a:lnSpc>
                <a:spcPct val="50000"/>
              </a:lnSpc>
            </a:pPr>
            <a:r>
              <a:rPr lang="ko-kr" sz="1467" b="1">
                <a:solidFill>
                  <a:srgbClr val="474746">
                    <a:lumMod val="20000"/>
                    <a:lumOff val="80000"/>
                  </a:srgbClr>
                </a:solidFill>
                <a:cs typeface="Arial"/>
              </a:rPr>
              <a:t>WorkDocs</a:t>
            </a:r>
          </a:p>
        </p:txBody>
      </p:sp>
      <p:sp>
        <p:nvSpPr>
          <p:cNvPr id="93" name="Rectangle 92"/>
          <p:cNvSpPr/>
          <p:nvPr/>
        </p:nvSpPr>
        <p:spPr>
          <a:xfrm>
            <a:off x="8865544" y="4407745"/>
            <a:ext cx="1694617" cy="543867"/>
          </a:xfrm>
          <a:prstGeom prst="rect">
            <a:avLst/>
          </a:prstGeom>
          <a:ln>
            <a:noFill/>
          </a:ln>
        </p:spPr>
        <p:txBody>
          <a:bodyPr wrap="square" rtlCol="0">
            <a:spAutoFit/>
          </a:bodyPr>
          <a:lstStyle/>
          <a:p>
            <a:pPr algn="ctr" rtl="0"/>
            <a:r>
              <a:rPr lang="ko-kr" sz="1467" b="1">
                <a:solidFill>
                  <a:srgbClr val="474746"/>
                </a:solidFill>
                <a:cs typeface="Arial"/>
              </a:rPr>
              <a:t>AWS </a:t>
            </a:r>
          </a:p>
          <a:p>
            <a:pPr algn="ctr" rtl="0"/>
            <a:r>
              <a:rPr lang="ko-kr" sz="1467" b="1">
                <a:solidFill>
                  <a:srgbClr val="474746"/>
                </a:solidFill>
                <a:cs typeface="Arial"/>
              </a:rPr>
              <a:t>Snowball Edge</a:t>
            </a:r>
          </a:p>
        </p:txBody>
      </p:sp>
      <p:sp>
        <p:nvSpPr>
          <p:cNvPr id="94" name="Rectangle 93"/>
          <p:cNvSpPr/>
          <p:nvPr/>
        </p:nvSpPr>
        <p:spPr>
          <a:xfrm>
            <a:off x="2544655" y="2429325"/>
            <a:ext cx="1756636" cy="219868"/>
          </a:xfrm>
          <a:prstGeom prst="rect">
            <a:avLst/>
          </a:prstGeom>
          <a:ln>
            <a:noFill/>
          </a:ln>
        </p:spPr>
        <p:txBody>
          <a:bodyPr wrap="none" rtlCol="0">
            <a:spAutoFit/>
          </a:bodyPr>
          <a:lstStyle/>
          <a:p>
            <a:pPr algn="ctr" rtl="0">
              <a:lnSpc>
                <a:spcPct val="50000"/>
              </a:lnSpc>
            </a:pPr>
            <a:r>
              <a:rPr lang="ko-kr" sz="1467">
                <a:solidFill>
                  <a:srgbClr val="353535"/>
                </a:solidFill>
                <a:cs typeface="Arial"/>
              </a:rPr>
              <a:t>AWS CodeCommit</a:t>
            </a:r>
            <a:endParaRPr lang="en-US" sz="1467" dirty="0">
              <a:solidFill>
                <a:srgbClr val="353535"/>
              </a:solidFill>
              <a:latin typeface="Arial" panose="020B0604020202020204" pitchFamily="34" charset="0"/>
              <a:cs typeface="Arial"/>
            </a:endParaRPr>
          </a:p>
        </p:txBody>
      </p:sp>
      <p:sp>
        <p:nvSpPr>
          <p:cNvPr id="95" name="Rectangle 94"/>
          <p:cNvSpPr/>
          <p:nvPr/>
        </p:nvSpPr>
        <p:spPr>
          <a:xfrm>
            <a:off x="10248767" y="2139105"/>
            <a:ext cx="1774267" cy="205249"/>
          </a:xfrm>
          <a:prstGeom prst="rect">
            <a:avLst/>
          </a:prstGeom>
          <a:ln>
            <a:noFill/>
          </a:ln>
        </p:spPr>
        <p:txBody>
          <a:bodyPr wrap="none" rtlCol="0">
            <a:spAutoFit/>
          </a:bodyPr>
          <a:lstStyle/>
          <a:p>
            <a:pPr algn="ctr" rtl="0">
              <a:lnSpc>
                <a:spcPct val="50000"/>
              </a:lnSpc>
            </a:pPr>
            <a:r>
              <a:rPr lang="ko-kr" sz="1467">
                <a:solidFill>
                  <a:srgbClr val="F8F8F8">
                    <a:lumMod val="50000"/>
                  </a:srgbClr>
                </a:solidFill>
                <a:cs typeface="Arial"/>
              </a:rPr>
              <a:t>AWS CodePipeline</a:t>
            </a:r>
          </a:p>
        </p:txBody>
      </p:sp>
      <p:sp>
        <p:nvSpPr>
          <p:cNvPr id="96" name="Rectangle 95"/>
          <p:cNvSpPr/>
          <p:nvPr/>
        </p:nvSpPr>
        <p:spPr>
          <a:xfrm>
            <a:off x="9121991" y="6032058"/>
            <a:ext cx="1831323" cy="276999"/>
          </a:xfrm>
          <a:prstGeom prst="rect">
            <a:avLst/>
          </a:prstGeom>
          <a:ln>
            <a:noFill/>
          </a:ln>
        </p:spPr>
        <p:txBody>
          <a:bodyPr wrap="square" rtlCol="0">
            <a:spAutoFit/>
          </a:bodyPr>
          <a:lstStyle/>
          <a:p>
            <a:pPr algn="ctr" rtl="0"/>
            <a:r>
              <a:rPr lang="ko-kr" sz="1200">
                <a:solidFill>
                  <a:srgbClr val="F8F8F8">
                    <a:lumMod val="50000"/>
                  </a:srgbClr>
                </a:solidFill>
                <a:cs typeface="Arial"/>
              </a:rPr>
              <a:t>AWS Service Catalog</a:t>
            </a:r>
          </a:p>
        </p:txBody>
      </p:sp>
      <p:sp>
        <p:nvSpPr>
          <p:cNvPr id="97" name="Rectangle 96"/>
          <p:cNvSpPr/>
          <p:nvPr/>
        </p:nvSpPr>
        <p:spPr>
          <a:xfrm>
            <a:off x="9084758" y="5686178"/>
            <a:ext cx="1662057" cy="205249"/>
          </a:xfrm>
          <a:prstGeom prst="rect">
            <a:avLst/>
          </a:prstGeom>
          <a:ln>
            <a:noFill/>
          </a:ln>
        </p:spPr>
        <p:txBody>
          <a:bodyPr wrap="none" rtlCol="0">
            <a:spAutoFit/>
          </a:bodyPr>
          <a:lstStyle/>
          <a:p>
            <a:pPr algn="ctr" rtl="0">
              <a:lnSpc>
                <a:spcPct val="50000"/>
              </a:lnSpc>
            </a:pPr>
            <a:r>
              <a:rPr lang="ko-kr" sz="1467">
                <a:solidFill>
                  <a:srgbClr val="F8F8F8">
                    <a:lumMod val="50000"/>
                  </a:srgbClr>
                </a:solidFill>
                <a:cs typeface="Arial"/>
              </a:rPr>
              <a:t>CloudWatch Logs</a:t>
            </a:r>
          </a:p>
        </p:txBody>
      </p:sp>
      <p:sp>
        <p:nvSpPr>
          <p:cNvPr id="98" name="Rectangle 97"/>
          <p:cNvSpPr/>
          <p:nvPr/>
        </p:nvSpPr>
        <p:spPr>
          <a:xfrm>
            <a:off x="442075" y="2308310"/>
            <a:ext cx="1997662" cy="276999"/>
          </a:xfrm>
          <a:prstGeom prst="rect">
            <a:avLst/>
          </a:prstGeom>
          <a:ln>
            <a:noFill/>
          </a:ln>
        </p:spPr>
        <p:txBody>
          <a:bodyPr wrap="none" rtlCol="0">
            <a:spAutoFit/>
          </a:bodyPr>
          <a:lstStyle/>
          <a:p>
            <a:pPr algn="ctr" rtl="0">
              <a:lnSpc>
                <a:spcPct val="50000"/>
              </a:lnSpc>
            </a:pPr>
            <a:r>
              <a:rPr lang="ko-kr" sz="2400" b="1" dirty="0">
                <a:solidFill>
                  <a:srgbClr val="474746"/>
                </a:solidFill>
                <a:cs typeface="Arial"/>
              </a:rPr>
              <a:t>Amazon Lex</a:t>
            </a:r>
          </a:p>
        </p:txBody>
      </p:sp>
      <p:sp>
        <p:nvSpPr>
          <p:cNvPr id="99" name="Rectangle 98"/>
          <p:cNvSpPr/>
          <p:nvPr/>
        </p:nvSpPr>
        <p:spPr>
          <a:xfrm>
            <a:off x="4002375" y="5560571"/>
            <a:ext cx="1761595" cy="523220"/>
          </a:xfrm>
          <a:prstGeom prst="rect">
            <a:avLst/>
          </a:prstGeom>
          <a:ln>
            <a:noFill/>
          </a:ln>
        </p:spPr>
        <p:txBody>
          <a:bodyPr wrap="square" rtlCol="0">
            <a:spAutoFit/>
          </a:bodyPr>
          <a:lstStyle/>
          <a:p>
            <a:pPr algn="ctr" rtl="0"/>
            <a:r>
              <a:rPr lang="ko-kr" sz="1400" b="1">
                <a:solidFill>
                  <a:srgbClr val="474746"/>
                </a:solidFill>
                <a:cs typeface="Arial"/>
              </a:rPr>
              <a:t>AWS IoT Greengrass</a:t>
            </a:r>
            <a:endParaRPr lang="en-US" sz="1400" b="1" dirty="0">
              <a:solidFill>
                <a:srgbClr val="474746"/>
              </a:solidFill>
              <a:latin typeface="Arial" panose="020B0604020202020204" pitchFamily="34" charset="0"/>
              <a:cs typeface="Arial"/>
            </a:endParaRPr>
          </a:p>
        </p:txBody>
      </p:sp>
      <p:sp>
        <p:nvSpPr>
          <p:cNvPr id="100" name="Rectangle 99"/>
          <p:cNvSpPr/>
          <p:nvPr/>
        </p:nvSpPr>
        <p:spPr>
          <a:xfrm>
            <a:off x="2758765" y="5996730"/>
            <a:ext cx="1928733" cy="584775"/>
          </a:xfrm>
          <a:prstGeom prst="rect">
            <a:avLst/>
          </a:prstGeom>
          <a:ln>
            <a:noFill/>
          </a:ln>
        </p:spPr>
        <p:txBody>
          <a:bodyPr wrap="none" rtlCol="0">
            <a:spAutoFit/>
          </a:bodyPr>
          <a:lstStyle/>
          <a:p>
            <a:pPr algn="ctr" rtl="0"/>
            <a:r>
              <a:rPr lang="ko-kr" sz="1600" b="1">
                <a:solidFill>
                  <a:srgbClr val="474746"/>
                </a:solidFill>
                <a:cs typeface="Arial"/>
              </a:rPr>
              <a:t>Amazon EC2</a:t>
            </a:r>
          </a:p>
          <a:p>
            <a:pPr algn="ctr" rtl="0"/>
            <a:r>
              <a:rPr lang="ko-kr" sz="1600" b="1">
                <a:solidFill>
                  <a:srgbClr val="474746"/>
                </a:solidFill>
                <a:cs typeface="Arial"/>
              </a:rPr>
              <a:t>Systems Manager</a:t>
            </a:r>
          </a:p>
        </p:txBody>
      </p:sp>
      <p:sp>
        <p:nvSpPr>
          <p:cNvPr id="101" name="Rectangle 100"/>
          <p:cNvSpPr/>
          <p:nvPr/>
        </p:nvSpPr>
        <p:spPr>
          <a:xfrm>
            <a:off x="1284814" y="5042176"/>
            <a:ext cx="1148841" cy="215444"/>
          </a:xfrm>
          <a:prstGeom prst="rect">
            <a:avLst/>
          </a:prstGeom>
          <a:ln>
            <a:noFill/>
          </a:ln>
        </p:spPr>
        <p:txBody>
          <a:bodyPr wrap="none" rtlCol="0">
            <a:spAutoFit/>
          </a:bodyPr>
          <a:lstStyle/>
          <a:p>
            <a:pPr algn="ctr" rtl="0">
              <a:lnSpc>
                <a:spcPct val="50000"/>
              </a:lnSpc>
            </a:pPr>
            <a:r>
              <a:rPr lang="ko-kr" sz="1600">
                <a:solidFill>
                  <a:srgbClr val="F8F8F8">
                    <a:lumMod val="50000"/>
                  </a:srgbClr>
                </a:solidFill>
                <a:cs typeface="Arial"/>
              </a:rPr>
              <a:t>AWS WAF</a:t>
            </a:r>
          </a:p>
        </p:txBody>
      </p:sp>
      <p:sp>
        <p:nvSpPr>
          <p:cNvPr id="102" name="Rectangle 101"/>
          <p:cNvSpPr/>
          <p:nvPr/>
        </p:nvSpPr>
        <p:spPr>
          <a:xfrm>
            <a:off x="6225768" y="2254700"/>
            <a:ext cx="2351798" cy="338554"/>
          </a:xfrm>
          <a:prstGeom prst="rect">
            <a:avLst/>
          </a:prstGeom>
          <a:ln>
            <a:noFill/>
          </a:ln>
        </p:spPr>
        <p:txBody>
          <a:bodyPr wrap="none" rtlCol="0">
            <a:spAutoFit/>
          </a:bodyPr>
          <a:lstStyle/>
          <a:p>
            <a:pPr algn="ctr" rtl="0">
              <a:lnSpc>
                <a:spcPct val="50000"/>
              </a:lnSpc>
            </a:pPr>
            <a:endParaRPr lang="en-US" sz="1600" dirty="0">
              <a:solidFill>
                <a:srgbClr val="F8F8F8">
                  <a:lumMod val="50000"/>
                </a:srgbClr>
              </a:solidFill>
              <a:cs typeface="Arial"/>
            </a:endParaRPr>
          </a:p>
          <a:p>
            <a:pPr algn="ctr" rtl="0">
              <a:lnSpc>
                <a:spcPct val="50000"/>
              </a:lnSpc>
            </a:pPr>
            <a:r>
              <a:rPr lang="ko-kr" sz="1600">
                <a:solidFill>
                  <a:srgbClr val="7C7C7C"/>
                </a:solidFill>
                <a:cs typeface="Arial"/>
              </a:rPr>
              <a:t>Amazon AppStream 2.0</a:t>
            </a:r>
            <a:endParaRPr lang="en-US" sz="1600" dirty="0">
              <a:solidFill>
                <a:srgbClr val="7C7C7C"/>
              </a:solidFill>
              <a:latin typeface="Arial" panose="020B0604020202020204" pitchFamily="34" charset="0"/>
              <a:cs typeface="Arial"/>
            </a:endParaRPr>
          </a:p>
        </p:txBody>
      </p:sp>
      <p:sp>
        <p:nvSpPr>
          <p:cNvPr id="103" name="Rectangle 102"/>
          <p:cNvSpPr/>
          <p:nvPr/>
        </p:nvSpPr>
        <p:spPr>
          <a:xfrm>
            <a:off x="1327929" y="4263185"/>
            <a:ext cx="1181734" cy="666977"/>
          </a:xfrm>
          <a:prstGeom prst="rect">
            <a:avLst/>
          </a:prstGeom>
          <a:ln>
            <a:noFill/>
          </a:ln>
        </p:spPr>
        <p:txBody>
          <a:bodyPr wrap="none" rtlCol="0">
            <a:spAutoFit/>
          </a:bodyPr>
          <a:lstStyle/>
          <a:p>
            <a:pPr algn="ctr" rtl="0"/>
            <a:r>
              <a:rPr lang="ko-kr" sz="1867" b="1" dirty="0">
                <a:solidFill>
                  <a:srgbClr val="474746"/>
                </a:solidFill>
                <a:cs typeface="Arial"/>
              </a:rPr>
              <a:t>Amazon </a:t>
            </a:r>
          </a:p>
          <a:p>
            <a:pPr algn="ctr" rtl="0"/>
            <a:r>
              <a:rPr lang="ko-kr" sz="1867" b="1" dirty="0">
                <a:solidFill>
                  <a:srgbClr val="474746"/>
                </a:solidFill>
                <a:cs typeface="Arial"/>
              </a:rPr>
              <a:t>Athena</a:t>
            </a:r>
          </a:p>
        </p:txBody>
      </p:sp>
      <p:sp>
        <p:nvSpPr>
          <p:cNvPr id="104" name="Rectangle 103"/>
          <p:cNvSpPr/>
          <p:nvPr/>
        </p:nvSpPr>
        <p:spPr>
          <a:xfrm>
            <a:off x="10614105" y="3272528"/>
            <a:ext cx="1084784" cy="205249"/>
          </a:xfrm>
          <a:prstGeom prst="rect">
            <a:avLst/>
          </a:prstGeom>
          <a:ln>
            <a:noFill/>
          </a:ln>
        </p:spPr>
        <p:txBody>
          <a:bodyPr wrap="none" rtlCol="0">
            <a:spAutoFit/>
          </a:bodyPr>
          <a:lstStyle/>
          <a:p>
            <a:pPr algn="ctr" rtl="0">
              <a:lnSpc>
                <a:spcPct val="50000"/>
              </a:lnSpc>
            </a:pPr>
            <a:r>
              <a:rPr lang="ko-kr" sz="1467" b="1">
                <a:solidFill>
                  <a:srgbClr val="F8F8F8">
                    <a:lumMod val="50000"/>
                  </a:srgbClr>
                </a:solidFill>
                <a:cs typeface="Arial"/>
              </a:rPr>
              <a:t>AWS Glue</a:t>
            </a:r>
          </a:p>
        </p:txBody>
      </p:sp>
      <p:sp>
        <p:nvSpPr>
          <p:cNvPr id="105" name="Rectangle 104"/>
          <p:cNvSpPr/>
          <p:nvPr/>
        </p:nvSpPr>
        <p:spPr>
          <a:xfrm>
            <a:off x="3817826" y="2524180"/>
            <a:ext cx="2601348" cy="338554"/>
          </a:xfrm>
          <a:prstGeom prst="rect">
            <a:avLst/>
          </a:prstGeom>
          <a:ln>
            <a:noFill/>
          </a:ln>
        </p:spPr>
        <p:txBody>
          <a:bodyPr wrap="square" rtlCol="0">
            <a:spAutoFit/>
          </a:bodyPr>
          <a:lstStyle/>
          <a:p>
            <a:pPr algn="ctr" rtl="0"/>
            <a:r>
              <a:rPr lang="ko-kr" sz="1600" b="1">
                <a:solidFill>
                  <a:srgbClr val="474746"/>
                </a:solidFill>
                <a:cs typeface="Arial"/>
              </a:rPr>
              <a:t>Amazon Lightsail</a:t>
            </a:r>
          </a:p>
        </p:txBody>
      </p:sp>
      <p:sp>
        <p:nvSpPr>
          <p:cNvPr id="106" name="Rectangle 105"/>
          <p:cNvSpPr/>
          <p:nvPr/>
        </p:nvSpPr>
        <p:spPr>
          <a:xfrm>
            <a:off x="7369964" y="5292413"/>
            <a:ext cx="2561920" cy="236027"/>
          </a:xfrm>
          <a:prstGeom prst="rect">
            <a:avLst/>
          </a:prstGeom>
          <a:ln>
            <a:noFill/>
          </a:ln>
        </p:spPr>
        <p:txBody>
          <a:bodyPr wrap="none" rtlCol="0">
            <a:spAutoFit/>
          </a:bodyPr>
          <a:lstStyle/>
          <a:p>
            <a:pPr algn="ctr" rtl="0">
              <a:lnSpc>
                <a:spcPct val="50000"/>
              </a:lnSpc>
            </a:pPr>
            <a:r>
              <a:rPr lang="ko-kr" sz="1867" b="1">
                <a:solidFill>
                  <a:srgbClr val="474746"/>
                </a:solidFill>
                <a:cs typeface="Arial"/>
              </a:rPr>
              <a:t>Amazon Rekognition</a:t>
            </a:r>
          </a:p>
        </p:txBody>
      </p:sp>
      <p:sp>
        <p:nvSpPr>
          <p:cNvPr id="107" name="Rectangle 106"/>
          <p:cNvSpPr/>
          <p:nvPr/>
        </p:nvSpPr>
        <p:spPr>
          <a:xfrm>
            <a:off x="5367772" y="6570970"/>
            <a:ext cx="1934889" cy="200055"/>
          </a:xfrm>
          <a:prstGeom prst="rect">
            <a:avLst/>
          </a:prstGeom>
          <a:ln>
            <a:noFill/>
          </a:ln>
        </p:spPr>
        <p:txBody>
          <a:bodyPr wrap="none" rtlCol="0">
            <a:spAutoFit/>
          </a:bodyPr>
          <a:lstStyle/>
          <a:p>
            <a:pPr algn="ctr" rtl="0">
              <a:lnSpc>
                <a:spcPct val="50000"/>
              </a:lnSpc>
            </a:pPr>
            <a:r>
              <a:rPr lang="ko-kr" sz="1400" b="1">
                <a:solidFill>
                  <a:srgbClr val="F8F8F8">
                    <a:lumMod val="50000"/>
                  </a:srgbClr>
                </a:solidFill>
                <a:cs typeface="Arial"/>
              </a:rPr>
              <a:t>AWS Step Functions</a:t>
            </a:r>
          </a:p>
        </p:txBody>
      </p:sp>
      <p:sp>
        <p:nvSpPr>
          <p:cNvPr id="108" name="Rectangle 107"/>
          <p:cNvSpPr/>
          <p:nvPr/>
        </p:nvSpPr>
        <p:spPr>
          <a:xfrm>
            <a:off x="7178067" y="5985146"/>
            <a:ext cx="1939570" cy="666977"/>
          </a:xfrm>
          <a:prstGeom prst="rect">
            <a:avLst/>
          </a:prstGeom>
          <a:ln>
            <a:noFill/>
          </a:ln>
        </p:spPr>
        <p:txBody>
          <a:bodyPr wrap="none" rtlCol="0">
            <a:spAutoFit/>
          </a:bodyPr>
          <a:lstStyle/>
          <a:p>
            <a:pPr algn="ctr" rtl="0"/>
            <a:r>
              <a:rPr lang="ko-kr" sz="1867" b="1">
                <a:solidFill>
                  <a:srgbClr val="474746"/>
                </a:solidFill>
                <a:cs typeface="Arial"/>
              </a:rPr>
              <a:t>AWS Discovery</a:t>
            </a:r>
          </a:p>
          <a:p>
            <a:pPr algn="ctr" rtl="0"/>
            <a:r>
              <a:rPr lang="ko-kr" sz="1867" b="1">
                <a:solidFill>
                  <a:srgbClr val="474746"/>
                </a:solidFill>
                <a:cs typeface="Arial"/>
              </a:rPr>
              <a:t>Services</a:t>
            </a:r>
          </a:p>
        </p:txBody>
      </p:sp>
      <p:sp>
        <p:nvSpPr>
          <p:cNvPr id="109" name="Rectangle 108"/>
          <p:cNvSpPr/>
          <p:nvPr/>
        </p:nvSpPr>
        <p:spPr>
          <a:xfrm>
            <a:off x="10097298" y="1272136"/>
            <a:ext cx="1609993" cy="707886"/>
          </a:xfrm>
          <a:prstGeom prst="rect">
            <a:avLst/>
          </a:prstGeom>
          <a:ln>
            <a:noFill/>
          </a:ln>
        </p:spPr>
        <p:txBody>
          <a:bodyPr wrap="none" rtlCol="0">
            <a:spAutoFit/>
          </a:bodyPr>
          <a:lstStyle/>
          <a:p>
            <a:pPr algn="ctr" rtl="0"/>
            <a:r>
              <a:rPr lang="ko-kr" sz="2000" b="1" dirty="0">
                <a:solidFill>
                  <a:srgbClr val="474746"/>
                </a:solidFill>
                <a:cs typeface="Arial"/>
              </a:rPr>
              <a:t>AWS </a:t>
            </a:r>
            <a:r>
              <a:rPr lang="ko-kr" sz="2000" b="1" dirty="0">
                <a:solidFill>
                  <a:srgbClr val="474746"/>
                </a:solidFill>
                <a:latin typeface="Malgun Gothic" panose="020B0503020000020004" pitchFamily="34" charset="-127"/>
                <a:ea typeface="Malgun Gothic" panose="020B0503020000020004" pitchFamily="34" charset="-127"/>
                <a:cs typeface="Arial"/>
              </a:rPr>
              <a:t>인증서</a:t>
            </a:r>
            <a:endParaRPr lang="en-US" sz="2000" b="1" dirty="0">
              <a:solidFill>
                <a:srgbClr val="474746"/>
              </a:solidFill>
              <a:latin typeface="Malgun Gothic" panose="020B0503020000020004" pitchFamily="34" charset="-127"/>
              <a:ea typeface="Malgun Gothic" panose="020B0503020000020004" pitchFamily="34" charset="-127"/>
              <a:cs typeface="Arial"/>
            </a:endParaRPr>
          </a:p>
          <a:p>
            <a:pPr algn="ctr" rtl="0"/>
            <a:r>
              <a:rPr lang="ko-kr" sz="2000" b="1" dirty="0">
                <a:solidFill>
                  <a:srgbClr val="474746"/>
                </a:solidFill>
                <a:latin typeface="Malgun Gothic" panose="020B0503020000020004" pitchFamily="34" charset="-127"/>
                <a:ea typeface="Malgun Gothic" panose="020B0503020000020004" pitchFamily="34" charset="-127"/>
                <a:cs typeface="Arial"/>
              </a:rPr>
              <a:t>관리자</a:t>
            </a:r>
          </a:p>
        </p:txBody>
      </p:sp>
      <p:sp>
        <p:nvSpPr>
          <p:cNvPr id="110" name="Rectangle 109"/>
          <p:cNvSpPr/>
          <p:nvPr/>
        </p:nvSpPr>
        <p:spPr>
          <a:xfrm>
            <a:off x="5167396" y="1666222"/>
            <a:ext cx="1199366" cy="415498"/>
          </a:xfrm>
          <a:prstGeom prst="rect">
            <a:avLst/>
          </a:prstGeom>
          <a:ln>
            <a:noFill/>
          </a:ln>
        </p:spPr>
        <p:txBody>
          <a:bodyPr wrap="none" rtlCol="0">
            <a:spAutoFit/>
          </a:bodyPr>
          <a:lstStyle/>
          <a:p>
            <a:pPr algn="ctr" rtl="0">
              <a:lnSpc>
                <a:spcPct val="50000"/>
              </a:lnSpc>
            </a:pPr>
            <a:r>
              <a:rPr lang="ko-kr" sz="1400" b="1">
                <a:solidFill>
                  <a:srgbClr val="F8F8F8">
                    <a:lumMod val="90000"/>
                  </a:srgbClr>
                </a:solidFill>
                <a:cs typeface="Arial"/>
              </a:rPr>
              <a:t>Amazon </a:t>
            </a:r>
          </a:p>
          <a:p>
            <a:pPr algn="ctr" rtl="0">
              <a:lnSpc>
                <a:spcPct val="50000"/>
              </a:lnSpc>
            </a:pPr>
            <a:endParaRPr lang="en-US" sz="1400" b="1" dirty="0">
              <a:solidFill>
                <a:srgbClr val="F8F8F8">
                  <a:lumMod val="90000"/>
                </a:srgbClr>
              </a:solidFill>
              <a:cs typeface="Arial"/>
            </a:endParaRPr>
          </a:p>
          <a:p>
            <a:pPr algn="ctr" rtl="0">
              <a:lnSpc>
                <a:spcPct val="50000"/>
              </a:lnSpc>
            </a:pPr>
            <a:r>
              <a:rPr lang="ko-kr" sz="1400" b="1">
                <a:solidFill>
                  <a:srgbClr val="F8F8F8">
                    <a:lumMod val="90000"/>
                  </a:srgbClr>
                </a:solidFill>
                <a:cs typeface="Arial"/>
              </a:rPr>
              <a:t>ElastiCache</a:t>
            </a:r>
          </a:p>
        </p:txBody>
      </p:sp>
      <p:sp>
        <p:nvSpPr>
          <p:cNvPr id="111" name="Rectangle 110"/>
          <p:cNvSpPr/>
          <p:nvPr/>
        </p:nvSpPr>
        <p:spPr>
          <a:xfrm>
            <a:off x="10710366" y="5681292"/>
            <a:ext cx="1262685" cy="461665"/>
          </a:xfrm>
          <a:prstGeom prst="rect">
            <a:avLst/>
          </a:prstGeom>
          <a:ln>
            <a:noFill/>
          </a:ln>
        </p:spPr>
        <p:txBody>
          <a:bodyPr wrap="square" rtlCol="0">
            <a:spAutoFit/>
          </a:bodyPr>
          <a:lstStyle/>
          <a:p>
            <a:pPr algn="ctr" rtl="0"/>
            <a:r>
              <a:rPr lang="ko-kr" sz="1200">
                <a:solidFill>
                  <a:srgbClr val="F8F8F8">
                    <a:lumMod val="50000"/>
                  </a:srgbClr>
                </a:solidFill>
                <a:cs typeface="Arial"/>
              </a:rPr>
              <a:t>Mobile Analytics </a:t>
            </a:r>
          </a:p>
        </p:txBody>
      </p:sp>
      <p:sp>
        <p:nvSpPr>
          <p:cNvPr id="112" name="Rectangle 111"/>
          <p:cNvSpPr/>
          <p:nvPr/>
        </p:nvSpPr>
        <p:spPr>
          <a:xfrm>
            <a:off x="10084936" y="5196056"/>
            <a:ext cx="1736757" cy="215444"/>
          </a:xfrm>
          <a:prstGeom prst="rect">
            <a:avLst/>
          </a:prstGeom>
          <a:ln>
            <a:noFill/>
          </a:ln>
        </p:spPr>
        <p:txBody>
          <a:bodyPr wrap="none" rtlCol="0">
            <a:spAutoFit/>
          </a:bodyPr>
          <a:lstStyle/>
          <a:p>
            <a:pPr algn="ctr" rtl="0">
              <a:lnSpc>
                <a:spcPct val="50000"/>
              </a:lnSpc>
            </a:pPr>
            <a:r>
              <a:rPr lang="ko-kr" sz="1600">
                <a:solidFill>
                  <a:srgbClr val="F8F8F8">
                    <a:lumMod val="50000"/>
                  </a:srgbClr>
                </a:solidFill>
                <a:cs typeface="Arial"/>
              </a:rPr>
              <a:t>AWS Mobile Hub</a:t>
            </a:r>
          </a:p>
        </p:txBody>
      </p:sp>
      <p:sp>
        <p:nvSpPr>
          <p:cNvPr id="113" name="Rectangle 112"/>
          <p:cNvSpPr/>
          <p:nvPr/>
        </p:nvSpPr>
        <p:spPr>
          <a:xfrm>
            <a:off x="5385761" y="1344136"/>
            <a:ext cx="2182380" cy="200055"/>
          </a:xfrm>
          <a:prstGeom prst="rect">
            <a:avLst/>
          </a:prstGeom>
        </p:spPr>
        <p:txBody>
          <a:bodyPr wrap="square" rtlCol="0">
            <a:spAutoFit/>
          </a:bodyPr>
          <a:lstStyle/>
          <a:p>
            <a:pPr algn="ctr" rtl="0">
              <a:lnSpc>
                <a:spcPct val="50000"/>
              </a:lnSpc>
            </a:pPr>
            <a:r>
              <a:rPr lang="ko-kr" sz="1400">
                <a:solidFill>
                  <a:srgbClr val="F8F8F8">
                    <a:lumMod val="50000"/>
                  </a:srgbClr>
                </a:solidFill>
                <a:cs typeface="Arial"/>
              </a:rPr>
              <a:t>AWS Storage Gateway</a:t>
            </a:r>
          </a:p>
        </p:txBody>
      </p:sp>
      <p:sp>
        <p:nvSpPr>
          <p:cNvPr id="114" name="Rectangle 113"/>
          <p:cNvSpPr/>
          <p:nvPr/>
        </p:nvSpPr>
        <p:spPr>
          <a:xfrm>
            <a:off x="2449544" y="1482459"/>
            <a:ext cx="1471557" cy="200055"/>
          </a:xfrm>
          <a:prstGeom prst="rect">
            <a:avLst/>
          </a:prstGeom>
          <a:ln>
            <a:noFill/>
          </a:ln>
        </p:spPr>
        <p:txBody>
          <a:bodyPr wrap="none" rtlCol="0">
            <a:spAutoFit/>
          </a:bodyPr>
          <a:lstStyle/>
          <a:p>
            <a:pPr algn="ctr" rtl="0">
              <a:lnSpc>
                <a:spcPct val="50000"/>
              </a:lnSpc>
            </a:pPr>
            <a:r>
              <a:rPr lang="ko-kr" sz="1400">
                <a:solidFill>
                  <a:srgbClr val="BABABA"/>
                </a:solidFill>
                <a:cs typeface="Arial"/>
              </a:rPr>
              <a:t>AWS OpsWorks</a:t>
            </a:r>
          </a:p>
        </p:txBody>
      </p:sp>
      <p:sp>
        <p:nvSpPr>
          <p:cNvPr id="115" name="Rectangle 114"/>
          <p:cNvSpPr/>
          <p:nvPr/>
        </p:nvSpPr>
        <p:spPr>
          <a:xfrm>
            <a:off x="269316" y="1318113"/>
            <a:ext cx="2481608" cy="215444"/>
          </a:xfrm>
          <a:prstGeom prst="rect">
            <a:avLst/>
          </a:prstGeom>
          <a:ln>
            <a:noFill/>
          </a:ln>
        </p:spPr>
        <p:txBody>
          <a:bodyPr wrap="square" rtlCol="0">
            <a:spAutoFit/>
          </a:bodyPr>
          <a:lstStyle/>
          <a:p>
            <a:pPr algn="ctr" rtl="0">
              <a:lnSpc>
                <a:spcPct val="50000"/>
              </a:lnSpc>
            </a:pPr>
            <a:r>
              <a:rPr lang="ko-kr" sz="1600" b="1">
                <a:solidFill>
                  <a:srgbClr val="474746"/>
                </a:solidFill>
                <a:cs typeface="Arial"/>
              </a:rPr>
              <a:t>AWS Batch</a:t>
            </a:r>
          </a:p>
        </p:txBody>
      </p:sp>
      <p:sp>
        <p:nvSpPr>
          <p:cNvPr id="116" name="Rectangle 115"/>
          <p:cNvSpPr/>
          <p:nvPr/>
        </p:nvSpPr>
        <p:spPr>
          <a:xfrm>
            <a:off x="2768280" y="2719392"/>
            <a:ext cx="1154483" cy="164148"/>
          </a:xfrm>
          <a:prstGeom prst="rect">
            <a:avLst/>
          </a:prstGeom>
          <a:ln>
            <a:noFill/>
          </a:ln>
        </p:spPr>
        <p:txBody>
          <a:bodyPr wrap="none" rtlCol="0">
            <a:spAutoFit/>
          </a:bodyPr>
          <a:lstStyle/>
          <a:p>
            <a:pPr algn="ctr" rtl="0">
              <a:lnSpc>
                <a:spcPct val="50000"/>
              </a:lnSpc>
            </a:pPr>
            <a:r>
              <a:rPr lang="ko-kr" sz="933">
                <a:solidFill>
                  <a:srgbClr val="F8F8F8">
                    <a:lumMod val="50000"/>
                  </a:srgbClr>
                </a:solidFill>
                <a:cs typeface="Arial"/>
              </a:rPr>
              <a:t>Amazon Inspector</a:t>
            </a:r>
          </a:p>
        </p:txBody>
      </p:sp>
      <p:sp>
        <p:nvSpPr>
          <p:cNvPr id="118" name="Rectangle 117"/>
          <p:cNvSpPr/>
          <p:nvPr/>
        </p:nvSpPr>
        <p:spPr>
          <a:xfrm>
            <a:off x="7465096" y="1575658"/>
            <a:ext cx="1574470" cy="205249"/>
          </a:xfrm>
          <a:prstGeom prst="rect">
            <a:avLst/>
          </a:prstGeom>
          <a:ln>
            <a:noFill/>
          </a:ln>
        </p:spPr>
        <p:txBody>
          <a:bodyPr wrap="none" rtlCol="0">
            <a:spAutoFit/>
          </a:bodyPr>
          <a:lstStyle/>
          <a:p>
            <a:pPr algn="ctr" rtl="0">
              <a:lnSpc>
                <a:spcPct val="50000"/>
              </a:lnSpc>
            </a:pPr>
            <a:r>
              <a:rPr lang="ko-kr" sz="1467">
                <a:solidFill>
                  <a:srgbClr val="F8F8F8">
                    <a:lumMod val="50000"/>
                  </a:srgbClr>
                </a:solidFill>
                <a:cs typeface="Arial"/>
              </a:rPr>
              <a:t>Amazon Cognito</a:t>
            </a:r>
          </a:p>
        </p:txBody>
      </p:sp>
      <p:sp>
        <p:nvSpPr>
          <p:cNvPr id="119" name="Rectangle 118"/>
          <p:cNvSpPr/>
          <p:nvPr/>
        </p:nvSpPr>
        <p:spPr>
          <a:xfrm>
            <a:off x="3392057" y="1706295"/>
            <a:ext cx="1692515" cy="205249"/>
          </a:xfrm>
          <a:prstGeom prst="rect">
            <a:avLst/>
          </a:prstGeom>
          <a:ln>
            <a:noFill/>
          </a:ln>
        </p:spPr>
        <p:txBody>
          <a:bodyPr wrap="none" rtlCol="0">
            <a:spAutoFit/>
          </a:bodyPr>
          <a:lstStyle/>
          <a:p>
            <a:pPr algn="ctr" rtl="0">
              <a:lnSpc>
                <a:spcPct val="50000"/>
              </a:lnSpc>
            </a:pPr>
            <a:r>
              <a:rPr lang="ko-kr" sz="1467">
                <a:solidFill>
                  <a:srgbClr val="F8F8F8">
                    <a:lumMod val="50000"/>
                  </a:srgbClr>
                </a:solidFill>
                <a:cs typeface="Arial"/>
              </a:rPr>
              <a:t>AWS CodeDeploy</a:t>
            </a:r>
          </a:p>
        </p:txBody>
      </p:sp>
      <p:sp>
        <p:nvSpPr>
          <p:cNvPr id="120" name="Rectangle 119"/>
          <p:cNvSpPr/>
          <p:nvPr/>
        </p:nvSpPr>
        <p:spPr>
          <a:xfrm>
            <a:off x="536852" y="6067715"/>
            <a:ext cx="2209259" cy="256545"/>
          </a:xfrm>
          <a:prstGeom prst="rect">
            <a:avLst/>
          </a:prstGeom>
        </p:spPr>
        <p:txBody>
          <a:bodyPr wrap="none" rtlCol="0">
            <a:spAutoFit/>
          </a:bodyPr>
          <a:lstStyle/>
          <a:p>
            <a:pPr algn="ctr" rtl="0"/>
            <a:r>
              <a:rPr lang="ko-kr" sz="1067">
                <a:solidFill>
                  <a:srgbClr val="F8F8F8">
                    <a:lumMod val="50000"/>
                  </a:srgbClr>
                </a:solidFill>
                <a:cs typeface="Arial"/>
              </a:rPr>
              <a:t>AWS Personal Health Dashboard</a:t>
            </a:r>
          </a:p>
        </p:txBody>
      </p:sp>
      <p:sp>
        <p:nvSpPr>
          <p:cNvPr id="121" name="Rectangle 120"/>
          <p:cNvSpPr/>
          <p:nvPr/>
        </p:nvSpPr>
        <p:spPr>
          <a:xfrm>
            <a:off x="619034" y="1605651"/>
            <a:ext cx="1815304" cy="215444"/>
          </a:xfrm>
          <a:prstGeom prst="rect">
            <a:avLst/>
          </a:prstGeom>
          <a:ln>
            <a:noFill/>
          </a:ln>
        </p:spPr>
        <p:txBody>
          <a:bodyPr wrap="none" rtlCol="0">
            <a:spAutoFit/>
          </a:bodyPr>
          <a:lstStyle/>
          <a:p>
            <a:pPr algn="ctr" rtl="0">
              <a:lnSpc>
                <a:spcPct val="50000"/>
              </a:lnSpc>
            </a:pPr>
            <a:r>
              <a:rPr lang="ko-kr" sz="1600">
                <a:solidFill>
                  <a:srgbClr val="474746"/>
                </a:solidFill>
                <a:cs typeface="Arial"/>
              </a:rPr>
              <a:t>AWS Snowmobile</a:t>
            </a:r>
          </a:p>
        </p:txBody>
      </p:sp>
      <p:sp>
        <p:nvSpPr>
          <p:cNvPr id="122" name="Rectangle 121"/>
          <p:cNvSpPr/>
          <p:nvPr/>
        </p:nvSpPr>
        <p:spPr>
          <a:xfrm>
            <a:off x="10512859" y="2880485"/>
            <a:ext cx="1364476" cy="276999"/>
          </a:xfrm>
          <a:prstGeom prst="rect">
            <a:avLst/>
          </a:prstGeom>
          <a:ln>
            <a:noFill/>
          </a:ln>
        </p:spPr>
        <p:txBody>
          <a:bodyPr wrap="none" rtlCol="0">
            <a:spAutoFit/>
          </a:bodyPr>
          <a:lstStyle/>
          <a:p>
            <a:pPr algn="ctr" rtl="0">
              <a:lnSpc>
                <a:spcPct val="50000"/>
              </a:lnSpc>
            </a:pPr>
            <a:r>
              <a:rPr lang="ko-kr" sz="2400" b="1">
                <a:solidFill>
                  <a:srgbClr val="474746"/>
                </a:solidFill>
                <a:cs typeface="Arial"/>
              </a:rPr>
              <a:t>Lambda</a:t>
            </a:r>
          </a:p>
        </p:txBody>
      </p:sp>
      <p:sp>
        <p:nvSpPr>
          <p:cNvPr id="124" name="Rectangle 123"/>
          <p:cNvSpPr/>
          <p:nvPr/>
        </p:nvSpPr>
        <p:spPr>
          <a:xfrm>
            <a:off x="10394397" y="4078309"/>
            <a:ext cx="1524200" cy="205249"/>
          </a:xfrm>
          <a:prstGeom prst="rect">
            <a:avLst/>
          </a:prstGeom>
          <a:ln>
            <a:noFill/>
          </a:ln>
        </p:spPr>
        <p:txBody>
          <a:bodyPr wrap="none" rtlCol="0">
            <a:spAutoFit/>
          </a:bodyPr>
          <a:lstStyle/>
          <a:p>
            <a:pPr algn="ctr" rtl="0">
              <a:lnSpc>
                <a:spcPct val="50000"/>
              </a:lnSpc>
            </a:pPr>
            <a:r>
              <a:rPr lang="ko-kr" sz="1467">
                <a:solidFill>
                  <a:srgbClr val="7C7C7C"/>
                </a:solidFill>
                <a:cs typeface="Arial"/>
              </a:rPr>
              <a:t>AWS CodeBuild</a:t>
            </a:r>
            <a:endParaRPr lang="en-US" sz="1467" dirty="0">
              <a:solidFill>
                <a:srgbClr val="7C7C7C"/>
              </a:solidFill>
              <a:latin typeface="Arial" panose="020B0604020202020204" pitchFamily="34" charset="0"/>
              <a:cs typeface="Arial"/>
            </a:endParaRPr>
          </a:p>
        </p:txBody>
      </p:sp>
      <p:sp>
        <p:nvSpPr>
          <p:cNvPr id="125" name="Rectangle 124"/>
          <p:cNvSpPr/>
          <p:nvPr/>
        </p:nvSpPr>
        <p:spPr>
          <a:xfrm>
            <a:off x="10124785" y="3574991"/>
            <a:ext cx="1476302" cy="236027"/>
          </a:xfrm>
          <a:prstGeom prst="rect">
            <a:avLst/>
          </a:prstGeom>
          <a:ln>
            <a:noFill/>
          </a:ln>
        </p:spPr>
        <p:txBody>
          <a:bodyPr wrap="none" rtlCol="0">
            <a:spAutoFit/>
          </a:bodyPr>
          <a:lstStyle/>
          <a:p>
            <a:pPr algn="ctr" rtl="0">
              <a:lnSpc>
                <a:spcPct val="50000"/>
              </a:lnSpc>
            </a:pPr>
            <a:r>
              <a:rPr lang="ko-kr" sz="1867" b="1">
                <a:solidFill>
                  <a:srgbClr val="F8F8F8">
                    <a:lumMod val="50000"/>
                  </a:srgbClr>
                </a:solidFill>
                <a:cs typeface="Arial"/>
              </a:rPr>
              <a:t>AWS X-Ray</a:t>
            </a:r>
          </a:p>
        </p:txBody>
      </p:sp>
      <p:sp>
        <p:nvSpPr>
          <p:cNvPr id="126" name="Rectangle 125"/>
          <p:cNvSpPr/>
          <p:nvPr/>
        </p:nvSpPr>
        <p:spPr>
          <a:xfrm>
            <a:off x="7187547" y="5738859"/>
            <a:ext cx="1798890" cy="194925"/>
          </a:xfrm>
          <a:prstGeom prst="rect">
            <a:avLst/>
          </a:prstGeom>
          <a:ln>
            <a:noFill/>
          </a:ln>
        </p:spPr>
        <p:txBody>
          <a:bodyPr wrap="none" rtlCol="0">
            <a:spAutoFit/>
          </a:bodyPr>
          <a:lstStyle/>
          <a:p>
            <a:pPr algn="ctr" rtl="0">
              <a:lnSpc>
                <a:spcPct val="50000"/>
              </a:lnSpc>
            </a:pPr>
            <a:r>
              <a:rPr lang="ko-kr" sz="1333" b="1">
                <a:solidFill>
                  <a:srgbClr val="F8F8F8">
                    <a:lumMod val="50000"/>
                  </a:srgbClr>
                </a:solidFill>
                <a:cs typeface="Arial"/>
              </a:rPr>
              <a:t>Amazon QuickSight</a:t>
            </a:r>
          </a:p>
        </p:txBody>
      </p:sp>
      <p:sp>
        <p:nvSpPr>
          <p:cNvPr id="127" name="Rectangle 126"/>
          <p:cNvSpPr/>
          <p:nvPr/>
        </p:nvSpPr>
        <p:spPr>
          <a:xfrm>
            <a:off x="308397" y="3136826"/>
            <a:ext cx="2056973" cy="276999"/>
          </a:xfrm>
          <a:prstGeom prst="rect">
            <a:avLst/>
          </a:prstGeom>
        </p:spPr>
        <p:txBody>
          <a:bodyPr wrap="none" rtlCol="0">
            <a:spAutoFit/>
          </a:bodyPr>
          <a:lstStyle/>
          <a:p>
            <a:pPr algn="ctr" rtl="0"/>
            <a:r>
              <a:rPr lang="ko-kr" sz="1200" b="1">
                <a:solidFill>
                  <a:srgbClr val="A6A6A6"/>
                </a:solidFill>
                <a:cs typeface="Arial"/>
              </a:rPr>
              <a:t>Amazon Kinesis Firehose</a:t>
            </a:r>
            <a:endParaRPr lang="en-US" sz="1200" b="1" dirty="0">
              <a:solidFill>
                <a:srgbClr val="A6A6A6"/>
              </a:solidFill>
              <a:latin typeface="Arial" panose="020B0604020202020204" pitchFamily="34" charset="0"/>
              <a:cs typeface="Arial"/>
            </a:endParaRPr>
          </a:p>
        </p:txBody>
      </p:sp>
      <p:sp>
        <p:nvSpPr>
          <p:cNvPr id="128" name="Rectangle 127"/>
          <p:cNvSpPr/>
          <p:nvPr/>
        </p:nvSpPr>
        <p:spPr>
          <a:xfrm>
            <a:off x="230207" y="4778765"/>
            <a:ext cx="894925" cy="502573"/>
          </a:xfrm>
          <a:prstGeom prst="rect">
            <a:avLst/>
          </a:prstGeom>
          <a:ln>
            <a:noFill/>
          </a:ln>
        </p:spPr>
        <p:txBody>
          <a:bodyPr wrap="none" rtlCol="0">
            <a:spAutoFit/>
          </a:bodyPr>
          <a:lstStyle/>
          <a:p>
            <a:pPr algn="ctr" rtl="0"/>
            <a:r>
              <a:rPr lang="ko-kr" sz="1333">
                <a:solidFill>
                  <a:srgbClr val="F8F8F8">
                    <a:lumMod val="50000"/>
                  </a:srgbClr>
                </a:solidFill>
                <a:cs typeface="Arial"/>
              </a:rPr>
              <a:t>Amazon </a:t>
            </a:r>
          </a:p>
          <a:p>
            <a:pPr algn="ctr" rtl="0"/>
            <a:r>
              <a:rPr lang="ko-kr" sz="1333">
                <a:solidFill>
                  <a:srgbClr val="7C7C7C"/>
                </a:solidFill>
                <a:cs typeface="Arial"/>
              </a:rPr>
              <a:t>WorkMail</a:t>
            </a:r>
            <a:endParaRPr lang="en-US" sz="1333" dirty="0">
              <a:solidFill>
                <a:srgbClr val="7C7C7C"/>
              </a:solidFill>
              <a:latin typeface="Arial" panose="020B0604020202020204" pitchFamily="34" charset="0"/>
              <a:cs typeface="Arial"/>
            </a:endParaRPr>
          </a:p>
        </p:txBody>
      </p:sp>
      <p:sp>
        <p:nvSpPr>
          <p:cNvPr id="129" name="Rectangle 128"/>
          <p:cNvSpPr/>
          <p:nvPr/>
        </p:nvSpPr>
        <p:spPr>
          <a:xfrm>
            <a:off x="5549463" y="6130541"/>
            <a:ext cx="1701107" cy="205249"/>
          </a:xfrm>
          <a:prstGeom prst="rect">
            <a:avLst/>
          </a:prstGeom>
          <a:ln>
            <a:noFill/>
          </a:ln>
        </p:spPr>
        <p:txBody>
          <a:bodyPr wrap="none" rtlCol="0">
            <a:spAutoFit/>
          </a:bodyPr>
          <a:lstStyle/>
          <a:p>
            <a:pPr algn="ctr" rtl="0">
              <a:lnSpc>
                <a:spcPct val="50000"/>
              </a:lnSpc>
            </a:pPr>
            <a:r>
              <a:rPr lang="ko-kr" sz="1467">
                <a:solidFill>
                  <a:srgbClr val="474746"/>
                </a:solidFill>
                <a:cs typeface="Arial"/>
              </a:rPr>
              <a:t>Amazon Inspector</a:t>
            </a:r>
          </a:p>
        </p:txBody>
      </p:sp>
      <p:sp>
        <p:nvSpPr>
          <p:cNvPr id="130" name="Rectangle 129"/>
          <p:cNvSpPr/>
          <p:nvPr/>
        </p:nvSpPr>
        <p:spPr>
          <a:xfrm>
            <a:off x="4523166" y="5134391"/>
            <a:ext cx="2481608" cy="354456"/>
          </a:xfrm>
          <a:prstGeom prst="rect">
            <a:avLst/>
          </a:prstGeom>
          <a:ln>
            <a:noFill/>
          </a:ln>
        </p:spPr>
        <p:txBody>
          <a:bodyPr wrap="square" rtlCol="0">
            <a:spAutoFit/>
          </a:bodyPr>
          <a:lstStyle/>
          <a:p>
            <a:pPr algn="ctr" rtl="0">
              <a:lnSpc>
                <a:spcPct val="50000"/>
              </a:lnSpc>
            </a:pPr>
            <a:r>
              <a:rPr lang="ko-kr" sz="1600" b="1">
                <a:solidFill>
                  <a:srgbClr val="474746"/>
                </a:solidFill>
                <a:cs typeface="Arial"/>
              </a:rPr>
              <a:t>Amazon Machine Learning</a:t>
            </a:r>
            <a:endParaRPr lang="en-US" sz="1600" b="1" dirty="0">
              <a:solidFill>
                <a:srgbClr val="474746"/>
              </a:solidFill>
              <a:latin typeface="Arial" panose="020B0604020202020204" pitchFamily="34" charset="0"/>
              <a:cs typeface="Arial"/>
            </a:endParaRPr>
          </a:p>
        </p:txBody>
      </p:sp>
      <p:sp>
        <p:nvSpPr>
          <p:cNvPr id="2" name="Title 1"/>
          <p:cNvSpPr>
            <a:spLocks noGrp="1"/>
          </p:cNvSpPr>
          <p:nvPr>
            <p:ph type="title"/>
          </p:nvPr>
        </p:nvSpPr>
        <p:spPr/>
        <p:txBody>
          <a:bodyPr rtlCol="0"/>
          <a:lstStyle/>
          <a:p>
            <a:pPr rtl="0"/>
            <a:r>
              <a:rPr lang="ko-kr" dirty="0">
                <a:latin typeface="Malgun Gothic" panose="020B0503020000020004" pitchFamily="34" charset="-127"/>
                <a:ea typeface="Malgun Gothic" panose="020B0503020000020004" pitchFamily="34" charset="-127"/>
              </a:rPr>
              <a:t>완전히 새로운 서비스 및 기능</a:t>
            </a:r>
          </a:p>
        </p:txBody>
      </p:sp>
    </p:spTree>
    <p:custDataLst>
      <p:tags r:id="rId1"/>
    </p:custDataLst>
    <p:extLst>
      <p:ext uri="{BB962C8B-B14F-4D97-AF65-F5344CB8AC3E}">
        <p14:creationId xmlns:p14="http://schemas.microsoft.com/office/powerpoint/2010/main" val="2168171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일반 사용 시나리오</a:t>
            </a:r>
          </a:p>
        </p:txBody>
      </p:sp>
      <p:sp>
        <p:nvSpPr>
          <p:cNvPr id="3" name="Content Placeholder 2"/>
          <p:cNvSpPr>
            <a:spLocks noGrp="1"/>
          </p:cNvSpPr>
          <p:nvPr>
            <p:ph idx="1"/>
          </p:nvPr>
        </p:nvSpPr>
        <p:spPr/>
        <p:txBody>
          <a:bodyPr rtlCol="0">
            <a:normAutofit lnSpcReduction="10000"/>
          </a:bodyPr>
          <a:lstStyle/>
          <a:p>
            <a:pPr rtl="0"/>
            <a:r>
              <a:rPr lang="ko-kr">
                <a:latin typeface="Amazon Ember Light" panose="020B0403020204020204" pitchFamily="34" charset="0"/>
                <a:ea typeface="Malgun Gothic" panose="020B0503020000020004" pitchFamily="34" charset="-127"/>
              </a:rPr>
              <a:t>스토리지 및 백업 </a:t>
            </a:r>
          </a:p>
          <a:p>
            <a:pPr rtl="0"/>
            <a:endParaRPr lang="en-US" dirty="0">
              <a:latin typeface="Amazon Ember Light" panose="020B0403020204020204" pitchFamily="34" charset="0"/>
              <a:ea typeface="Malgun Gothic" panose="020B0503020000020004" pitchFamily="34" charset="-127"/>
            </a:endParaRPr>
          </a:p>
          <a:p>
            <a:pPr rtl="0"/>
            <a:r>
              <a:rPr lang="ko-kr">
                <a:latin typeface="Amazon Ember Light" panose="020B0403020204020204" pitchFamily="34" charset="0"/>
                <a:ea typeface="Malgun Gothic" panose="020B0503020000020004" pitchFamily="34" charset="-127"/>
              </a:rPr>
              <a:t>애플리케이션 파일 호스팅</a:t>
            </a:r>
          </a:p>
          <a:p>
            <a:pPr rtl="0"/>
            <a:endParaRPr lang="en-US" dirty="0">
              <a:latin typeface="Amazon Ember Light" panose="020B0403020204020204" pitchFamily="34" charset="0"/>
              <a:ea typeface="Malgun Gothic" panose="020B0503020000020004" pitchFamily="34" charset="-127"/>
            </a:endParaRPr>
          </a:p>
          <a:p>
            <a:pPr rtl="0"/>
            <a:r>
              <a:rPr lang="ko-kr">
                <a:latin typeface="Amazon Ember Light" panose="020B0403020204020204" pitchFamily="34" charset="0"/>
                <a:ea typeface="Malgun Gothic" panose="020B0503020000020004" pitchFamily="34" charset="-127"/>
              </a:rPr>
              <a:t>미디어 호스팅</a:t>
            </a:r>
          </a:p>
          <a:p>
            <a:pPr rtl="0"/>
            <a:endParaRPr lang="en-US" dirty="0">
              <a:latin typeface="Amazon Ember Light" panose="020B0403020204020204" pitchFamily="34" charset="0"/>
              <a:ea typeface="Malgun Gothic" panose="020B0503020000020004" pitchFamily="34" charset="-127"/>
            </a:endParaRPr>
          </a:p>
          <a:p>
            <a:pPr rtl="0"/>
            <a:r>
              <a:rPr lang="ko-kr">
                <a:latin typeface="Amazon Ember Light" panose="020B0403020204020204" pitchFamily="34" charset="0"/>
                <a:ea typeface="Malgun Gothic" panose="020B0503020000020004" pitchFamily="34" charset="-127"/>
              </a:rPr>
              <a:t>소프트웨어 전송</a:t>
            </a:r>
          </a:p>
          <a:p>
            <a:pPr rtl="0"/>
            <a:endParaRPr lang="en-US" dirty="0">
              <a:latin typeface="Amazon Ember Light" panose="020B0403020204020204" pitchFamily="34" charset="0"/>
              <a:ea typeface="Malgun Gothic" panose="020B0503020000020004" pitchFamily="34" charset="-127"/>
            </a:endParaRPr>
          </a:p>
          <a:p>
            <a:pPr rtl="0"/>
            <a:r>
              <a:rPr lang="ko-kr">
                <a:latin typeface="Amazon Ember Light" panose="020B0403020204020204" pitchFamily="34" charset="0"/>
                <a:ea typeface="Malgun Gothic" panose="020B0503020000020004" pitchFamily="34" charset="-127"/>
              </a:rPr>
              <a:t>AMI 및 스냅샷 저장</a:t>
            </a:r>
            <a:endParaRPr lang="en-US" dirty="0">
              <a:solidFill>
                <a:srgbClr val="000000"/>
              </a:solidFill>
              <a:latin typeface="Amazon Ember Light" panose="020B0403020204020204" pitchFamily="34" charset="0"/>
              <a:ea typeface="Malgun Gothic" panose="020B0503020000020004" pitchFamily="34" charset="-127"/>
            </a:endParaRPr>
          </a:p>
        </p:txBody>
      </p:sp>
      <p:sp>
        <p:nvSpPr>
          <p:cNvPr id="6" name="Rectangle 5"/>
          <p:cNvSpPr/>
          <p:nvPr/>
        </p:nvSpPr>
        <p:spPr>
          <a:xfrm>
            <a:off x="3048000" y="2998114"/>
            <a:ext cx="6096000" cy="461665"/>
          </a:xfrm>
          <a:prstGeom prst="rect">
            <a:avLst/>
          </a:prstGeom>
        </p:spPr>
        <p:txBody>
          <a:bodyPr rtlCol="0">
            <a:spAutoFit/>
          </a:bodyPr>
          <a:lstStyle/>
          <a:p>
            <a:pPr rtl="0"/>
            <a:endParaRPr lang="en-US" sz="2400" dirty="0">
              <a:latin typeface="Amazon Ember Light" panose="020B04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26346215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Amazon S3 개념 </a:t>
            </a:r>
          </a:p>
        </p:txBody>
      </p:sp>
      <p:sp>
        <p:nvSpPr>
          <p:cNvPr id="10" name="Content Placeholder 9">
            <a:extLst>
              <a:ext uri="{FF2B5EF4-FFF2-40B4-BE49-F238E27FC236}">
                <a16:creationId xmlns:a16="http://schemas.microsoft.com/office/drawing/2014/main" id="{8585D619-1AE4-4046-BBCA-30A6593C4F4D}"/>
              </a:ext>
            </a:extLst>
          </p:cNvPr>
          <p:cNvSpPr>
            <a:spLocks noGrp="1"/>
          </p:cNvSpPr>
          <p:nvPr>
            <p:ph idx="1"/>
          </p:nvPr>
        </p:nvSpPr>
        <p:spPr>
          <a:xfrm>
            <a:off x="6190068" y="1551518"/>
            <a:ext cx="5514252" cy="4913308"/>
          </a:xfrm>
        </p:spPr>
        <p:txBody>
          <a:bodyPr rtlCol="0">
            <a:normAutofit/>
          </a:bodyPr>
          <a:lstStyle/>
          <a:p>
            <a:pPr rtl="0"/>
            <a:r>
              <a:rPr lang="ko-kr" dirty="0" err="1">
                <a:latin typeface="Amazon Ember Light" panose="020B0403020204020204" pitchFamily="34" charset="0"/>
                <a:ea typeface="Malgun Gothic" panose="020B0503020000020004" pitchFamily="34" charset="-127"/>
              </a:rPr>
              <a:t>Amazon</a:t>
            </a:r>
            <a:r>
              <a:rPr lang="ko-kr" dirty="0">
                <a:latin typeface="Amazon Ember Light" panose="020B0403020204020204" pitchFamily="34" charset="0"/>
                <a:ea typeface="Malgun Gothic" panose="020B0503020000020004" pitchFamily="34" charset="-127"/>
              </a:rPr>
              <a:t> S3는 데이터를 </a:t>
            </a:r>
            <a:r>
              <a:rPr lang="ko-kr" dirty="0" err="1">
                <a:latin typeface="Amazon Ember Light" panose="020B0403020204020204" pitchFamily="34" charset="0"/>
                <a:ea typeface="Malgun Gothic" panose="020B0503020000020004" pitchFamily="34" charset="-127"/>
              </a:rPr>
              <a:t>버킷</a:t>
            </a:r>
            <a:r>
              <a:rPr lang="ko-kr" dirty="0">
                <a:latin typeface="Amazon Ember Light" panose="020B0403020204020204" pitchFamily="34" charset="0"/>
                <a:ea typeface="Malgun Gothic" panose="020B0503020000020004" pitchFamily="34" charset="-127"/>
              </a:rPr>
              <a:t> 내에 객체 단위로 저장합니다.</a:t>
            </a:r>
          </a:p>
          <a:p>
            <a:r>
              <a:rPr lang="ko-kr" dirty="0">
                <a:latin typeface="Amazon Ember Light" panose="020B0403020204020204" pitchFamily="34" charset="0"/>
                <a:ea typeface="Malgun Gothic" panose="020B0503020000020004" pitchFamily="34" charset="-127"/>
              </a:rPr>
              <a:t>객체는 파일과 해당 파일을 설명하는 모든 메타데이터 </a:t>
            </a:r>
            <a:br>
              <a:rPr lang="cs-CZ" altLang="ko-KR" dirty="0">
                <a:latin typeface="Amazon Ember Light" panose="020B0403020204020204" pitchFamily="34" charset="0"/>
                <a:ea typeface="Malgun Gothic" panose="020B0503020000020004" pitchFamily="34" charset="-127"/>
              </a:rPr>
            </a:br>
            <a:r>
              <a:rPr lang="ko-kr" dirty="0">
                <a:latin typeface="Amazon Ember Light" panose="020B0403020204020204" pitchFamily="34" charset="0"/>
                <a:ea typeface="Malgun Gothic" panose="020B0503020000020004" pitchFamily="34" charset="-127"/>
              </a:rPr>
              <a:t>(선택 사항)로 </a:t>
            </a:r>
            <a:r>
              <a:rPr lang="ko-kr" altLang="en-US" dirty="0">
                <a:latin typeface="Amazon Ember Light" panose="020B0403020204020204" pitchFamily="34" charset="0"/>
                <a:ea typeface="Malgun Gothic" panose="020B0503020000020004" pitchFamily="34" charset="-127"/>
              </a:rPr>
              <a:t>구성됨</a:t>
            </a:r>
            <a:r>
              <a:rPr lang="en-US" altLang="ko-KR" dirty="0">
                <a:latin typeface="Amazon Ember Light" panose="020B0403020204020204" pitchFamily="34" charset="0"/>
                <a:ea typeface="Malgun Gothic" panose="020B0503020000020004" pitchFamily="34" charset="-127"/>
              </a:rPr>
              <a:t>.</a:t>
            </a:r>
            <a:endParaRPr lang="ko-kr" dirty="0">
              <a:latin typeface="Amazon Ember Light" panose="020B0403020204020204" pitchFamily="34" charset="0"/>
              <a:ea typeface="Malgun Gothic" panose="020B0503020000020004" pitchFamily="34" charset="-127"/>
            </a:endParaRPr>
          </a:p>
          <a:p>
            <a:r>
              <a:rPr lang="ko-kr" dirty="0">
                <a:latin typeface="Amazon Ember Light" panose="020B0403020204020204" pitchFamily="34" charset="0"/>
                <a:ea typeface="Malgun Gothic" panose="020B0503020000020004" pitchFamily="34" charset="-127"/>
              </a:rPr>
              <a:t>하나의 계정에 최대 100개의 버킷 </a:t>
            </a:r>
            <a:r>
              <a:rPr lang="ko-kr">
                <a:latin typeface="Amazon Ember Light" panose="020B0403020204020204" pitchFamily="34" charset="0"/>
                <a:ea typeface="Malgun Gothic" panose="020B0503020000020004" pitchFamily="34" charset="-127"/>
              </a:rPr>
              <a:t>보유 </a:t>
            </a:r>
            <a:r>
              <a:rPr lang="ko-KR" altLang="en-US">
                <a:latin typeface="Amazon Ember Light" panose="020B0403020204020204" pitchFamily="34" charset="0"/>
                <a:ea typeface="Malgun Gothic" panose="020B0503020000020004" pitchFamily="34" charset="-127"/>
              </a:rPr>
              <a:t>가능</a:t>
            </a:r>
            <a:r>
              <a:rPr lang="en-US" altLang="ko-KR">
                <a:latin typeface="Amazon Ember Light" panose="020B0403020204020204" pitchFamily="34" charset="0"/>
                <a:ea typeface="Malgun Gothic" panose="020B0503020000020004" pitchFamily="34" charset="-127"/>
              </a:rPr>
              <a:t>.</a:t>
            </a:r>
            <a:endParaRPr lang="ko-kr" dirty="0">
              <a:latin typeface="Amazon Ember Light" panose="020B0403020204020204" pitchFamily="34" charset="0"/>
              <a:ea typeface="Malgun Gothic" panose="020B0503020000020004" pitchFamily="34" charset="-127"/>
            </a:endParaRPr>
          </a:p>
          <a:p>
            <a:r>
              <a:rPr lang="ko-kr" dirty="0" err="1">
                <a:latin typeface="Amazon Ember Light" panose="020B0403020204020204" pitchFamily="34" charset="0"/>
                <a:ea typeface="Malgun Gothic" panose="020B0503020000020004" pitchFamily="34" charset="-127"/>
              </a:rPr>
              <a:t>버킷</a:t>
            </a:r>
            <a:r>
              <a:rPr lang="ko-kr" dirty="0">
                <a:latin typeface="Amazon Ember Light" panose="020B0403020204020204" pitchFamily="34" charset="0"/>
                <a:ea typeface="Malgun Gothic" panose="020B0503020000020004" pitchFamily="34" charset="-127"/>
              </a:rPr>
              <a:t> 및 </a:t>
            </a:r>
            <a:r>
              <a:rPr lang="ko-kr" dirty="0" err="1">
                <a:latin typeface="Amazon Ember Light" panose="020B0403020204020204" pitchFamily="34" charset="0"/>
                <a:ea typeface="Malgun Gothic" panose="020B0503020000020004" pitchFamily="34" charset="-127"/>
              </a:rPr>
              <a:t>버킷의</a:t>
            </a:r>
            <a:r>
              <a:rPr lang="ko-kr" dirty="0">
                <a:latin typeface="Amazon Ember Light" panose="020B0403020204020204" pitchFamily="34" charset="0"/>
                <a:ea typeface="Malgun Gothic" panose="020B0503020000020004" pitchFamily="34" charset="-127"/>
              </a:rPr>
              <a:t> 객체에 대한 액세스 제어 </a:t>
            </a:r>
            <a:r>
              <a:rPr lang="ko-kr" altLang="en-US" dirty="0">
                <a:latin typeface="Amazon Ember Light" panose="020B0403020204020204" pitchFamily="34" charset="0"/>
                <a:ea typeface="Malgun Gothic" panose="020B0503020000020004" pitchFamily="34" charset="-127"/>
              </a:rPr>
              <a:t>가능</a:t>
            </a:r>
            <a:r>
              <a:rPr lang="en-US" altLang="ko-KR" dirty="0">
                <a:latin typeface="Amazon Ember Light" panose="020B0403020204020204" pitchFamily="34" charset="0"/>
                <a:ea typeface="Malgun Gothic" panose="020B0503020000020004" pitchFamily="34" charset="-127"/>
              </a:rPr>
              <a:t>.</a:t>
            </a:r>
            <a:endParaRPr lang="ko-kr" dirty="0">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객체 잠금은 객체 버전 삭제를 차단합니다.</a:t>
            </a:r>
            <a:endParaRPr lang="en-US" dirty="0">
              <a:solidFill>
                <a:srgbClr val="000000"/>
              </a:solidFill>
              <a:latin typeface="Amazon Ember Light" panose="020B0403020204020204" pitchFamily="34" charset="0"/>
              <a:ea typeface="Malgun Gothic" panose="020B0503020000020004" pitchFamily="34" charset="-127"/>
            </a:endParaRPr>
          </a:p>
        </p:txBody>
      </p:sp>
      <p:grpSp>
        <p:nvGrpSpPr>
          <p:cNvPr id="30" name="Group 1"/>
          <p:cNvGrpSpPr>
            <a:grpSpLocks/>
          </p:cNvGrpSpPr>
          <p:nvPr/>
        </p:nvGrpSpPr>
        <p:grpSpPr bwMode="auto">
          <a:xfrm>
            <a:off x="1074233" y="1887816"/>
            <a:ext cx="4588933" cy="3018914"/>
            <a:chOff x="5060913" y="2104274"/>
            <a:chExt cx="3441550" cy="2264992"/>
          </a:xfrm>
        </p:grpSpPr>
        <p:pic>
          <p:nvPicPr>
            <p:cNvPr id="31" name="Picture 31" descr="S3.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23370" y="2104274"/>
              <a:ext cx="731520" cy="731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 name="TextBox 46"/>
            <p:cNvSpPr txBox="1">
              <a:spLocks noChangeArrowheads="1"/>
            </p:cNvSpPr>
            <p:nvPr/>
          </p:nvSpPr>
          <p:spPr bwMode="auto">
            <a:xfrm>
              <a:off x="6468250" y="2982170"/>
              <a:ext cx="720596" cy="431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sz="1867" dirty="0">
                  <a:latin typeface="Amazon Ember" panose="020B0603020204020204" pitchFamily="34" charset="0"/>
                  <a:ea typeface="Malgun Gothic" panose="020B0503020000020004" pitchFamily="34" charset="-127"/>
                  <a:cs typeface="Amazon Ember" panose="020B0603020204020204" pitchFamily="34" charset="0"/>
                </a:rPr>
                <a:t>Amazon S3</a:t>
              </a:r>
            </a:p>
          </p:txBody>
        </p:sp>
        <p:cxnSp>
          <p:nvCxnSpPr>
            <p:cNvPr id="33" name="Shape 14"/>
            <p:cNvCxnSpPr/>
            <p:nvPr/>
          </p:nvCxnSpPr>
          <p:spPr bwMode="auto">
            <a:xfrm rot="5400000">
              <a:off x="6051438" y="2212538"/>
              <a:ext cx="157218" cy="1379478"/>
            </a:xfrm>
            <a:prstGeom prst="bentConnector3">
              <a:avLst>
                <a:gd name="adj1" fmla="val 50000"/>
              </a:avLst>
            </a:prstGeom>
            <a:ln w="28575">
              <a:solidFill>
                <a:srgbClr val="6DAEE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4" name="Shape 14"/>
            <p:cNvCxnSpPr/>
            <p:nvPr/>
          </p:nvCxnSpPr>
          <p:spPr bwMode="auto">
            <a:xfrm rot="16200000" flipV="1">
              <a:off x="7399962" y="2243493"/>
              <a:ext cx="157218" cy="1317568"/>
            </a:xfrm>
            <a:prstGeom prst="bentConnector3">
              <a:avLst>
                <a:gd name="adj1" fmla="val 50000"/>
              </a:avLst>
            </a:prstGeom>
            <a:ln w="28575">
              <a:solidFill>
                <a:srgbClr val="6DAEE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35" name="TextBox 50"/>
            <p:cNvSpPr txBox="1">
              <a:spLocks noChangeArrowheads="1"/>
            </p:cNvSpPr>
            <p:nvPr/>
          </p:nvSpPr>
          <p:spPr bwMode="auto">
            <a:xfrm>
              <a:off x="5060913" y="3770167"/>
              <a:ext cx="794798" cy="431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sz="1867">
                  <a:latin typeface="Amazon Ember Light" panose="020B0403020204020204" pitchFamily="34" charset="0"/>
                  <a:ea typeface="Malgun Gothic" panose="020B0503020000020004" pitchFamily="34" charset="-127"/>
                  <a:cs typeface="Amazon Ember" panose="020B0603020204020204" pitchFamily="34" charset="0"/>
                </a:rPr>
                <a:t>객체 저장 버킷</a:t>
              </a:r>
              <a:endParaRPr lang="en-US" sz="1867"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endParaRPr>
            </a:p>
          </p:txBody>
        </p:sp>
        <p:pic>
          <p:nvPicPr>
            <p:cNvPr id="36" name="Picture 51" descr="S3-Bucket.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70943" y="2969215"/>
              <a:ext cx="731520" cy="731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TextBox 52"/>
            <p:cNvSpPr txBox="1">
              <a:spLocks noChangeArrowheads="1"/>
            </p:cNvSpPr>
            <p:nvPr/>
          </p:nvSpPr>
          <p:spPr bwMode="auto">
            <a:xfrm>
              <a:off x="7833205" y="3735098"/>
              <a:ext cx="623898" cy="2155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sz="1867">
                  <a:latin typeface="Amazon Ember Light" panose="020B0403020204020204" pitchFamily="34" charset="0"/>
                  <a:ea typeface="Malgun Gothic" panose="020B0503020000020004" pitchFamily="34" charset="-127"/>
                  <a:cs typeface="Amazon Ember" panose="020B0603020204020204" pitchFamily="34" charset="0"/>
                </a:rPr>
                <a:t>버킷</a:t>
              </a:r>
            </a:p>
          </p:txBody>
        </p:sp>
        <p:cxnSp>
          <p:nvCxnSpPr>
            <p:cNvPr id="38" name="Shape 14"/>
            <p:cNvCxnSpPr/>
            <p:nvPr/>
          </p:nvCxnSpPr>
          <p:spPr bwMode="auto">
            <a:xfrm>
              <a:off x="5727634" y="3446190"/>
              <a:ext cx="844513" cy="443070"/>
            </a:xfrm>
            <a:prstGeom prst="bentConnector3">
              <a:avLst>
                <a:gd name="adj1" fmla="val 50000"/>
              </a:avLst>
            </a:prstGeom>
            <a:ln w="28575">
              <a:solidFill>
                <a:srgbClr val="6DAEE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39" name="Picture 49" descr="S3-Bucket-with-objects.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092552" y="2969215"/>
              <a:ext cx="731520" cy="731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Picture 55" descr="S3-Object.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454375" y="3523226"/>
              <a:ext cx="731520" cy="731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 name="TextBox 56"/>
            <p:cNvSpPr txBox="1">
              <a:spLocks noChangeArrowheads="1"/>
            </p:cNvSpPr>
            <p:nvPr/>
          </p:nvSpPr>
          <p:spPr bwMode="auto">
            <a:xfrm>
              <a:off x="6565917" y="4153697"/>
              <a:ext cx="588972" cy="2155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sz="1867">
                  <a:latin typeface="Amazon Ember Light" panose="020B0403020204020204" pitchFamily="34" charset="0"/>
                  <a:ea typeface="Malgun Gothic" panose="020B0503020000020004" pitchFamily="34" charset="-127"/>
                  <a:cs typeface="Amazon Ember" panose="020B0603020204020204" pitchFamily="34" charset="0"/>
                </a:rPr>
                <a:t>객체</a:t>
              </a:r>
            </a:p>
          </p:txBody>
        </p:sp>
      </p:grpSp>
    </p:spTree>
    <p:custDataLst>
      <p:tags r:id="rId1"/>
    </p:custDataLst>
    <p:extLst>
      <p:ext uri="{BB962C8B-B14F-4D97-AF65-F5344CB8AC3E}">
        <p14:creationId xmlns:p14="http://schemas.microsoft.com/office/powerpoint/2010/main" val="448815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panose="020B0603020204020204" pitchFamily="34" charset="0"/>
                <a:ea typeface="Malgun Gothic" panose="020B0503020000020004" pitchFamily="34" charset="-127"/>
              </a:rPr>
              <a:t>객체 키</a:t>
            </a:r>
          </a:p>
        </p:txBody>
      </p:sp>
      <p:sp>
        <p:nvSpPr>
          <p:cNvPr id="3" name="Content Placeholder 2"/>
          <p:cNvSpPr>
            <a:spLocks noGrp="1"/>
          </p:cNvSpPr>
          <p:nvPr>
            <p:ph idx="1"/>
          </p:nvPr>
        </p:nvSpPr>
        <p:spPr>
          <a:xfrm>
            <a:off x="1071233" y="1545815"/>
            <a:ext cx="9332742" cy="3856181"/>
          </a:xfrm>
        </p:spPr>
        <p:txBody>
          <a:bodyPr rtlCol="0"/>
          <a:lstStyle/>
          <a:p>
            <a:pPr rtl="0"/>
            <a:endParaRPr lang="en-US" dirty="0">
              <a:latin typeface="Amazon Ember" panose="020B0603020204020204" pitchFamily="34" charset="0"/>
              <a:ea typeface="Malgun Gothic" panose="020B0503020000020004" pitchFamily="34" charset="-127"/>
            </a:endParaRPr>
          </a:p>
          <a:p>
            <a:pPr marL="0" indent="0" rtl="0">
              <a:buNone/>
            </a:pPr>
            <a:r>
              <a:rPr lang="ko-kr">
                <a:latin typeface="Amazon Ember" panose="020B0603020204020204" pitchFamily="34" charset="0"/>
                <a:ea typeface="Malgun Gothic" panose="020B0503020000020004" pitchFamily="34" charset="-127"/>
              </a:rPr>
              <a:t>객체 키는 버킷 내 객체의 고유한 식별자입니다.</a:t>
            </a:r>
          </a:p>
        </p:txBody>
      </p:sp>
      <p:sp>
        <p:nvSpPr>
          <p:cNvPr id="4" name="Rectangle 3"/>
          <p:cNvSpPr/>
          <p:nvPr>
            <p:custDataLst>
              <p:tags r:id="rId2"/>
            </p:custDataLst>
          </p:nvPr>
        </p:nvSpPr>
        <p:spPr bwMode="auto">
          <a:xfrm>
            <a:off x="309281" y="3510176"/>
            <a:ext cx="11479237" cy="523220"/>
          </a:xfrm>
          <a:prstGeom prst="rect">
            <a:avLst/>
          </a:prstGeom>
          <a:solidFill>
            <a:schemeClr val="bg1">
              <a:alpha val="96000"/>
            </a:schemeClr>
          </a:solidFill>
        </p:spPr>
        <p:txBody>
          <a:bodyPr wrap="square" rtlCol="0">
            <a:spAutoFit/>
          </a:bodyPr>
          <a:lstStyle/>
          <a:p>
            <a:pPr algn="ctr" rtl="0">
              <a:defRPr/>
            </a:pPr>
            <a:r>
              <a:rPr lang="ko-kr" sz="2800">
                <a:solidFill>
                  <a:prstClr val="black">
                    <a:lumMod val="85000"/>
                    <a:lumOff val="15000"/>
                  </a:prstClr>
                </a:solidFill>
                <a:latin typeface="Amazon Ember" panose="020B0603020204020204" pitchFamily="34" charset="0"/>
                <a:ea typeface="Malgun Gothic" panose="020B0503020000020004" pitchFamily="34" charset="-127"/>
                <a:cs typeface="Amazon Ember" panose="020B0603020204020204" pitchFamily="34" charset="0"/>
              </a:rPr>
              <a:t>http://</a:t>
            </a:r>
            <a:r>
              <a:rPr lang="ko-kr" sz="2800">
                <a:solidFill>
                  <a:schemeClr val="accent1"/>
                </a:solidFill>
                <a:latin typeface="Amazon Ember" panose="020B0603020204020204" pitchFamily="34" charset="0"/>
                <a:ea typeface="Malgun Gothic" panose="020B0503020000020004" pitchFamily="34" charset="-127"/>
                <a:cs typeface="Amazon Ember" panose="020B0603020204020204" pitchFamily="34" charset="0"/>
              </a:rPr>
              <a:t>doc</a:t>
            </a:r>
            <a:r>
              <a:rPr lang="ko-kr" sz="2800">
                <a:solidFill>
                  <a:prstClr val="black">
                    <a:lumMod val="85000"/>
                    <a:lumOff val="15000"/>
                  </a:prstClr>
                </a:solidFill>
                <a:latin typeface="Amazon Ember" panose="020B0603020204020204" pitchFamily="34" charset="0"/>
                <a:ea typeface="Malgun Gothic" panose="020B0503020000020004" pitchFamily="34" charset="-127"/>
                <a:cs typeface="Amazon Ember" panose="020B0603020204020204" pitchFamily="34" charset="0"/>
              </a:rPr>
              <a:t>.s3.amazonaws.com/</a:t>
            </a:r>
            <a:r>
              <a:rPr lang="ko-kr" sz="2800">
                <a:solidFill>
                  <a:srgbClr val="008000"/>
                </a:solidFill>
                <a:latin typeface="Amazon Ember" panose="020B0603020204020204" pitchFamily="34" charset="0"/>
                <a:ea typeface="Malgun Gothic" panose="020B0503020000020004" pitchFamily="34" charset="-127"/>
                <a:cs typeface="Amazon Ember" panose="020B0603020204020204" pitchFamily="34" charset="0"/>
              </a:rPr>
              <a:t>2006-03-01/AmazonS3.html </a:t>
            </a:r>
          </a:p>
        </p:txBody>
      </p:sp>
      <p:sp>
        <p:nvSpPr>
          <p:cNvPr id="5" name="Rectangle 36"/>
          <p:cNvSpPr>
            <a:spLocks noChangeArrowheads="1"/>
          </p:cNvSpPr>
          <p:nvPr/>
        </p:nvSpPr>
        <p:spPr bwMode="auto">
          <a:xfrm>
            <a:off x="947929" y="4430711"/>
            <a:ext cx="80021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rtlCol="0">
            <a:spAutoFit/>
          </a:bodyPr>
          <a:lstStyle/>
          <a:p>
            <a:pPr rtl="0" eaLnBrk="1" hangingPunct="1"/>
            <a:r>
              <a:rPr lang="ko-kr" sz="2400" dirty="0">
                <a:solidFill>
                  <a:srgbClr val="F79646"/>
                </a:solidFill>
                <a:latin typeface="Amazon Ember" panose="020B0603020204020204" pitchFamily="34" charset="0"/>
                <a:ea typeface="Malgun Gothic" panose="020B0503020000020004" pitchFamily="34" charset="-127"/>
                <a:cs typeface="Chalkduster" charset="0"/>
                <a:sym typeface="Chalkduster" charset="0"/>
              </a:rPr>
              <a:t>버킷</a:t>
            </a:r>
            <a:endParaRPr lang="en-US" sz="2400" dirty="0">
              <a:solidFill>
                <a:srgbClr val="F79646"/>
              </a:solidFill>
              <a:latin typeface="Amazon Ember" panose="020B0603020204020204" pitchFamily="34" charset="0"/>
              <a:ea typeface="Malgun Gothic" panose="020B0503020000020004" pitchFamily="34" charset="-127"/>
              <a:cs typeface="Chalkduster" charset="0"/>
            </a:endParaRPr>
          </a:p>
        </p:txBody>
      </p:sp>
      <p:sp>
        <p:nvSpPr>
          <p:cNvPr id="6" name="Rectangle 37"/>
          <p:cNvSpPr>
            <a:spLocks noChangeArrowheads="1"/>
          </p:cNvSpPr>
          <p:nvPr/>
        </p:nvSpPr>
        <p:spPr bwMode="auto">
          <a:xfrm>
            <a:off x="6313668" y="4313516"/>
            <a:ext cx="125386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rtlCol="0">
            <a:spAutoFit/>
          </a:bodyPr>
          <a:lstStyle/>
          <a:p>
            <a:pPr rtl="0" eaLnBrk="1" hangingPunct="1"/>
            <a:r>
              <a:rPr lang="ko-kr" sz="2400" dirty="0">
                <a:solidFill>
                  <a:srgbClr val="008000"/>
                </a:solidFill>
                <a:latin typeface="Amazon Ember" panose="020B0603020204020204" pitchFamily="34" charset="0"/>
                <a:ea typeface="Malgun Gothic" panose="020B0503020000020004" pitchFamily="34" charset="-127"/>
                <a:cs typeface="Chalkduster" charset="0"/>
                <a:sym typeface="Chalkduster" charset="0"/>
              </a:rPr>
              <a:t>객체/키</a:t>
            </a:r>
            <a:endParaRPr lang="en-US" sz="2400" dirty="0">
              <a:solidFill>
                <a:srgbClr val="008000"/>
              </a:solidFill>
              <a:latin typeface="Amazon Ember" panose="020B0603020204020204" pitchFamily="34" charset="0"/>
              <a:ea typeface="Malgun Gothic" panose="020B0503020000020004" pitchFamily="34" charset="-127"/>
              <a:cs typeface="Chalkduster" charset="0"/>
            </a:endParaRPr>
          </a:p>
        </p:txBody>
      </p:sp>
      <p:pic>
        <p:nvPicPr>
          <p:cNvPr id="7" name="Picture 17"/>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9348609">
            <a:off x="1809608" y="4195226"/>
            <a:ext cx="885633" cy="383948"/>
          </a:xfrm>
          <a:prstGeom prst="rect">
            <a:avLst/>
          </a:prstGeom>
          <a:noFill/>
          <a:ln>
            <a:noFill/>
          </a:ln>
          <a:effectLst>
            <a:outerShdw blurRad="254000" dist="126999" dir="2700000" algn="ctr" rotWithShape="0">
              <a:schemeClr val="bg2">
                <a:alpha val="89998"/>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7"/>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9348609">
            <a:off x="7569240" y="4223491"/>
            <a:ext cx="988484" cy="220133"/>
          </a:xfrm>
          <a:prstGeom prst="rect">
            <a:avLst/>
          </a:prstGeom>
          <a:noFill/>
          <a:ln>
            <a:noFill/>
          </a:ln>
          <a:effectLst>
            <a:outerShdw blurRad="254000" dist="126999" dir="2700000" algn="ctr" rotWithShape="0">
              <a:schemeClr val="bg2">
                <a:alpha val="89998"/>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781906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Amazon S3 보안</a:t>
            </a:r>
          </a:p>
        </p:txBody>
      </p:sp>
      <p:sp>
        <p:nvSpPr>
          <p:cNvPr id="3" name="Content Placeholder 2"/>
          <p:cNvSpPr>
            <a:spLocks noGrp="1"/>
          </p:cNvSpPr>
          <p:nvPr>
            <p:ph idx="1"/>
          </p:nvPr>
        </p:nvSpPr>
        <p:spPr/>
        <p:txBody>
          <a:bodyPr rtlCol="0"/>
          <a:lstStyle/>
          <a:p>
            <a:pPr rtl="0"/>
            <a:r>
              <a:rPr lang="ko-kr" dirty="0">
                <a:latin typeface="Amazon Ember Light" panose="020B0403020204020204" pitchFamily="34" charset="0"/>
                <a:ea typeface="Malgun Gothic" panose="020B0503020000020004" pitchFamily="34" charset="-127"/>
              </a:rPr>
              <a:t>다음을 통해 버킷 및 객체에 대한 </a:t>
            </a:r>
            <a:r>
              <a:rPr lang="ko-kr" b="1" dirty="0">
                <a:latin typeface="Amazon Ember Light" panose="020B0403020204020204" pitchFamily="34" charset="0"/>
                <a:ea typeface="Malgun Gothic" panose="020B0503020000020004" pitchFamily="34" charset="-127"/>
              </a:rPr>
              <a:t>액세스를 제어</a:t>
            </a:r>
            <a:r>
              <a:rPr lang="ko-kr" dirty="0">
                <a:latin typeface="Amazon Ember Light" panose="020B0403020204020204" pitchFamily="34" charset="0"/>
                <a:ea typeface="Malgun Gothic" panose="020B0503020000020004" pitchFamily="34" charset="-127"/>
              </a:rPr>
              <a:t>할 수 있습니다.</a:t>
            </a:r>
          </a:p>
          <a:p>
            <a:pPr lvl="1" rtl="0"/>
            <a:r>
              <a:rPr lang="ko-kr" dirty="0">
                <a:solidFill>
                  <a:srgbClr val="000000"/>
                </a:solidFill>
                <a:latin typeface="Amazon Ember Light" panose="020B0403020204020204" pitchFamily="34" charset="0"/>
                <a:ea typeface="Malgun Gothic" panose="020B0503020000020004" pitchFamily="34" charset="-127"/>
              </a:rPr>
              <a:t>액세스 제어 목록 (ACL)</a:t>
            </a:r>
            <a:endParaRPr lang="en-US" dirty="0">
              <a:solidFill>
                <a:srgbClr val="000000"/>
              </a:solidFill>
              <a:latin typeface="Amazon Ember Light" panose="020B0403020204020204" pitchFamily="34" charset="0"/>
              <a:ea typeface="Malgun Gothic" panose="020B0503020000020004" pitchFamily="34" charset="-127"/>
            </a:endParaRPr>
          </a:p>
          <a:p>
            <a:pPr lvl="1" rtl="0"/>
            <a:r>
              <a:rPr lang="ko-kr" dirty="0">
                <a:latin typeface="Amazon Ember Light" panose="020B0403020204020204" pitchFamily="34" charset="0"/>
                <a:ea typeface="Malgun Gothic" panose="020B0503020000020004" pitchFamily="34" charset="-127"/>
              </a:rPr>
              <a:t>버킷 정책</a:t>
            </a:r>
          </a:p>
          <a:p>
            <a:pPr lvl="1" rtl="0"/>
            <a:r>
              <a:rPr lang="es-AR" altLang="ko-KR" dirty="0" err="1">
                <a:solidFill>
                  <a:srgbClr val="000000"/>
                </a:solidFill>
                <a:latin typeface="Amazon Ember Light" panose="020B0403020204020204" pitchFamily="34" charset="0"/>
                <a:ea typeface="Malgun Gothic" panose="020B0503020000020004" pitchFamily="34" charset="-127"/>
              </a:rPr>
              <a:t>Identity</a:t>
            </a:r>
            <a:r>
              <a:rPr lang="es-AR" altLang="ko-KR" dirty="0">
                <a:solidFill>
                  <a:srgbClr val="000000"/>
                </a:solidFill>
                <a:latin typeface="Amazon Ember Light" panose="020B0403020204020204" pitchFamily="34" charset="0"/>
                <a:ea typeface="Malgun Gothic" panose="020B0503020000020004" pitchFamily="34" charset="-127"/>
              </a:rPr>
              <a:t> and Access Management(IAM) </a:t>
            </a:r>
            <a:r>
              <a:rPr lang="ko-KR" altLang="en-US" dirty="0">
                <a:solidFill>
                  <a:srgbClr val="000000"/>
                </a:solidFill>
                <a:latin typeface="Amazon Ember Light" panose="020B0403020204020204" pitchFamily="34" charset="0"/>
                <a:ea typeface="Malgun Gothic" panose="020B0503020000020004" pitchFamily="34" charset="-127"/>
              </a:rPr>
              <a:t>정책</a:t>
            </a:r>
            <a:endParaRPr lang="ko-kr" dirty="0">
              <a:solidFill>
                <a:srgbClr val="000000"/>
              </a:solidFill>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SSL </a:t>
            </a:r>
            <a:r>
              <a:rPr lang="ko-kr" b="1" dirty="0">
                <a:latin typeface="Amazon Ember Light" panose="020B0403020204020204" pitchFamily="34" charset="0"/>
                <a:ea typeface="Malgun Gothic" panose="020B0503020000020004" pitchFamily="34" charset="-127"/>
              </a:rPr>
              <a:t>암호화</a:t>
            </a:r>
            <a:r>
              <a:rPr lang="ko-kr" dirty="0">
                <a:latin typeface="Amazon Ember Light" panose="020B0403020204020204" pitchFamily="34" charset="0"/>
                <a:ea typeface="Malgun Gothic" panose="020B0503020000020004" pitchFamily="34" charset="-127"/>
              </a:rPr>
              <a:t> 엔드포인트를 통해 Amazon S3로 데이터를 업로드 또는 다운로드할 수 있습니다. </a:t>
            </a:r>
          </a:p>
          <a:p>
            <a:pPr rtl="0"/>
            <a:r>
              <a:rPr lang="ko-kr" dirty="0">
                <a:latin typeface="Amazon Ember Light" panose="020B0403020204020204" pitchFamily="34" charset="0"/>
                <a:ea typeface="Malgun Gothic" panose="020B0503020000020004" pitchFamily="34" charset="-127"/>
              </a:rPr>
              <a:t>AWS SDK를 사용하여 데이터를 암호화할 수 있습니다.</a:t>
            </a:r>
          </a:p>
          <a:p>
            <a:pPr rtl="0"/>
            <a:endParaRPr lang="en-US" dirty="0">
              <a:latin typeface="Amazon Ember Light" panose="020B04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37235574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Amazon S3 버전 관리</a:t>
            </a:r>
            <a:endParaRPr lang="en-US" dirty="0">
              <a:solidFill>
                <a:srgbClr val="FFFFFF"/>
              </a:solidFill>
              <a:latin typeface="Amazon Ember Light" panose="020B0403020204020204" pitchFamily="34" charset="0"/>
              <a:ea typeface="Malgun Gothic" panose="020B0503020000020004" pitchFamily="34" charset="-127"/>
            </a:endParaRPr>
          </a:p>
        </p:txBody>
      </p:sp>
      <p:sp>
        <p:nvSpPr>
          <p:cNvPr id="3" name="Content Placeholder 2"/>
          <p:cNvSpPr>
            <a:spLocks noGrp="1"/>
          </p:cNvSpPr>
          <p:nvPr>
            <p:ph idx="1"/>
          </p:nvPr>
        </p:nvSpPr>
        <p:spPr/>
        <p:txBody>
          <a:bodyPr rtlCol="0"/>
          <a:lstStyle/>
          <a:p>
            <a:pPr rtl="0"/>
            <a:r>
              <a:rPr lang="ko-kr">
                <a:latin typeface="Amazon Ember Light" panose="020B0403020204020204" pitchFamily="34" charset="0"/>
                <a:ea typeface="Malgun Gothic" panose="020B0503020000020004" pitchFamily="34" charset="-127"/>
              </a:rPr>
              <a:t>성능 저하 없이 실수로 덮어쓰거나 삭제하는 것을 방지합니다.</a:t>
            </a:r>
          </a:p>
          <a:p>
            <a:pPr rtl="0"/>
            <a:r>
              <a:rPr lang="ko-kr">
                <a:latin typeface="Amazon Ember Light" panose="020B0403020204020204" pitchFamily="34" charset="0"/>
                <a:ea typeface="Malgun Gothic" panose="020B0503020000020004" pitchFamily="34" charset="-127"/>
              </a:rPr>
              <a:t>모든 업로드에 대해 새 버전을 생성합니다.</a:t>
            </a:r>
          </a:p>
          <a:p>
            <a:pPr rtl="0"/>
            <a:r>
              <a:rPr lang="ko-kr">
                <a:latin typeface="Amazon Ember Light" panose="020B0403020204020204" pitchFamily="34" charset="0"/>
                <a:ea typeface="Malgun Gothic" panose="020B0503020000020004" pitchFamily="34" charset="-127"/>
              </a:rPr>
              <a:t>삭제된 객체를 쉽게 검색하거나 이전 버전으로 롤백할 수 있습니다.</a:t>
            </a:r>
          </a:p>
          <a:p>
            <a:pPr rtl="0"/>
            <a:r>
              <a:rPr lang="ko-kr">
                <a:latin typeface="Amazon Ember Light" panose="020B0403020204020204" pitchFamily="34" charset="0"/>
                <a:ea typeface="Malgun Gothic" panose="020B0503020000020004" pitchFamily="34" charset="-127"/>
              </a:rPr>
              <a:t>Amazon S3 버킷의 세 가지 상태</a:t>
            </a:r>
          </a:p>
          <a:p>
            <a:pPr lvl="1" rtl="0"/>
            <a:r>
              <a:rPr lang="ko-kr">
                <a:solidFill>
                  <a:srgbClr val="000000"/>
                </a:solidFill>
                <a:latin typeface="Amazon Ember Light" panose="020B0403020204020204" pitchFamily="34" charset="0"/>
                <a:ea typeface="Malgun Gothic" panose="020B0503020000020004" pitchFamily="34" charset="-127"/>
              </a:rPr>
              <a:t>버전 관리 되지 않음 (기본)</a:t>
            </a:r>
          </a:p>
          <a:p>
            <a:pPr lvl="1" rtl="0"/>
            <a:r>
              <a:rPr lang="ko-kr">
                <a:latin typeface="Amazon Ember Light" panose="020B0403020204020204" pitchFamily="34" charset="0"/>
                <a:ea typeface="Malgun Gothic" panose="020B0503020000020004" pitchFamily="34" charset="-127"/>
              </a:rPr>
              <a:t>버전 관리 활성화됨</a:t>
            </a:r>
          </a:p>
          <a:p>
            <a:pPr lvl="1" rtl="0"/>
            <a:r>
              <a:rPr lang="ko-kr">
                <a:latin typeface="Amazon Ember Light" panose="020B0403020204020204" pitchFamily="34" charset="0"/>
                <a:ea typeface="Malgun Gothic" panose="020B0503020000020004" pitchFamily="34" charset="-127"/>
              </a:rPr>
              <a:t>버전 관리 중단됨</a:t>
            </a:r>
          </a:p>
        </p:txBody>
      </p:sp>
      <p:grpSp>
        <p:nvGrpSpPr>
          <p:cNvPr id="21" name="Group 20"/>
          <p:cNvGrpSpPr/>
          <p:nvPr/>
        </p:nvGrpSpPr>
        <p:grpSpPr>
          <a:xfrm>
            <a:off x="8443259" y="3610492"/>
            <a:ext cx="1840753" cy="2284193"/>
            <a:chOff x="7362362" y="2595282"/>
            <a:chExt cx="1380565" cy="1713145"/>
          </a:xfrm>
        </p:grpSpPr>
        <p:sp>
          <p:nvSpPr>
            <p:cNvPr id="4" name="Can 3"/>
            <p:cNvSpPr/>
            <p:nvPr/>
          </p:nvSpPr>
          <p:spPr>
            <a:xfrm>
              <a:off x="7362362" y="2595282"/>
              <a:ext cx="1372040" cy="1694197"/>
            </a:xfrm>
            <a:prstGeom prst="can">
              <a:avLst>
                <a:gd name="adj" fmla="val 11041"/>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5" name="Can 4"/>
            <p:cNvSpPr/>
            <p:nvPr/>
          </p:nvSpPr>
          <p:spPr>
            <a:xfrm>
              <a:off x="7362362" y="3698604"/>
              <a:ext cx="1380565" cy="609823"/>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7" name="Can 6"/>
            <p:cNvSpPr/>
            <p:nvPr/>
          </p:nvSpPr>
          <p:spPr>
            <a:xfrm>
              <a:off x="7362362" y="3235107"/>
              <a:ext cx="1380565" cy="609823"/>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grpSp>
      <p:sp>
        <p:nvSpPr>
          <p:cNvPr id="8" name="TextBox 7"/>
          <p:cNvSpPr txBox="1"/>
          <p:nvPr/>
        </p:nvSpPr>
        <p:spPr>
          <a:xfrm>
            <a:off x="8024366" y="5879308"/>
            <a:ext cx="2667172" cy="830997"/>
          </a:xfrm>
          <a:prstGeom prst="rect">
            <a:avLst/>
          </a:prstGeom>
          <a:noFill/>
        </p:spPr>
        <p:txBody>
          <a:bodyPr wrap="square" rtlCol="0">
            <a:spAutoFit/>
          </a:bodyPr>
          <a:lstStyle/>
          <a:p>
            <a:pPr rtl="0"/>
            <a:r>
              <a:rPr lang="ko-kr" sz="2400">
                <a:latin typeface="Amazon Ember Light" panose="020B0403020204020204" pitchFamily="34" charset="0"/>
                <a:ea typeface="Malgun Gothic" panose="020B0503020000020004" pitchFamily="34" charset="-127"/>
                <a:cs typeface="Amazon Ember" panose="020B0603020204020204" pitchFamily="34" charset="0"/>
              </a:rPr>
              <a:t>버전 관리 활성화됨</a:t>
            </a:r>
          </a:p>
        </p:txBody>
      </p:sp>
      <p:sp>
        <p:nvSpPr>
          <p:cNvPr id="12" name="TextBox 11"/>
          <p:cNvSpPr txBox="1"/>
          <p:nvPr/>
        </p:nvSpPr>
        <p:spPr>
          <a:xfrm>
            <a:off x="8611953" y="4588505"/>
            <a:ext cx="1633781" cy="666977"/>
          </a:xfrm>
          <a:prstGeom prst="rect">
            <a:avLst/>
          </a:prstGeom>
          <a:noFill/>
        </p:spPr>
        <p:txBody>
          <a:bodyPr wrap="none" rtlCol="0">
            <a:spAutoFit/>
          </a:bodyPr>
          <a:lstStyle/>
          <a:p>
            <a:pPr rtl="0"/>
            <a:r>
              <a:rPr lang="ko-kr" sz="1867">
                <a:solidFill>
                  <a:schemeClr val="bg1"/>
                </a:solidFill>
                <a:latin typeface="Amazon Ember Light" panose="020B0403020204020204" pitchFamily="34" charset="0"/>
                <a:ea typeface="Malgun Gothic" panose="020B0503020000020004" pitchFamily="34" charset="-127"/>
                <a:cs typeface="Amazon Ember Light" panose="020B0403020204020204" pitchFamily="34" charset="0"/>
              </a:rPr>
              <a:t>Key: photo.gif</a:t>
            </a:r>
          </a:p>
          <a:p>
            <a:pPr rtl="0"/>
            <a:r>
              <a:rPr lang="ko-kr" sz="1867">
                <a:solidFill>
                  <a:srgbClr val="FFFFFF"/>
                </a:solidFill>
                <a:latin typeface="Amazon Ember Light" panose="020B0403020204020204" pitchFamily="34" charset="0"/>
                <a:ea typeface="Malgun Gothic" panose="020B0503020000020004" pitchFamily="34" charset="-127"/>
                <a:cs typeface="Amazon Ember Light" panose="020B0403020204020204" pitchFamily="34" charset="0"/>
              </a:rPr>
              <a:t>ID</a:t>
            </a:r>
            <a:r>
              <a:rPr lang="ko-kr" sz="1867">
                <a:solidFill>
                  <a:schemeClr val="bg1"/>
                </a:solidFill>
                <a:latin typeface="Amazon Ember Light" panose="020B0403020204020204" pitchFamily="34" charset="0"/>
                <a:ea typeface="Malgun Gothic" panose="020B0503020000020004" pitchFamily="34" charset="-127"/>
                <a:cs typeface="Amazon Ember Light" panose="020B0403020204020204" pitchFamily="34" charset="0"/>
              </a:rPr>
              <a:t>: 121212</a:t>
            </a:r>
          </a:p>
        </p:txBody>
      </p:sp>
      <p:sp>
        <p:nvSpPr>
          <p:cNvPr id="13" name="TextBox 12"/>
          <p:cNvSpPr txBox="1"/>
          <p:nvPr/>
        </p:nvSpPr>
        <p:spPr>
          <a:xfrm>
            <a:off x="8611953" y="5228545"/>
            <a:ext cx="1633781" cy="666977"/>
          </a:xfrm>
          <a:prstGeom prst="rect">
            <a:avLst/>
          </a:prstGeom>
          <a:noFill/>
        </p:spPr>
        <p:txBody>
          <a:bodyPr wrap="none" rtlCol="0">
            <a:spAutoFit/>
          </a:bodyPr>
          <a:lstStyle/>
          <a:p>
            <a:pPr rtl="0"/>
            <a:r>
              <a:rPr lang="ko-kr" sz="1867">
                <a:latin typeface="Amazon Ember Light" panose="020B0403020204020204" pitchFamily="34" charset="0"/>
                <a:ea typeface="Malgun Gothic" panose="020B0503020000020004" pitchFamily="34" charset="-127"/>
                <a:cs typeface="Amazon Ember Light" panose="020B0403020204020204" pitchFamily="34" charset="0"/>
              </a:rPr>
              <a:t>Key: photo.gif</a:t>
            </a:r>
          </a:p>
          <a:p>
            <a:pPr rtl="0"/>
            <a:r>
              <a:rPr lang="ko-kr" sz="1867">
                <a:solidFill>
                  <a:srgbClr val="000000"/>
                </a:solidFill>
                <a:latin typeface="Amazon Ember Light" panose="020B0403020204020204" pitchFamily="34" charset="0"/>
                <a:ea typeface="Malgun Gothic" panose="020B0503020000020004" pitchFamily="34" charset="-127"/>
                <a:cs typeface="Amazon Ember Light" panose="020B0403020204020204" pitchFamily="34" charset="0"/>
              </a:rPr>
              <a:t>ID</a:t>
            </a:r>
            <a:r>
              <a:rPr lang="ko-kr" sz="1867">
                <a:latin typeface="Amazon Ember Light" panose="020B0403020204020204" pitchFamily="34" charset="0"/>
                <a:ea typeface="Malgun Gothic" panose="020B0503020000020004" pitchFamily="34" charset="-127"/>
                <a:cs typeface="Amazon Ember Light" panose="020B0403020204020204" pitchFamily="34" charset="0"/>
              </a:rPr>
              <a:t>: 111111</a:t>
            </a:r>
          </a:p>
        </p:txBody>
      </p:sp>
    </p:spTree>
    <p:custDataLst>
      <p:tags r:id="rId1"/>
    </p:custDataLst>
    <p:extLst>
      <p:ext uri="{BB962C8B-B14F-4D97-AF65-F5344CB8AC3E}">
        <p14:creationId xmlns:p14="http://schemas.microsoft.com/office/powerpoint/2010/main" val="244928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Amazon S3 객체 수명 주기</a:t>
            </a:r>
            <a:endParaRPr lang="en-US" dirty="0">
              <a:solidFill>
                <a:srgbClr val="FFFFFF"/>
              </a:solidFill>
              <a:latin typeface="Amazon Ember Light" panose="020B0403020204020204" pitchFamily="34" charset="0"/>
              <a:ea typeface="Malgun Gothic" panose="020B0503020000020004" pitchFamily="34" charset="-127"/>
            </a:endParaRPr>
          </a:p>
        </p:txBody>
      </p:sp>
      <p:sp>
        <p:nvSpPr>
          <p:cNvPr id="8" name="Content Placeholder 2"/>
          <p:cNvSpPr>
            <a:spLocks noGrp="1"/>
          </p:cNvSpPr>
          <p:nvPr>
            <p:ph idx="1"/>
          </p:nvPr>
        </p:nvSpPr>
        <p:spPr/>
        <p:txBody>
          <a:bodyPr rtlCol="0">
            <a:normAutofit lnSpcReduction="10000"/>
          </a:bodyPr>
          <a:lstStyle/>
          <a:p>
            <a:pPr rtl="0"/>
            <a:r>
              <a:rPr lang="ko-kr" dirty="0">
                <a:latin typeface="Amazon Ember Light" panose="020B0403020204020204" pitchFamily="34" charset="0"/>
                <a:ea typeface="Malgun Gothic" panose="020B0503020000020004" pitchFamily="34" charset="-127"/>
              </a:rPr>
              <a:t>수명 주기 관리는 Amazon S3가 객체의 수명 주기 동안 해당 객체를 관리하는 방법을 정의합니다.</a:t>
            </a:r>
          </a:p>
          <a:p>
            <a:pPr rtl="0"/>
            <a:r>
              <a:rPr lang="ko-kr" dirty="0">
                <a:latin typeface="Amazon Ember Light" panose="020B0403020204020204" pitchFamily="34" charset="0"/>
                <a:ea typeface="Malgun Gothic" panose="020B0503020000020004" pitchFamily="34" charset="-127"/>
              </a:rPr>
              <a:t>Amazon S3 버킷 내에 저장되는 다음과 같은 객체는 수명 주기가 잘 정의되어 있습니다. </a:t>
            </a:r>
          </a:p>
          <a:p>
            <a:pPr lvl="1" rtl="0"/>
            <a:r>
              <a:rPr lang="ko-kr" dirty="0">
                <a:latin typeface="Amazon Ember Light" panose="020B0403020204020204" pitchFamily="34" charset="0"/>
                <a:ea typeface="Malgun Gothic" panose="020B0503020000020004" pitchFamily="34" charset="-127"/>
              </a:rPr>
              <a:t>로그 파일</a:t>
            </a:r>
          </a:p>
          <a:p>
            <a:pPr lvl="1" rtl="0"/>
            <a:r>
              <a:rPr lang="ko-kr" dirty="0">
                <a:latin typeface="Amazon Ember Light" panose="020B0403020204020204" pitchFamily="34" charset="0"/>
                <a:ea typeface="Malgun Gothic" panose="020B0503020000020004" pitchFamily="34" charset="-127"/>
              </a:rPr>
              <a:t>문서 아카이브</a:t>
            </a:r>
          </a:p>
          <a:p>
            <a:pPr lvl="1" rtl="0"/>
            <a:r>
              <a:rPr lang="ko-kr" dirty="0">
                <a:latin typeface="Amazon Ember Light" panose="020B0403020204020204" pitchFamily="34" charset="0"/>
                <a:ea typeface="Malgun Gothic" panose="020B0503020000020004" pitchFamily="34" charset="-127"/>
              </a:rPr>
              <a:t>디지털 미디어 아카이브</a:t>
            </a:r>
            <a:endParaRPr lang="en-US" dirty="0">
              <a:solidFill>
                <a:srgbClr val="000000"/>
              </a:solidFill>
              <a:latin typeface="Amazon Ember Light" panose="020B0403020204020204" pitchFamily="34" charset="0"/>
              <a:ea typeface="Malgun Gothic" panose="020B0503020000020004" pitchFamily="34" charset="-127"/>
            </a:endParaRPr>
          </a:p>
          <a:p>
            <a:pPr lvl="1" rtl="0"/>
            <a:r>
              <a:rPr lang="ko-kr" dirty="0">
                <a:latin typeface="Amazon Ember Light" panose="020B0403020204020204" pitchFamily="34" charset="0"/>
                <a:ea typeface="Malgun Gothic" panose="020B0503020000020004" pitchFamily="34" charset="-127"/>
              </a:rPr>
              <a:t>재무 및 의료 기록</a:t>
            </a:r>
          </a:p>
          <a:p>
            <a:pPr lvl="1" rtl="0"/>
            <a:r>
              <a:rPr lang="ko-kr" dirty="0">
                <a:latin typeface="Amazon Ember Light" panose="020B0403020204020204" pitchFamily="34" charset="0"/>
                <a:ea typeface="Malgun Gothic" panose="020B0503020000020004" pitchFamily="34" charset="-127"/>
              </a:rPr>
              <a:t>원시 게놈 서열 데이터</a:t>
            </a:r>
          </a:p>
          <a:p>
            <a:pPr lvl="1" rtl="0"/>
            <a:r>
              <a:rPr lang="ko-kr" dirty="0">
                <a:latin typeface="Amazon Ember Light" panose="020B0403020204020204" pitchFamily="34" charset="0"/>
                <a:ea typeface="Malgun Gothic" panose="020B0503020000020004" pitchFamily="34" charset="-127"/>
              </a:rPr>
              <a:t>장기 데이터베이스 백업</a:t>
            </a:r>
          </a:p>
          <a:p>
            <a:pPr lvl="1" rtl="0"/>
            <a:r>
              <a:rPr lang="ko-kr" dirty="0">
                <a:latin typeface="Amazon Ember Light" panose="020B0403020204020204" pitchFamily="34" charset="0"/>
                <a:ea typeface="Malgun Gothic" panose="020B0503020000020004" pitchFamily="34" charset="-127"/>
              </a:rPr>
              <a:t>규제 준수를 위해 보관해야 하는 데이터</a:t>
            </a:r>
            <a:endParaRPr lang="en-US" dirty="0">
              <a:solidFill>
                <a:srgbClr val="000000"/>
              </a:solidFill>
              <a:latin typeface="Amazon Ember Light" panose="020B04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3589035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Amazon S3 요금</a:t>
            </a:r>
          </a:p>
        </p:txBody>
      </p:sp>
      <p:sp>
        <p:nvSpPr>
          <p:cNvPr id="3" name="Content Placeholder 2"/>
          <p:cNvSpPr>
            <a:spLocks noGrp="1"/>
          </p:cNvSpPr>
          <p:nvPr>
            <p:ph idx="1"/>
          </p:nvPr>
        </p:nvSpPr>
        <p:spPr/>
        <p:txBody>
          <a:bodyPr rtlCol="0"/>
          <a:lstStyle/>
          <a:p>
            <a:pPr rtl="0"/>
            <a:r>
              <a:rPr lang="ko-kr">
                <a:latin typeface="Amazon Ember Light" panose="020B0403020204020204" pitchFamily="34" charset="0"/>
                <a:ea typeface="Malgun Gothic" panose="020B0503020000020004" pitchFamily="34" charset="-127"/>
              </a:rPr>
              <a:t> 사용한 만큼만 비용을 지불</a:t>
            </a:r>
            <a:endParaRPr lang="en-US" dirty="0">
              <a:solidFill>
                <a:srgbClr val="000000"/>
              </a:solidFill>
              <a:latin typeface="Amazon Ember Light" panose="020B0403020204020204" pitchFamily="34" charset="0"/>
              <a:ea typeface="Malgun Gothic" panose="020B0503020000020004" pitchFamily="34" charset="-127"/>
            </a:endParaRPr>
          </a:p>
          <a:p>
            <a:pPr rtl="0"/>
            <a:r>
              <a:rPr lang="ko-kr">
                <a:latin typeface="Amazon Ember Light" panose="020B0403020204020204" pitchFamily="34" charset="0"/>
                <a:ea typeface="Malgun Gothic" panose="020B0503020000020004" pitchFamily="34" charset="-127"/>
              </a:rPr>
              <a:t> 최소 요금 없음</a:t>
            </a:r>
          </a:p>
          <a:p>
            <a:pPr rtl="0"/>
            <a:r>
              <a:rPr lang="ko-kr">
                <a:latin typeface="Amazon Ember Light" panose="020B0403020204020204" pitchFamily="34" charset="0"/>
                <a:ea typeface="Malgun Gothic" panose="020B0503020000020004" pitchFamily="34" charset="-127"/>
              </a:rPr>
              <a:t> 요금은 사용자의 Amazon S3 버킷 위치를 기준으로 함</a:t>
            </a:r>
          </a:p>
          <a:p>
            <a:pPr rtl="0"/>
            <a:r>
              <a:rPr lang="ko-kr">
                <a:latin typeface="Amazon Ember Light" panose="020B0403020204020204" pitchFamily="34" charset="0"/>
                <a:ea typeface="Malgun Gothic" panose="020B0503020000020004" pitchFamily="34" charset="-127"/>
              </a:rPr>
              <a:t> AWS 간단 월 사용량</a:t>
            </a:r>
            <a:r>
              <a:rPr lang="ko-kr" b="1">
                <a:latin typeface="Amazon Ember Light" panose="020B0403020204020204" pitchFamily="34" charset="0"/>
                <a:ea typeface="Malgun Gothic" panose="020B0503020000020004" pitchFamily="34" charset="-127"/>
              </a:rPr>
              <a:t> 계산기를 사용하여 월별 청구액 추산</a:t>
            </a:r>
            <a:endParaRPr lang="en-US" b="1" dirty="0">
              <a:solidFill>
                <a:srgbClr val="000000"/>
              </a:solidFill>
              <a:latin typeface="Amazon Ember Light" panose="020B0403020204020204" pitchFamily="34" charset="0"/>
              <a:ea typeface="Malgun Gothic" panose="020B0503020000020004" pitchFamily="34" charset="-127"/>
            </a:endParaRPr>
          </a:p>
          <a:p>
            <a:pPr rtl="0"/>
            <a:r>
              <a:rPr lang="ko-kr">
                <a:latin typeface="Amazon Ember Light" panose="020B0403020204020204" pitchFamily="34" charset="0"/>
                <a:ea typeface="Malgun Gothic" panose="020B0503020000020004" pitchFamily="34" charset="-127"/>
              </a:rPr>
              <a:t> 요금 구성:</a:t>
            </a:r>
          </a:p>
          <a:p>
            <a:pPr lvl="1" rtl="0"/>
            <a:r>
              <a:rPr lang="ko-kr">
                <a:latin typeface="Amazon Ember Light" panose="020B0403020204020204" pitchFamily="34" charset="0"/>
                <a:ea typeface="Malgun Gothic" panose="020B0503020000020004" pitchFamily="34" charset="-127"/>
              </a:rPr>
              <a:t> 스토리지 요금</a:t>
            </a:r>
          </a:p>
          <a:p>
            <a:pPr lvl="1" rtl="0"/>
            <a:r>
              <a:rPr lang="ko-kr">
                <a:latin typeface="Amazon Ember Light" panose="020B0403020204020204" pitchFamily="34" charset="0"/>
                <a:ea typeface="Malgun Gothic" panose="020B0503020000020004" pitchFamily="34" charset="-127"/>
              </a:rPr>
              <a:t> 요청 요금</a:t>
            </a:r>
          </a:p>
          <a:p>
            <a:pPr lvl="1" rtl="0"/>
            <a:r>
              <a:rPr lang="ko-kr">
                <a:latin typeface="Amazon Ember Light" panose="020B0403020204020204" pitchFamily="34" charset="0"/>
                <a:ea typeface="Malgun Gothic" panose="020B0503020000020004" pitchFamily="34" charset="-127"/>
              </a:rPr>
              <a:t> 데이터 전송 요금: Amazon S3에서 송신한 데이터</a:t>
            </a:r>
          </a:p>
        </p:txBody>
      </p:sp>
      <p:pic>
        <p:nvPicPr>
          <p:cNvPr id="7" name="Picture 13" descr="icons_63_c.eps"/>
          <p:cNvPicPr>
            <a:picLocks noChangeAspect="1"/>
          </p:cNvPicPr>
          <p:nvPr/>
        </p:nvPicPr>
        <p:blipFill rotWithShape="1">
          <a:blip r:embed="rId4" cstate="screen">
            <a:extLst>
              <a:ext uri="{28A0092B-C50C-407E-A947-70E740481C1C}">
                <a14:useLocalDpi xmlns:a14="http://schemas.microsoft.com/office/drawing/2010/main"/>
              </a:ext>
            </a:extLst>
          </a:blip>
          <a:srcRect r="14702" b="28870"/>
          <a:stretch/>
        </p:blipFill>
        <p:spPr bwMode="auto">
          <a:xfrm>
            <a:off x="8944624" y="3910818"/>
            <a:ext cx="3086955" cy="25742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024349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err="1">
                <a:latin typeface="Amazon Ember Light" panose="020B0403020204020204" pitchFamily="34" charset="0"/>
                <a:ea typeface="Malgun Gothic" panose="020B0503020000020004" pitchFamily="34" charset="-127"/>
              </a:rPr>
              <a:t>Amazon</a:t>
            </a:r>
            <a:r>
              <a:rPr lang="ko-kr" dirty="0">
                <a:latin typeface="Amazon Ember Light" panose="020B0403020204020204" pitchFamily="34" charset="0"/>
                <a:ea typeface="Malgun Gothic" panose="020B0503020000020004" pitchFamily="34" charset="-127"/>
              </a:rPr>
              <a:t> S3 </a:t>
            </a:r>
            <a:r>
              <a:rPr lang="ko-kr" dirty="0" err="1">
                <a:latin typeface="Amazon Ember Light" panose="020B0403020204020204" pitchFamily="34" charset="0"/>
                <a:ea typeface="Malgun Gothic" panose="020B0503020000020004" pitchFamily="34" charset="-127"/>
              </a:rPr>
              <a:t>Glacier</a:t>
            </a:r>
            <a:endParaRPr lang="en-US" dirty="0">
              <a:latin typeface="Amazon Ember Light" panose="020B0403020204020204" pitchFamily="34" charset="0"/>
              <a:ea typeface="Malgun Gothic" panose="020B0503020000020004" pitchFamily="34" charset="-127"/>
            </a:endParaRPr>
          </a:p>
        </p:txBody>
      </p:sp>
      <p:sp>
        <p:nvSpPr>
          <p:cNvPr id="3" name="Content Placeholder 2"/>
          <p:cNvSpPr>
            <a:spLocks noGrp="1"/>
          </p:cNvSpPr>
          <p:nvPr>
            <p:ph idx="1"/>
          </p:nvPr>
        </p:nvSpPr>
        <p:spPr/>
        <p:txBody>
          <a:bodyPr rtlCol="0"/>
          <a:lstStyle/>
          <a:p>
            <a:pPr rtl="0"/>
            <a:r>
              <a:rPr lang="ko-kr">
                <a:solidFill>
                  <a:srgbClr val="000000"/>
                </a:solidFill>
                <a:latin typeface="Amazon Ember Light" panose="020B0403020204020204" pitchFamily="34" charset="0"/>
                <a:ea typeface="Malgun Gothic" panose="020B0503020000020004" pitchFamily="34" charset="-127"/>
              </a:rPr>
              <a:t>저렴한 장기 </a:t>
            </a:r>
            <a:r>
              <a:rPr lang="ko-kr">
                <a:latin typeface="Amazon Ember Light" panose="020B0403020204020204" pitchFamily="34" charset="0"/>
                <a:ea typeface="Malgun Gothic" panose="020B0503020000020004" pitchFamily="34" charset="-127"/>
              </a:rPr>
              <a:t>아카이빙 </a:t>
            </a:r>
            <a:r>
              <a:rPr lang="ko-kr" b="1">
                <a:latin typeface="Amazon Ember Light" panose="020B0403020204020204" pitchFamily="34" charset="0"/>
                <a:ea typeface="Malgun Gothic" panose="020B0503020000020004" pitchFamily="34" charset="-127"/>
              </a:rPr>
              <a:t>서비스</a:t>
            </a:r>
          </a:p>
          <a:p>
            <a:pPr rtl="0"/>
            <a:r>
              <a:rPr lang="ko-kr">
                <a:latin typeface="Amazon Ember Light" panose="020B0403020204020204" pitchFamily="34" charset="0"/>
                <a:ea typeface="Malgun Gothic" panose="020B0503020000020004" pitchFamily="34" charset="-127"/>
              </a:rPr>
              <a:t>자주 액세스하지 않는</a:t>
            </a:r>
            <a:r>
              <a:rPr lang="ko-kr" b="1">
                <a:latin typeface="Amazon Ember Light" panose="020B0403020204020204" pitchFamily="34" charset="0"/>
                <a:ea typeface="Malgun Gothic" panose="020B0503020000020004" pitchFamily="34" charset="-127"/>
              </a:rPr>
              <a:t> 데이터에 최적</a:t>
            </a:r>
          </a:p>
          <a:p>
            <a:pPr rtl="0"/>
            <a:r>
              <a:rPr lang="ko-kr">
                <a:latin typeface="Amazon Ember Light" panose="020B0403020204020204" pitchFamily="34" charset="0"/>
                <a:ea typeface="Malgun Gothic" panose="020B0503020000020004" pitchFamily="34" charset="-127"/>
              </a:rPr>
              <a:t>99.999999999% 내구성을 제공하도록 설계</a:t>
            </a:r>
          </a:p>
          <a:p>
            <a:pPr rtl="0"/>
            <a:r>
              <a:rPr lang="ko-kr">
                <a:latin typeface="Amazon Ember Light" panose="020B0403020204020204" pitchFamily="34" charset="0"/>
                <a:ea typeface="Malgun Gothic" panose="020B0503020000020004" pitchFamily="34" charset="-127"/>
              </a:rPr>
              <a:t>3-5 시간의 표준 검색 시간</a:t>
            </a:r>
          </a:p>
          <a:p>
            <a:pPr rtl="0"/>
            <a:r>
              <a:rPr lang="ko-kr">
                <a:latin typeface="Amazon Ember Light" panose="020B0403020204020204" pitchFamily="34" charset="0"/>
                <a:ea typeface="Malgun Gothic" panose="020B0503020000020004" pitchFamily="34" charset="-127"/>
              </a:rPr>
              <a:t>월별 GB당 0.01 USD 미만 (리전에 따라 다름)</a:t>
            </a:r>
          </a:p>
          <a:p>
            <a:pPr rtl="0"/>
            <a:endParaRPr lang="en-US" dirty="0">
              <a:latin typeface="Amazon Ember Light" panose="020B04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1076869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Amazon S3 스토리지 클래스</a:t>
            </a:r>
          </a:p>
        </p:txBody>
      </p:sp>
      <p:graphicFrame>
        <p:nvGraphicFramePr>
          <p:cNvPr id="6" name="Content Placeholder 5"/>
          <p:cNvGraphicFramePr>
            <a:graphicFrameLocks noGrp="1"/>
          </p:cNvGraphicFramePr>
          <p:nvPr>
            <p:ph idx="1"/>
          </p:nvPr>
        </p:nvGraphicFramePr>
        <p:xfrm>
          <a:off x="445477" y="1334355"/>
          <a:ext cx="11441723" cy="4151935"/>
        </p:xfrm>
        <a:graphic>
          <a:graphicData uri="http://schemas.openxmlformats.org/drawingml/2006/table">
            <a:tbl>
              <a:tblPr firstRow="1" bandRow="1">
                <a:tableStyleId>{5C22544A-7EE6-4342-B048-85BDC9FD1C3A}</a:tableStyleId>
              </a:tblPr>
              <a:tblGrid>
                <a:gridCol w="2623029">
                  <a:extLst>
                    <a:ext uri="{9D8B030D-6E8A-4147-A177-3AD203B41FA5}">
                      <a16:colId xmlns:a16="http://schemas.microsoft.com/office/drawing/2014/main" val="20000"/>
                    </a:ext>
                  </a:extLst>
                </a:gridCol>
                <a:gridCol w="2396829">
                  <a:extLst>
                    <a:ext uri="{9D8B030D-6E8A-4147-A177-3AD203B41FA5}">
                      <a16:colId xmlns:a16="http://schemas.microsoft.com/office/drawing/2014/main" val="20001"/>
                    </a:ext>
                  </a:extLst>
                </a:gridCol>
                <a:gridCol w="1746978">
                  <a:extLst>
                    <a:ext uri="{9D8B030D-6E8A-4147-A177-3AD203B41FA5}">
                      <a16:colId xmlns:a16="http://schemas.microsoft.com/office/drawing/2014/main" val="20002"/>
                    </a:ext>
                  </a:extLst>
                </a:gridCol>
                <a:gridCol w="4674887">
                  <a:extLst>
                    <a:ext uri="{9D8B030D-6E8A-4147-A177-3AD203B41FA5}">
                      <a16:colId xmlns:a16="http://schemas.microsoft.com/office/drawing/2014/main" val="20003"/>
                    </a:ext>
                  </a:extLst>
                </a:gridCol>
              </a:tblGrid>
              <a:tr h="233040">
                <a:tc>
                  <a:txBody>
                    <a:bodyPr/>
                    <a:lstStyle/>
                    <a:p>
                      <a:pPr algn="ctr" rtl="0"/>
                      <a:r>
                        <a:rPr lang="ko-kr" sz="1800" b="1" baseline="0" dirty="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스토리지 클래스</a:t>
                      </a:r>
                    </a:p>
                  </a:txBody>
                  <a:tcPr marL="105044" marR="105044" marT="60960" marB="60960" anchor="ctr"/>
                </a:tc>
                <a:tc>
                  <a:txBody>
                    <a:bodyPr/>
                    <a:lstStyle/>
                    <a:p>
                      <a:pPr algn="ctr" rtl="0"/>
                      <a:r>
                        <a:rPr lang="ko-kr" sz="1800" baseline="0" dirty="0">
                          <a:latin typeface="Amazon Ember" panose="020B0603020204020204" pitchFamily="34" charset="0"/>
                          <a:ea typeface="Malgun Gothic" panose="020B0503020000020004" pitchFamily="34" charset="-127"/>
                          <a:cs typeface="Amazon Ember" panose="020B0603020204020204" pitchFamily="34" charset="0"/>
                        </a:rPr>
                        <a:t>내구성</a:t>
                      </a:r>
                    </a:p>
                  </a:txBody>
                  <a:tcPr marL="105044" marR="105044" marT="60960" marB="60960" anchor="ctr"/>
                </a:tc>
                <a:tc>
                  <a:txBody>
                    <a:bodyPr/>
                    <a:lstStyle/>
                    <a:p>
                      <a:pPr algn="ctr" rtl="0"/>
                      <a:r>
                        <a:rPr lang="ko-kr" sz="1800" baseline="0">
                          <a:latin typeface="Amazon Ember" panose="020B0603020204020204" pitchFamily="34" charset="0"/>
                          <a:ea typeface="Malgun Gothic" panose="020B0503020000020004" pitchFamily="34" charset="-127"/>
                          <a:cs typeface="Amazon Ember" panose="020B0603020204020204" pitchFamily="34" charset="0"/>
                        </a:rPr>
                        <a:t>가용성</a:t>
                      </a:r>
                    </a:p>
                  </a:txBody>
                  <a:tcPr marL="105044" marR="105044" marT="60960" marB="60960" anchor="ctr"/>
                </a:tc>
                <a:tc>
                  <a:txBody>
                    <a:bodyPr/>
                    <a:lstStyle/>
                    <a:p>
                      <a:pPr algn="ctr" rtl="0"/>
                      <a:r>
                        <a:rPr lang="ko-kr" sz="1800" baseline="0">
                          <a:latin typeface="Amazon Ember" panose="020B0603020204020204" pitchFamily="34" charset="0"/>
                          <a:ea typeface="Malgun Gothic" panose="020B0503020000020004" pitchFamily="34" charset="-127"/>
                          <a:cs typeface="Amazon Ember" panose="020B0603020204020204" pitchFamily="34" charset="0"/>
                        </a:rPr>
                        <a:t>기타 고려 사항</a:t>
                      </a:r>
                    </a:p>
                  </a:txBody>
                  <a:tcPr marL="105044" marR="105044" marT="60960" marB="60960" anchor="ctr"/>
                </a:tc>
                <a:extLst>
                  <a:ext uri="{0D108BD9-81ED-4DB2-BD59-A6C34878D82A}">
                    <a16:rowId xmlns:a16="http://schemas.microsoft.com/office/drawing/2014/main" val="10000"/>
                  </a:ext>
                </a:extLst>
              </a:tr>
              <a:tr h="402234">
                <a:tc>
                  <a:txBody>
                    <a:bodyPr/>
                    <a:lstStyle/>
                    <a:p>
                      <a:pPr algn="ctr" rtl="0"/>
                      <a:r>
                        <a:rPr lang="ko-kr" sz="1600" b="0" i="0" baseline="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Amazon S3 스탠다드</a:t>
                      </a:r>
                    </a:p>
                  </a:txBody>
                  <a:tcPr marL="105044" marR="105044" marT="60960" marB="60960" anchor="ctr">
                    <a:solidFill>
                      <a:schemeClr val="accent1"/>
                    </a:solidFill>
                  </a:tcPr>
                </a:tc>
                <a:tc>
                  <a:txBody>
                    <a:bodyPr/>
                    <a:lstStyle/>
                    <a:p>
                      <a:pPr algn="ctr" rtl="0"/>
                      <a:r>
                        <a:rPr lang="ko-kr" sz="1600" b="0" i="0" baseline="0" dirty="0">
                          <a:latin typeface="Amazon Ember" panose="020B0603020204020204" pitchFamily="34" charset="0"/>
                          <a:ea typeface="Malgun Gothic" panose="020B0503020000020004" pitchFamily="34" charset="-127"/>
                          <a:cs typeface="Amazon Ember Light" panose="020B0403020204020204" pitchFamily="34" charset="0"/>
                        </a:rPr>
                        <a:t>99.999999999% </a:t>
                      </a:r>
                    </a:p>
                  </a:txBody>
                  <a:tcPr marL="105044" marR="105044" marT="60960" marB="60960" anchor="ctr"/>
                </a:tc>
                <a:tc>
                  <a:txBody>
                    <a:bodyPr/>
                    <a:lstStyle/>
                    <a:p>
                      <a:pPr algn="ctr" rtl="0"/>
                      <a:r>
                        <a:rPr lang="ko-kr" sz="1600" b="0" i="0" baseline="0">
                          <a:latin typeface="Amazon Ember" panose="020B0603020204020204" pitchFamily="34" charset="0"/>
                          <a:ea typeface="Malgun Gothic" panose="020B0503020000020004" pitchFamily="34" charset="-127"/>
                          <a:cs typeface="Amazon Ember Light" panose="020B0403020204020204" pitchFamily="34" charset="0"/>
                        </a:rPr>
                        <a:t>99.99%</a:t>
                      </a:r>
                    </a:p>
                  </a:txBody>
                  <a:tcPr marL="105044" marR="105044" marT="60960" marB="60960" anchor="ctr"/>
                </a:tc>
                <a:tc>
                  <a:txBody>
                    <a:bodyPr/>
                    <a:lstStyle/>
                    <a:p>
                      <a:pPr algn="ctr" rtl="0"/>
                      <a:endParaRPr lang="en-US" sz="1600" b="0" i="0" baseline="0" dirty="0">
                        <a:latin typeface="Amazon Ember" panose="020B0603020204020204" pitchFamily="34" charset="0"/>
                        <a:ea typeface="Malgun Gothic" panose="020B0503020000020004" pitchFamily="34" charset="-127"/>
                        <a:cs typeface="Amazon Ember Light" panose="020B0403020204020204" pitchFamily="34" charset="0"/>
                      </a:endParaRPr>
                    </a:p>
                  </a:txBody>
                  <a:tcPr marL="105044" marR="105044" marT="60960" marB="60960" anchor="ctr"/>
                </a:tc>
                <a:extLst>
                  <a:ext uri="{0D108BD9-81ED-4DB2-BD59-A6C34878D82A}">
                    <a16:rowId xmlns:a16="http://schemas.microsoft.com/office/drawing/2014/main" val="10001"/>
                  </a:ext>
                </a:extLst>
              </a:tr>
              <a:tr h="747006">
                <a:tc>
                  <a:txBody>
                    <a:bodyPr/>
                    <a:lstStyle/>
                    <a:p>
                      <a:pPr algn="ctr" rtl="0"/>
                      <a:r>
                        <a:rPr lang="ko-kr" sz="1600" b="0" i="0" baseline="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Amazon S3 스탠다드 – Infrequent Access(IA)</a:t>
                      </a:r>
                      <a:endParaRPr lang="en-US" sz="1600" b="0" i="0" baseline="0" dirty="0">
                        <a:solidFill>
                          <a:schemeClr val="bg1"/>
                        </a:solidFill>
                        <a:latin typeface="Amazon Ember" panose="020B0603020204020204" pitchFamily="34" charset="0"/>
                        <a:ea typeface="Malgun Gothic" panose="020B0503020000020004" pitchFamily="34" charset="-127"/>
                        <a:cs typeface="Amazon Ember" panose="020B0603020204020204" pitchFamily="34" charset="0"/>
                      </a:endParaRPr>
                    </a:p>
                  </a:txBody>
                  <a:tcPr marL="105044" marR="105044" marT="60960" marB="60960" anchor="ctr">
                    <a:solidFill>
                      <a:schemeClr val="accent1"/>
                    </a:solidFill>
                  </a:tcPr>
                </a:tc>
                <a:tc>
                  <a:txBody>
                    <a:bodyPr/>
                    <a:lstStyle/>
                    <a:p>
                      <a:pPr algn="ctr" rtl="0"/>
                      <a:r>
                        <a:rPr lang="ko-kr" sz="1600" b="0" i="0" baseline="0">
                          <a:latin typeface="Amazon Ember" panose="020B0603020204020204" pitchFamily="34" charset="0"/>
                          <a:ea typeface="Malgun Gothic" panose="020B0503020000020004" pitchFamily="34" charset="-127"/>
                          <a:cs typeface="Amazon Ember Light" panose="020B0403020204020204" pitchFamily="34" charset="0"/>
                        </a:rPr>
                        <a:t>99.999999999%</a:t>
                      </a:r>
                    </a:p>
                  </a:txBody>
                  <a:tcPr marL="105044" marR="105044" marT="60960" marB="609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ko-kr" sz="1600" b="0" i="0" baseline="0">
                          <a:latin typeface="Amazon Ember" panose="020B0603020204020204" pitchFamily="34" charset="0"/>
                          <a:ea typeface="Malgun Gothic" panose="020B0503020000020004" pitchFamily="34" charset="-127"/>
                          <a:cs typeface="Amazon Ember Light" panose="020B0403020204020204" pitchFamily="34" charset="0"/>
                        </a:rPr>
                        <a:t>99.9%</a:t>
                      </a:r>
                    </a:p>
                  </a:txBody>
                  <a:tcPr marL="105044" marR="105044" marT="60960" marB="60960" anchor="ctr"/>
                </a:tc>
                <a:tc>
                  <a:txBody>
                    <a:bodyPr/>
                    <a:lstStyle/>
                    <a:p>
                      <a:pPr marL="285750" indent="-285750" algn="l" rtl="0">
                        <a:buFont typeface="Arial" panose="020B0604020202020204" pitchFamily="34" charset="0"/>
                        <a:buChar char="•"/>
                      </a:pPr>
                      <a:r>
                        <a:rPr lang="ko-kr" sz="1600" b="0" i="0" baseline="0">
                          <a:latin typeface="Amazon Ember" panose="020B0603020204020204" pitchFamily="34" charset="0"/>
                          <a:ea typeface="Malgun Gothic" panose="020B0503020000020004" pitchFamily="34" charset="-127"/>
                          <a:cs typeface="Amazon Ember Light" panose="020B0403020204020204" pitchFamily="34" charset="0"/>
                        </a:rPr>
                        <a:t>객체와 관련된 검색 비용</a:t>
                      </a:r>
                    </a:p>
                    <a:p>
                      <a:pPr marL="285750" indent="-285750" algn="l" rtl="0">
                        <a:buFont typeface="Arial" panose="020B0604020202020204" pitchFamily="34" charset="0"/>
                        <a:buChar char="•"/>
                      </a:pPr>
                      <a:r>
                        <a:rPr lang="ko-kr" sz="1600" b="0" i="0" baseline="0">
                          <a:latin typeface="Amazon Ember" panose="020B0603020204020204" pitchFamily="34" charset="0"/>
                          <a:ea typeface="Malgun Gothic" panose="020B0503020000020004" pitchFamily="34" charset="-127"/>
                          <a:cs typeface="Amazon Ember Light" panose="020B0403020204020204" pitchFamily="34" charset="0"/>
                        </a:rPr>
                        <a:t>자주 액세스하지 않는 데이터에 가장 적합</a:t>
                      </a:r>
                      <a:endParaRPr lang="en-US" sz="1600" b="0" i="0" baseline="0" dirty="0">
                        <a:latin typeface="Amazon Ember" panose="020B0603020204020204" pitchFamily="34" charset="0"/>
                        <a:ea typeface="Malgun Gothic" panose="020B0503020000020004" pitchFamily="34" charset="-127"/>
                        <a:cs typeface="Amazon Ember Light" panose="020B0403020204020204" pitchFamily="34" charset="0"/>
                      </a:endParaRPr>
                    </a:p>
                  </a:txBody>
                  <a:tcPr marL="105044" marR="105044" marT="60960" marB="60960" anchor="ctr"/>
                </a:tc>
                <a:extLst>
                  <a:ext uri="{0D108BD9-81ED-4DB2-BD59-A6C34878D82A}">
                    <a16:rowId xmlns:a16="http://schemas.microsoft.com/office/drawing/2014/main" val="10002"/>
                  </a:ext>
                </a:extLst>
              </a:tr>
              <a:tr h="1091778">
                <a:tc>
                  <a:txBody>
                    <a:bodyPr/>
                    <a:lstStyle/>
                    <a:p>
                      <a:pPr algn="ctr" rtl="0"/>
                      <a:r>
                        <a:rPr lang="ko-kr" sz="1600" b="0" i="0" baseline="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Amazon S3 One Zone-Infrequent Access</a:t>
                      </a:r>
                      <a:endParaRPr lang="en-US" sz="1600" b="0" i="0" baseline="0" dirty="0">
                        <a:solidFill>
                          <a:schemeClr val="bg1"/>
                        </a:solidFill>
                        <a:latin typeface="Amazon Ember" panose="020B0603020204020204" pitchFamily="34" charset="0"/>
                        <a:ea typeface="Malgun Gothic" panose="020B0503020000020004" pitchFamily="34" charset="-127"/>
                        <a:cs typeface="Amazon Ember" panose="020B0603020204020204" pitchFamily="34" charset="0"/>
                      </a:endParaRPr>
                    </a:p>
                  </a:txBody>
                  <a:tcPr marL="105044" marR="105044" marT="60960" marB="60960" anchor="ctr">
                    <a:solidFill>
                      <a:schemeClr val="accent1"/>
                    </a:solidFill>
                  </a:tcPr>
                </a:tc>
                <a:tc>
                  <a:txBody>
                    <a:bodyPr/>
                    <a:lstStyle/>
                    <a:p>
                      <a:pPr algn="ctr" rtl="0"/>
                      <a:r>
                        <a:rPr lang="ko-kr" sz="1600" b="0" i="0" baseline="0">
                          <a:latin typeface="Amazon Ember" panose="020B0603020204020204" pitchFamily="34" charset="0"/>
                          <a:ea typeface="Malgun Gothic" panose="020B0503020000020004" pitchFamily="34" charset="-127"/>
                          <a:cs typeface="Amazon Ember Light" panose="020B0403020204020204" pitchFamily="34" charset="0"/>
                        </a:rPr>
                        <a:t>99.999999999%</a:t>
                      </a:r>
                      <a:endParaRPr lang="en-US" sz="1600" b="0" i="0" baseline="0" dirty="0">
                        <a:latin typeface="Amazon Ember" panose="020B0603020204020204" pitchFamily="34" charset="0"/>
                        <a:ea typeface="Malgun Gothic" panose="020B0503020000020004" pitchFamily="34" charset="-127"/>
                        <a:cs typeface="Amazon Ember Light" panose="020B0403020204020204" pitchFamily="34" charset="0"/>
                      </a:endParaRPr>
                    </a:p>
                  </a:txBody>
                  <a:tcPr marL="105044" marR="105044" marT="60960" marB="609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ko-kr" sz="1600" b="0" i="0" baseline="0">
                          <a:latin typeface="Amazon Ember" panose="020B0603020204020204" pitchFamily="34" charset="0"/>
                          <a:ea typeface="Malgun Gothic" panose="020B0503020000020004" pitchFamily="34" charset="-127"/>
                          <a:cs typeface="Amazon Ember Light" panose="020B0403020204020204" pitchFamily="34" charset="0"/>
                        </a:rPr>
                        <a:t>99.5%</a:t>
                      </a:r>
                      <a:endParaRPr lang="en-US" sz="1600" b="0" i="0" baseline="0" dirty="0">
                        <a:latin typeface="Amazon Ember" panose="020B0603020204020204" pitchFamily="34" charset="0"/>
                        <a:ea typeface="Malgun Gothic" panose="020B0503020000020004" pitchFamily="34" charset="-127"/>
                        <a:cs typeface="Amazon Ember Light" panose="020B0403020204020204" pitchFamily="34" charset="0"/>
                      </a:endParaRPr>
                    </a:p>
                  </a:txBody>
                  <a:tcPr marL="105044" marR="105044" marT="60960" marB="60960" anchor="ctr"/>
                </a:tc>
                <a:tc>
                  <a:txBody>
                    <a:bodyPr/>
                    <a:lstStyle/>
                    <a:p>
                      <a:pPr marL="285750" indent="-285750" algn="l" rtl="0">
                        <a:buFont typeface="Arial" panose="020B0604020202020204" pitchFamily="34" charset="0"/>
                        <a:buChar char="•"/>
                      </a:pPr>
                      <a:r>
                        <a:rPr lang="ko-kr" sz="1600" b="0" i="0" baseline="0" dirty="0" err="1">
                          <a:latin typeface="Amazon Ember" panose="020B0603020204020204" pitchFamily="34" charset="0"/>
                          <a:ea typeface="Malgun Gothic" panose="020B0503020000020004" pitchFamily="34" charset="-127"/>
                          <a:cs typeface="Amazon Ember Light" panose="020B0403020204020204" pitchFamily="34" charset="0"/>
                        </a:rPr>
                        <a:t>Amazon</a:t>
                      </a:r>
                      <a:r>
                        <a:rPr lang="ko-kr" sz="1600" b="0" i="0" baseline="0" dirty="0">
                          <a:latin typeface="Amazon Ember" panose="020B0603020204020204" pitchFamily="34" charset="0"/>
                          <a:ea typeface="Malgun Gothic" panose="020B0503020000020004" pitchFamily="34" charset="-127"/>
                          <a:cs typeface="Amazon Ember Light" panose="020B0403020204020204" pitchFamily="34" charset="0"/>
                        </a:rPr>
                        <a:t> S3 One </a:t>
                      </a:r>
                      <a:r>
                        <a:rPr lang="ko-kr" sz="1600" b="0" i="0" baseline="0" dirty="0" err="1">
                          <a:latin typeface="Amazon Ember" panose="020B0603020204020204" pitchFamily="34" charset="0"/>
                          <a:ea typeface="Malgun Gothic" panose="020B0503020000020004" pitchFamily="34" charset="-127"/>
                          <a:cs typeface="Amazon Ember Light" panose="020B0403020204020204" pitchFamily="34" charset="0"/>
                        </a:rPr>
                        <a:t>Zone-Infrequent</a:t>
                      </a:r>
                      <a:r>
                        <a:rPr lang="ko-kr" sz="1600" b="0" i="0" baseline="0" dirty="0">
                          <a:latin typeface="Amazon Ember" panose="020B0603020204020204" pitchFamily="34" charset="0"/>
                          <a:ea typeface="Malgun Gothic" panose="020B0503020000020004" pitchFamily="34" charset="-127"/>
                          <a:cs typeface="Amazon Ember Light" panose="020B0403020204020204" pitchFamily="34" charset="0"/>
                        </a:rPr>
                        <a:t> Access </a:t>
                      </a:r>
                      <a:br>
                        <a:rPr lang="cs-CZ" altLang="ko-KR" sz="1600" b="0" i="0" baseline="0" dirty="0">
                          <a:latin typeface="Amazon Ember" panose="020B0603020204020204" pitchFamily="34" charset="0"/>
                          <a:ea typeface="Malgun Gothic" panose="020B0503020000020004" pitchFamily="34" charset="-127"/>
                          <a:cs typeface="Amazon Ember Light" panose="020B0403020204020204" pitchFamily="34" charset="0"/>
                        </a:rPr>
                      </a:br>
                      <a:r>
                        <a:rPr lang="ko-kr" sz="1600" b="0" i="0" baseline="0" dirty="0">
                          <a:latin typeface="Amazon Ember" panose="020B0603020204020204" pitchFamily="34" charset="0"/>
                          <a:ea typeface="Malgun Gothic" panose="020B0503020000020004" pitchFamily="34" charset="-127"/>
                          <a:cs typeface="Amazon Ember Light" panose="020B0403020204020204" pitchFamily="34" charset="0"/>
                        </a:rPr>
                        <a:t>(</a:t>
                      </a:r>
                      <a:r>
                        <a:rPr lang="ko-kr" sz="1600" b="0" i="0" u="none" baseline="0" dirty="0">
                          <a:solidFill>
                            <a:srgbClr val="000000"/>
                          </a:solidFill>
                          <a:latin typeface="Amazon Ember" panose="020B0603020204020204" pitchFamily="34" charset="0"/>
                          <a:ea typeface="Malgun Gothic" panose="020B0503020000020004" pitchFamily="34" charset="-127"/>
                          <a:cs typeface="Amazon Ember Light" panose="020B0403020204020204" pitchFamily="34" charset="0"/>
                        </a:rPr>
                        <a:t>S3</a:t>
                      </a:r>
                      <a:r>
                        <a:rPr lang="ko-kr" sz="1600" b="0" i="0" baseline="0" dirty="0">
                          <a:latin typeface="Amazon Ember" panose="020B0603020204020204" pitchFamily="34" charset="0"/>
                          <a:ea typeface="Malgun Gothic" panose="020B0503020000020004" pitchFamily="34" charset="-127"/>
                          <a:cs typeface="Amazon Ember Light" panose="020B0403020204020204" pitchFamily="34" charset="0"/>
                        </a:rPr>
                        <a:t> One </a:t>
                      </a:r>
                      <a:r>
                        <a:rPr lang="ko-kr" sz="1600" b="0" i="0" baseline="0" dirty="0" err="1">
                          <a:latin typeface="Amazon Ember" panose="020B0603020204020204" pitchFamily="34" charset="0"/>
                          <a:ea typeface="Malgun Gothic" panose="020B0503020000020004" pitchFamily="34" charset="-127"/>
                          <a:cs typeface="Amazon Ember Light" panose="020B0403020204020204" pitchFamily="34" charset="0"/>
                        </a:rPr>
                        <a:t>Zone</a:t>
                      </a:r>
                      <a:r>
                        <a:rPr lang="ko-kr" sz="1600" b="0" i="0" baseline="0" dirty="0">
                          <a:latin typeface="Amazon Ember" panose="020B0603020204020204" pitchFamily="34" charset="0"/>
                          <a:ea typeface="Malgun Gothic" panose="020B0503020000020004" pitchFamily="34" charset="-127"/>
                          <a:cs typeface="Amazon Ember Light" panose="020B0403020204020204" pitchFamily="34" charset="0"/>
                        </a:rPr>
                        <a:t>-IA)</a:t>
                      </a:r>
                    </a:p>
                    <a:p>
                      <a:pPr marL="285750" indent="-285750" algn="l" rtl="0">
                        <a:buFont typeface="Arial" panose="020B0604020202020204" pitchFamily="34" charset="0"/>
                        <a:buChar char="•"/>
                      </a:pPr>
                      <a:r>
                        <a:rPr lang="ko-kr" sz="1600" b="0" i="0" baseline="0" dirty="0">
                          <a:latin typeface="Amazon Ember" panose="020B0603020204020204" pitchFamily="34" charset="0"/>
                          <a:ea typeface="Malgun Gothic" panose="020B0503020000020004" pitchFamily="34" charset="-127"/>
                          <a:cs typeface="Amazon Ember Light" panose="020B0403020204020204" pitchFamily="34" charset="0"/>
                        </a:rPr>
                        <a:t>자주 액세스하지는 않지만 필요할 때 빠른 액세스가 요구됨</a:t>
                      </a:r>
                    </a:p>
                    <a:p>
                      <a:pPr marL="285750" indent="-285750" algn="l" rtl="0">
                        <a:buFont typeface="Arial" panose="020B0604020202020204" pitchFamily="34" charset="0"/>
                        <a:buChar char="•"/>
                      </a:pPr>
                      <a:r>
                        <a:rPr lang="ko-kr" sz="1600" b="0" i="0" u="none" baseline="0" dirty="0">
                          <a:solidFill>
                            <a:srgbClr val="000000"/>
                          </a:solidFill>
                          <a:latin typeface="Amazon Ember" panose="020B0603020204020204" pitchFamily="34" charset="0"/>
                          <a:ea typeface="Malgun Gothic" panose="020B0503020000020004" pitchFamily="34" charset="-127"/>
                          <a:cs typeface="Amazon Ember Light" panose="020B0403020204020204" pitchFamily="34" charset="0"/>
                        </a:rPr>
                        <a:t>단일 가용 영역에서의 데이터 저장</a:t>
                      </a:r>
                      <a:endParaRPr lang="en-US" sz="1600" b="0" i="0" u="none" baseline="0" dirty="0">
                        <a:solidFill>
                          <a:srgbClr val="000000"/>
                        </a:solidFill>
                        <a:latin typeface="Amazon Ember" panose="020B0603020204020204" pitchFamily="34" charset="0"/>
                        <a:ea typeface="Malgun Gothic" panose="020B0503020000020004" pitchFamily="34" charset="-127"/>
                        <a:cs typeface="Amazon Ember Light" panose="020B0403020204020204" pitchFamily="34" charset="0"/>
                      </a:endParaRPr>
                    </a:p>
                    <a:p>
                      <a:pPr marL="285750" indent="-285750" algn="l" rtl="0">
                        <a:buFont typeface="Arial" panose="020B0604020202020204" pitchFamily="34" charset="0"/>
                        <a:buChar char="•"/>
                      </a:pPr>
                      <a:r>
                        <a:rPr lang="ko-kr" sz="1600" b="0" i="0" baseline="0" dirty="0">
                          <a:latin typeface="Amazon Ember" panose="020B0603020204020204" pitchFamily="34" charset="0"/>
                          <a:ea typeface="Malgun Gothic" panose="020B0503020000020004" pitchFamily="34" charset="-127"/>
                          <a:cs typeface="Amazon Ember Light" panose="020B0403020204020204" pitchFamily="34" charset="0"/>
                        </a:rPr>
                        <a:t>S3</a:t>
                      </a:r>
                      <a:r>
                        <a:rPr lang="ko-kr" sz="1600" b="0" i="0" u="none" baseline="0" dirty="0">
                          <a:solidFill>
                            <a:srgbClr val="000000"/>
                          </a:solidFill>
                          <a:latin typeface="Amazon Ember" panose="020B0603020204020204" pitchFamily="34" charset="0"/>
                          <a:ea typeface="Malgun Gothic" panose="020B0503020000020004" pitchFamily="34" charset="-127"/>
                          <a:cs typeface="Amazon Ember Light" panose="020B0403020204020204" pitchFamily="34" charset="0"/>
                        </a:rPr>
                        <a:t> Standard-IA 보다 20% 저</a:t>
                      </a:r>
                    </a:p>
                  </a:txBody>
                  <a:tcPr marL="105044" marR="105044" marT="60960" marB="60960" anchor="ctr"/>
                </a:tc>
                <a:extLst>
                  <a:ext uri="{0D108BD9-81ED-4DB2-BD59-A6C34878D82A}">
                    <a16:rowId xmlns:a16="http://schemas.microsoft.com/office/drawing/2014/main" val="2638353496"/>
                  </a:ext>
                </a:extLst>
              </a:tr>
              <a:tr h="1021495">
                <a:tc>
                  <a:txBody>
                    <a:bodyPr/>
                    <a:lstStyle/>
                    <a:p>
                      <a:pPr algn="ctr" rtl="0"/>
                      <a:r>
                        <a:rPr lang="ko-kr" sz="1600" b="0" i="0" u="none" kern="1200" baseline="0">
                          <a:solidFill>
                            <a:srgbClr val="FFFFFF"/>
                          </a:solidFill>
                          <a:latin typeface="Amazon Ember" panose="020B0603020204020204" pitchFamily="34" charset="0"/>
                          <a:ea typeface="Malgun Gothic" panose="020B0503020000020004" pitchFamily="34" charset="-127"/>
                          <a:cs typeface="Amazon Ember" panose="020B0603020204020204" pitchFamily="34" charset="0"/>
                        </a:rPr>
                        <a:t>Amazon S3 Glacier</a:t>
                      </a:r>
                      <a:endParaRPr lang="en-US" sz="1600" b="0" i="0" u="none" kern="1200" baseline="0"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endParaRPr>
                    </a:p>
                  </a:txBody>
                  <a:tcPr marL="105044" marR="105044" marT="60960" marB="60960" anchor="ctr">
                    <a:solidFill>
                      <a:schemeClr val="accent1"/>
                    </a:solidFill>
                  </a:tcPr>
                </a:tc>
                <a:tc>
                  <a:txBody>
                    <a:bodyPr/>
                    <a:lstStyle/>
                    <a:p>
                      <a:pPr algn="ctr" rtl="0"/>
                      <a:r>
                        <a:rPr lang="ko-kr" sz="1600" b="0" i="0" baseline="0" dirty="0">
                          <a:latin typeface="Amazon Ember" panose="020B0603020204020204" pitchFamily="34" charset="0"/>
                          <a:ea typeface="Malgun Gothic" panose="020B0503020000020004" pitchFamily="34" charset="-127"/>
                          <a:cs typeface="Amazon Ember Light" panose="020B0403020204020204" pitchFamily="34" charset="0"/>
                        </a:rPr>
                        <a:t>99.999999999%</a:t>
                      </a:r>
                    </a:p>
                  </a:txBody>
                  <a:tcPr marL="105044" marR="105044" marT="60960" marB="60960" anchor="ctr"/>
                </a:tc>
                <a:tc>
                  <a:txBody>
                    <a:bodyPr/>
                    <a:lstStyle/>
                    <a:p>
                      <a:pPr algn="ctr" rtl="0"/>
                      <a:r>
                        <a:rPr lang="ko-kr" sz="1600" b="0" i="0" baseline="0">
                          <a:latin typeface="Amazon Ember" panose="020B0603020204020204" pitchFamily="34" charset="0"/>
                          <a:ea typeface="Malgun Gothic" panose="020B0503020000020004" pitchFamily="34" charset="-127"/>
                          <a:cs typeface="Amazon Ember Light" panose="020B0403020204020204" pitchFamily="34" charset="0"/>
                        </a:rPr>
                        <a:t>99.99% </a:t>
                      </a:r>
                      <a:br>
                        <a:rPr lang="en-US" sz="1600" b="0" i="0" baseline="0" dirty="0">
                          <a:latin typeface="Amazon Ember" panose="020B0603020204020204" pitchFamily="34" charset="0"/>
                          <a:ea typeface="Malgun Gothic" panose="020B0503020000020004" pitchFamily="34" charset="-127"/>
                          <a:cs typeface="Amazon Ember Light" panose="020B0403020204020204" pitchFamily="34" charset="0"/>
                        </a:rPr>
                      </a:br>
                      <a:r>
                        <a:rPr lang="ko-kr" sz="1600" b="0" i="0" baseline="0">
                          <a:latin typeface="Amazon Ember" panose="020B0603020204020204" pitchFamily="34" charset="0"/>
                          <a:ea typeface="Malgun Gothic" panose="020B0503020000020004" pitchFamily="34" charset="-127"/>
                          <a:cs typeface="Amazon Ember Light" panose="020B0403020204020204" pitchFamily="34" charset="0"/>
                        </a:rPr>
                        <a:t>(복원된 경우)</a:t>
                      </a:r>
                    </a:p>
                  </a:txBody>
                  <a:tcPr marL="105044" marR="105044" marT="60960" marB="60960" anchor="ctr"/>
                </a:tc>
                <a:tc>
                  <a:txBody>
                    <a:bodyPr/>
                    <a:lstStyle/>
                    <a:p>
                      <a:pPr marL="285750" indent="-285750" algn="l" rtl="0">
                        <a:buFont typeface="Arial" panose="020B0604020202020204" pitchFamily="34" charset="0"/>
                        <a:buChar char="•"/>
                      </a:pPr>
                      <a:r>
                        <a:rPr lang="ko-kr" sz="1600" b="0" i="0" baseline="0" dirty="0">
                          <a:latin typeface="Amazon Ember" panose="020B0603020204020204" pitchFamily="34" charset="0"/>
                          <a:ea typeface="Malgun Gothic" panose="020B0503020000020004" pitchFamily="34" charset="-127"/>
                          <a:cs typeface="Amazon Ember Light" panose="020B0403020204020204" pitchFamily="34" charset="0"/>
                        </a:rPr>
                        <a:t>실시간 액세스 지원 안 됨</a:t>
                      </a:r>
                      <a:endParaRPr lang="en-US" sz="1600" b="0" i="0" u="none" baseline="0" dirty="0">
                        <a:solidFill>
                          <a:srgbClr val="000000"/>
                        </a:solidFill>
                        <a:latin typeface="Amazon Ember" panose="020B0603020204020204" pitchFamily="34" charset="0"/>
                        <a:ea typeface="Malgun Gothic" panose="020B0503020000020004" pitchFamily="34" charset="-127"/>
                        <a:cs typeface="Amazon Ember Light" panose="020B0403020204020204" pitchFamily="34" charset="0"/>
                      </a:endParaRPr>
                    </a:p>
                    <a:p>
                      <a:pPr marL="285750" indent="-285750" algn="l" rtl="0">
                        <a:buFont typeface="Arial" panose="020B0604020202020204" pitchFamily="34" charset="0"/>
                        <a:buChar char="•"/>
                      </a:pPr>
                      <a:r>
                        <a:rPr lang="ko-kr" sz="1600" b="0" i="0" baseline="0" dirty="0">
                          <a:latin typeface="Amazon Ember" panose="020B0603020204020204" pitchFamily="34" charset="0"/>
                          <a:ea typeface="Malgun Gothic" panose="020B0503020000020004" pitchFamily="34" charset="-127"/>
                          <a:cs typeface="Amazon Ember Light" panose="020B0403020204020204" pitchFamily="34" charset="0"/>
                        </a:rPr>
                        <a:t>객체에 액세스하려면 먼저 이를 복원해야 함</a:t>
                      </a:r>
                      <a:endParaRPr lang="en-US" sz="1600" b="0" i="0" u="none" baseline="0" dirty="0">
                        <a:solidFill>
                          <a:srgbClr val="000000"/>
                        </a:solidFill>
                        <a:latin typeface="Amazon Ember" panose="020B0603020204020204" pitchFamily="34" charset="0"/>
                        <a:ea typeface="Malgun Gothic" panose="020B0503020000020004" pitchFamily="34" charset="-127"/>
                        <a:cs typeface="Amazon Ember Light" panose="020B0403020204020204" pitchFamily="34" charset="0"/>
                      </a:endParaRPr>
                    </a:p>
                    <a:p>
                      <a:pPr marL="285750" indent="-285750" algn="l" rtl="0">
                        <a:buFont typeface="Arial" panose="020B0604020202020204" pitchFamily="34" charset="0"/>
                        <a:buChar char="•"/>
                      </a:pPr>
                      <a:r>
                        <a:rPr lang="ko-kr" sz="1600" b="0" i="0" baseline="0" dirty="0">
                          <a:latin typeface="Amazon Ember" panose="020B0603020204020204" pitchFamily="34" charset="0"/>
                          <a:ea typeface="Malgun Gothic" panose="020B0503020000020004" pitchFamily="34" charset="-127"/>
                          <a:cs typeface="Amazon Ember Light" panose="020B0403020204020204" pitchFamily="34" charset="0"/>
                        </a:rPr>
                        <a:t>객제 복원은 1분 - 12시간이 소요될 수 있음</a:t>
                      </a:r>
                      <a:endParaRPr lang="en-US" sz="1600" b="0" i="0" u="none" baseline="0" dirty="0">
                        <a:solidFill>
                          <a:srgbClr val="000000"/>
                        </a:solidFill>
                        <a:latin typeface="Amazon Ember" panose="020B0603020204020204" pitchFamily="34" charset="0"/>
                        <a:ea typeface="Malgun Gothic" panose="020B0503020000020004" pitchFamily="34" charset="-127"/>
                        <a:cs typeface="Amazon Ember Light" panose="020B0403020204020204" pitchFamily="34" charset="0"/>
                      </a:endParaRPr>
                    </a:p>
                  </a:txBody>
                  <a:tcPr marL="105044" marR="105044" marT="60960" marB="60960" anchor="ct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31106040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7351" y="2841123"/>
            <a:ext cx="6829801" cy="779463"/>
          </a:xfrm>
        </p:spPr>
        <p:txBody>
          <a:bodyPr rtlCol="0"/>
          <a:lstStyle/>
          <a:p>
            <a:pPr rtl="0"/>
            <a:r>
              <a:rPr lang="ko-kr" dirty="0">
                <a:latin typeface="Amazon Ember Light" panose="020B0403020204020204" pitchFamily="34" charset="0"/>
                <a:ea typeface="Malgun Gothic" panose="020B0503020000020004" pitchFamily="34" charset="-127"/>
              </a:rPr>
              <a:t>데모: Amazon S3</a:t>
            </a:r>
            <a:endParaRPr lang="en-US" dirty="0">
              <a:latin typeface="Amazon Ember Light" panose="020B04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5884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94007"/>
            <a:ext cx="11115261" cy="1042990"/>
          </a:xfrm>
        </p:spPr>
        <p:txBody>
          <a:bodyPr rtlCol="0">
            <a:normAutofit/>
          </a:bodyPr>
          <a:lstStyle/>
          <a:p>
            <a:pPr rtl="0"/>
            <a:r>
              <a:rPr lang="ko-kr" dirty="0">
                <a:latin typeface="Amazon Ember Light" panose="020B0403020204020204" pitchFamily="34" charset="0"/>
                <a:ea typeface="Malgun Gothic" panose="020B0503020000020004" pitchFamily="34" charset="-127"/>
                <a:cs typeface="Amazon Ember Light" panose="020B0403020204020204" pitchFamily="34" charset="0"/>
              </a:rPr>
              <a:t>AWS</a:t>
            </a:r>
            <a:r>
              <a:rPr lang="ko-kr" dirty="0">
                <a:latin typeface="Malgun Gothic" panose="020B0503020000020004" pitchFamily="34" charset="-127"/>
                <a:ea typeface="Malgun Gothic" panose="020B0503020000020004" pitchFamily="34" charset="-127"/>
              </a:rPr>
              <a:t> 클라우드</a:t>
            </a:r>
            <a:r>
              <a:rPr lang="ko-KR" altLang="en-US" dirty="0">
                <a:latin typeface="Malgun Gothic" panose="020B0503020000020004" pitchFamily="34" charset="-127"/>
                <a:ea typeface="Malgun Gothic" panose="020B0503020000020004" pitchFamily="34" charset="-127"/>
              </a:rPr>
              <a:t> 컴퓨팅</a:t>
            </a:r>
            <a:r>
              <a:rPr lang="ko-kr" dirty="0">
                <a:latin typeface="Malgun Gothic" panose="020B0503020000020004" pitchFamily="34" charset="-127"/>
                <a:ea typeface="Malgun Gothic" panose="020B0503020000020004" pitchFamily="34" charset="-127"/>
              </a:rPr>
              <a:t>의 장점 및 혜택</a:t>
            </a:r>
          </a:p>
        </p:txBody>
      </p:sp>
      <p:grpSp>
        <p:nvGrpSpPr>
          <p:cNvPr id="10" name="Group 9"/>
          <p:cNvGrpSpPr/>
          <p:nvPr/>
        </p:nvGrpSpPr>
        <p:grpSpPr>
          <a:xfrm>
            <a:off x="696418" y="1670779"/>
            <a:ext cx="4726399" cy="1215000"/>
            <a:chOff x="522313" y="941359"/>
            <a:chExt cx="3544799" cy="91125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13" y="941359"/>
              <a:ext cx="1178340" cy="91125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1595516" y="1073818"/>
              <a:ext cx="2471596" cy="623248"/>
            </a:xfrm>
            <a:prstGeom prst="rect">
              <a:avLst/>
            </a:prstGeom>
            <a:noFill/>
          </p:spPr>
          <p:txBody>
            <a:bodyPr wrap="square" rtlCol="0">
              <a:spAutoFit/>
            </a:bodyPr>
            <a:lstStyle/>
            <a:p>
              <a:pPr rtl="0"/>
              <a:r>
                <a:rPr lang="ko-kr" sz="2400">
                  <a:latin typeface="Malgun Gothic" panose="020B0503020000020004" pitchFamily="34" charset="-127"/>
                  <a:ea typeface="Malgun Gothic" panose="020B0503020000020004" pitchFamily="34" charset="-127"/>
                  <a:cs typeface="Amazon Ember Light" panose="020B0403020204020204" pitchFamily="34" charset="0"/>
                </a:rPr>
                <a:t>자본 비용을 </a:t>
              </a:r>
              <a:r>
                <a:rPr lang="ko-kr" sz="2400">
                  <a:solidFill>
                    <a:srgbClr val="000000"/>
                  </a:solidFill>
                  <a:latin typeface="Malgun Gothic" panose="020B0503020000020004" pitchFamily="34" charset="-127"/>
                  <a:ea typeface="Malgun Gothic" panose="020B0503020000020004" pitchFamily="34" charset="-127"/>
                  <a:cs typeface="Amazon Ember Light" panose="020B0403020204020204" pitchFamily="34" charset="0"/>
                </a:rPr>
                <a:t>가변 비용</a:t>
              </a:r>
              <a:r>
                <a:rPr lang="ko-kr" sz="2400">
                  <a:latin typeface="Malgun Gothic" panose="020B0503020000020004" pitchFamily="34" charset="-127"/>
                  <a:ea typeface="Malgun Gothic" panose="020B0503020000020004" pitchFamily="34" charset="-127"/>
                  <a:cs typeface="Amazon Ember Light" panose="020B0403020204020204" pitchFamily="34" charset="0"/>
                </a:rPr>
                <a:t>으로 대체.</a:t>
              </a:r>
              <a:endParaRPr lang="en-US" sz="2400" dirty="0">
                <a:latin typeface="Malgun Gothic" panose="020B0503020000020004" pitchFamily="34" charset="-127"/>
                <a:ea typeface="Malgun Gothic" panose="020B0503020000020004" pitchFamily="34" charset="-127"/>
                <a:cs typeface="Amazon Ember Light" panose="020B0403020204020204" pitchFamily="34" charset="0"/>
              </a:endParaRPr>
            </a:p>
          </p:txBody>
        </p:sp>
      </p:grpSp>
      <p:grpSp>
        <p:nvGrpSpPr>
          <p:cNvPr id="12" name="Group 11"/>
          <p:cNvGrpSpPr/>
          <p:nvPr/>
        </p:nvGrpSpPr>
        <p:grpSpPr>
          <a:xfrm>
            <a:off x="646942" y="3085007"/>
            <a:ext cx="4689429" cy="1305978"/>
            <a:chOff x="485206" y="2002031"/>
            <a:chExt cx="3517072" cy="979484"/>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206" y="2002031"/>
              <a:ext cx="1255749" cy="979484"/>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1595516" y="2168607"/>
              <a:ext cx="2406762" cy="623248"/>
            </a:xfrm>
            <a:prstGeom prst="rect">
              <a:avLst/>
            </a:prstGeom>
            <a:noFill/>
          </p:spPr>
          <p:txBody>
            <a:bodyPr wrap="square" rtlCol="0">
              <a:spAutoFit/>
            </a:bodyPr>
            <a:lstStyle/>
            <a:p>
              <a:pPr rtl="0"/>
              <a:r>
                <a:rPr lang="ko-kr" sz="2400">
                  <a:latin typeface="Malgun Gothic" panose="020B0503020000020004" pitchFamily="34" charset="-127"/>
                  <a:ea typeface="Malgun Gothic" panose="020B0503020000020004" pitchFamily="34" charset="-127"/>
                  <a:cs typeface="Amazon Ember Light" panose="020B0403020204020204" pitchFamily="34" charset="0"/>
                </a:rPr>
                <a:t>규모의 경제로 얻게 되는 이점.</a:t>
              </a:r>
            </a:p>
          </p:txBody>
        </p:sp>
      </p:grpSp>
      <p:grpSp>
        <p:nvGrpSpPr>
          <p:cNvPr id="13" name="Group 12"/>
          <p:cNvGrpSpPr/>
          <p:nvPr/>
        </p:nvGrpSpPr>
        <p:grpSpPr>
          <a:xfrm>
            <a:off x="696418" y="4590216"/>
            <a:ext cx="4639953" cy="1223686"/>
            <a:chOff x="522313" y="3130937"/>
            <a:chExt cx="3479965" cy="917765"/>
          </a:xfrm>
        </p:grpSpPr>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313" y="3130937"/>
              <a:ext cx="1176622" cy="917765"/>
            </a:xfrm>
            <a:prstGeom prst="rect">
              <a:avLst/>
            </a:prstGeom>
            <a:ln>
              <a:noFill/>
            </a:ln>
            <a:effectLst>
              <a:outerShdw blurRad="292100" dist="139700" dir="2700000" algn="tl" rotWithShape="0">
                <a:srgbClr val="333333">
                  <a:alpha val="65000"/>
                </a:srgbClr>
              </a:outerShdw>
            </a:effectLst>
          </p:spPr>
        </p:pic>
        <p:sp>
          <p:nvSpPr>
            <p:cNvPr id="25" name="TextBox 24"/>
            <p:cNvSpPr txBox="1"/>
            <p:nvPr/>
          </p:nvSpPr>
          <p:spPr>
            <a:xfrm>
              <a:off x="1595516" y="3263397"/>
              <a:ext cx="2406762" cy="346249"/>
            </a:xfrm>
            <a:prstGeom prst="rect">
              <a:avLst/>
            </a:prstGeom>
            <a:noFill/>
          </p:spPr>
          <p:txBody>
            <a:bodyPr wrap="square" rtlCol="0">
              <a:spAutoFit/>
            </a:bodyPr>
            <a:lstStyle/>
            <a:p>
              <a:pPr rtl="0"/>
              <a:r>
                <a:rPr lang="ko-kr" sz="2400">
                  <a:latin typeface="Malgun Gothic" panose="020B0503020000020004" pitchFamily="34" charset="-127"/>
                  <a:ea typeface="Malgun Gothic" panose="020B0503020000020004" pitchFamily="34" charset="-127"/>
                  <a:cs typeface="Amazon Ember Light" panose="020B0403020204020204" pitchFamily="34" charset="0"/>
                </a:rPr>
                <a:t>용량 추정 불필요.</a:t>
              </a:r>
            </a:p>
          </p:txBody>
        </p:sp>
      </p:grpSp>
      <p:grpSp>
        <p:nvGrpSpPr>
          <p:cNvPr id="16" name="Group 15"/>
          <p:cNvGrpSpPr/>
          <p:nvPr/>
        </p:nvGrpSpPr>
        <p:grpSpPr>
          <a:xfrm>
            <a:off x="6387172" y="4611175"/>
            <a:ext cx="4579449" cy="1186151"/>
            <a:chOff x="5171378" y="3146657"/>
            <a:chExt cx="3434587" cy="889614"/>
          </a:xfrm>
        </p:grpSpPr>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71378" y="3146657"/>
              <a:ext cx="1127960" cy="879809"/>
            </a:xfrm>
            <a:prstGeom prst="rect">
              <a:avLst/>
            </a:prstGeom>
            <a:ln>
              <a:noFill/>
            </a:ln>
            <a:effectLst>
              <a:outerShdw blurRad="292100" dist="139700" dir="2700000" algn="tl" rotWithShape="0">
                <a:srgbClr val="333333">
                  <a:alpha val="65000"/>
                </a:srgbClr>
              </a:outerShdw>
            </a:effectLst>
          </p:spPr>
        </p:pic>
        <p:sp>
          <p:nvSpPr>
            <p:cNvPr id="26" name="TextBox 25"/>
            <p:cNvSpPr txBox="1"/>
            <p:nvPr/>
          </p:nvSpPr>
          <p:spPr>
            <a:xfrm>
              <a:off x="6199203" y="3413023"/>
              <a:ext cx="2406762" cy="623248"/>
            </a:xfrm>
            <a:prstGeom prst="rect">
              <a:avLst/>
            </a:prstGeom>
            <a:noFill/>
          </p:spPr>
          <p:txBody>
            <a:bodyPr wrap="square" rtlCol="0">
              <a:spAutoFit/>
            </a:bodyPr>
            <a:lstStyle/>
            <a:p>
              <a:pPr rtl="0"/>
              <a:r>
                <a:rPr lang="ko-kr" sz="2400">
                  <a:latin typeface="Malgun Gothic" panose="020B0503020000020004" pitchFamily="34" charset="-127"/>
                  <a:ea typeface="Malgun Gothic" panose="020B0503020000020004" pitchFamily="34" charset="-127"/>
                  <a:cs typeface="Amazon Ember Light" panose="020B0403020204020204" pitchFamily="34" charset="0"/>
                </a:rPr>
                <a:t>몇 분 만에 전 세계에 배포.</a:t>
              </a:r>
            </a:p>
          </p:txBody>
        </p:sp>
      </p:grpSp>
      <p:grpSp>
        <p:nvGrpSpPr>
          <p:cNvPr id="14" name="Group 13"/>
          <p:cNvGrpSpPr/>
          <p:nvPr/>
        </p:nvGrpSpPr>
        <p:grpSpPr>
          <a:xfrm>
            <a:off x="6345753" y="1676025"/>
            <a:ext cx="4620867" cy="1237689"/>
            <a:chOff x="5140315" y="945294"/>
            <a:chExt cx="3465650" cy="928267"/>
          </a:xfrm>
        </p:grpSpPr>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0315" y="945294"/>
              <a:ext cx="1190086" cy="928267"/>
            </a:xfrm>
            <a:prstGeom prst="rect">
              <a:avLst/>
            </a:prstGeom>
            <a:ln>
              <a:noFill/>
            </a:ln>
            <a:effectLst>
              <a:outerShdw blurRad="292100" dist="139700" dir="2700000" algn="tl" rotWithShape="0">
                <a:srgbClr val="333333">
                  <a:alpha val="65000"/>
                </a:srgbClr>
              </a:outerShdw>
            </a:effectLst>
          </p:spPr>
        </p:pic>
        <p:sp>
          <p:nvSpPr>
            <p:cNvPr id="27" name="TextBox 26"/>
            <p:cNvSpPr txBox="1"/>
            <p:nvPr/>
          </p:nvSpPr>
          <p:spPr>
            <a:xfrm>
              <a:off x="6199203" y="1073817"/>
              <a:ext cx="2406762" cy="346249"/>
            </a:xfrm>
            <a:prstGeom prst="rect">
              <a:avLst/>
            </a:prstGeom>
            <a:noFill/>
          </p:spPr>
          <p:txBody>
            <a:bodyPr wrap="square" rtlCol="0">
              <a:spAutoFit/>
            </a:bodyPr>
            <a:lstStyle/>
            <a:p>
              <a:pPr rtl="0"/>
              <a:r>
                <a:rPr lang="ko-kr" sz="2400">
                  <a:latin typeface="Malgun Gothic" panose="020B0503020000020004" pitchFamily="34" charset="-127"/>
                  <a:ea typeface="Malgun Gothic" panose="020B0503020000020004" pitchFamily="34" charset="-127"/>
                  <a:cs typeface="Amazon Ember Light" panose="020B0403020204020204" pitchFamily="34" charset="0"/>
                </a:rPr>
                <a:t>속도 및 민첩성 개선.</a:t>
              </a:r>
            </a:p>
          </p:txBody>
        </p:sp>
      </p:grpSp>
      <p:grpSp>
        <p:nvGrpSpPr>
          <p:cNvPr id="15" name="Group 14"/>
          <p:cNvGrpSpPr/>
          <p:nvPr/>
        </p:nvGrpSpPr>
        <p:grpSpPr>
          <a:xfrm>
            <a:off x="6356361" y="3114954"/>
            <a:ext cx="5712637" cy="1245254"/>
            <a:chOff x="5148270" y="2024491"/>
            <a:chExt cx="4284478" cy="933941"/>
          </a:xfrm>
        </p:grpSpPr>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8270" y="2024491"/>
              <a:ext cx="1193034" cy="922613"/>
            </a:xfrm>
            <a:prstGeom prst="rect">
              <a:avLst/>
            </a:prstGeom>
            <a:ln>
              <a:noFill/>
            </a:ln>
            <a:effectLst>
              <a:outerShdw blurRad="292100" dist="139700" dir="2700000" algn="tl" rotWithShape="0">
                <a:srgbClr val="333333">
                  <a:alpha val="65000"/>
                </a:srgbClr>
              </a:outerShdw>
            </a:effectLst>
          </p:spPr>
        </p:pic>
        <p:sp>
          <p:nvSpPr>
            <p:cNvPr id="28" name="TextBox 27"/>
            <p:cNvSpPr txBox="1"/>
            <p:nvPr/>
          </p:nvSpPr>
          <p:spPr>
            <a:xfrm>
              <a:off x="6199203" y="2058185"/>
              <a:ext cx="3233545" cy="900247"/>
            </a:xfrm>
            <a:prstGeom prst="rect">
              <a:avLst/>
            </a:prstGeom>
            <a:noFill/>
          </p:spPr>
          <p:txBody>
            <a:bodyPr wrap="square" rtlCol="0">
              <a:spAutoFit/>
            </a:bodyPr>
            <a:lstStyle/>
            <a:p>
              <a:pPr rtl="0"/>
              <a:r>
                <a:rPr lang="ko-kr" sz="2400">
                  <a:latin typeface="Malgun Gothic" panose="020B0503020000020004" pitchFamily="34" charset="-127"/>
                  <a:ea typeface="Malgun Gothic" panose="020B0503020000020004" pitchFamily="34" charset="-127"/>
                  <a:cs typeface="Amazon Ember Light" panose="020B0403020204020204" pitchFamily="34" charset="0"/>
                </a:rPr>
                <a:t>데이터 센터 운영 및 유지 관리에 </a:t>
              </a:r>
              <a:r>
                <a:rPr lang="ko-kr" sz="2400">
                  <a:solidFill>
                    <a:srgbClr val="000000"/>
                  </a:solidFill>
                  <a:latin typeface="Malgun Gothic" panose="020B0503020000020004" pitchFamily="34" charset="-127"/>
                  <a:ea typeface="Malgun Gothic" panose="020B0503020000020004" pitchFamily="34" charset="-127"/>
                  <a:cs typeface="Amazon Ember Light" panose="020B0403020204020204" pitchFamily="34" charset="0"/>
                </a:rPr>
                <a:t>비용을 투자</a:t>
              </a:r>
              <a:r>
                <a:rPr lang="ko-kr" sz="2400">
                  <a:latin typeface="Malgun Gothic" panose="020B0503020000020004" pitchFamily="34" charset="-127"/>
                  <a:ea typeface="Malgun Gothic" panose="020B0503020000020004" pitchFamily="34" charset="-127"/>
                  <a:cs typeface="Amazon Ember Light" panose="020B0403020204020204" pitchFamily="34" charset="0"/>
                </a:rPr>
                <a:t>할 필요가 없습니다.</a:t>
              </a:r>
            </a:p>
          </p:txBody>
        </p:sp>
      </p:grpSp>
    </p:spTree>
    <p:custDataLst>
      <p:tags r:id="rId1"/>
    </p:custDataLst>
    <p:extLst>
      <p:ext uri="{BB962C8B-B14F-4D97-AF65-F5344CB8AC3E}">
        <p14:creationId xmlns:p14="http://schemas.microsoft.com/office/powerpoint/2010/main" val="41572621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 Diagonal Corner Rectangle 9"/>
          <p:cNvSpPr/>
          <p:nvPr>
            <p:custDataLst>
              <p:tags r:id="rId2"/>
            </p:custDataLst>
          </p:nvPr>
        </p:nvSpPr>
        <p:spPr>
          <a:xfrm>
            <a:off x="355355" y="1725784"/>
            <a:ext cx="11493500" cy="4161545"/>
          </a:xfrm>
          <a:prstGeom prst="round2DiagRect">
            <a:avLst>
              <a:gd name="adj1" fmla="val 9334"/>
              <a:gd name="adj2" fmla="val 15248"/>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defRPr/>
            </a:pPr>
            <a:endParaRPr lang="en-US" sz="2133" dirty="0">
              <a:solidFill>
                <a:srgbClr val="414042"/>
              </a:solidFill>
              <a:latin typeface="Amazon Ember Light" panose="020B0403020204020204" pitchFamily="34" charset="0"/>
              <a:ea typeface="Malgun Gothic" panose="020B0503020000020004" pitchFamily="34" charset="-127"/>
              <a:cs typeface="Amazon Ember Light" panose="020B0403020204020204" pitchFamily="34" charset="0"/>
            </a:endParaRPr>
          </a:p>
        </p:txBody>
      </p:sp>
      <p:sp>
        <p:nvSpPr>
          <p:cNvPr id="19" name="Rounded Rectangle 18"/>
          <p:cNvSpPr/>
          <p:nvPr/>
        </p:nvSpPr>
        <p:spPr bwMode="auto">
          <a:xfrm>
            <a:off x="2866960" y="2337916"/>
            <a:ext cx="8303779" cy="2902299"/>
          </a:xfrm>
          <a:prstGeom prst="roundRect">
            <a:avLst>
              <a:gd name="adj" fmla="val 9818"/>
            </a:avLst>
          </a:prstGeom>
          <a:solidFill>
            <a:schemeClr val="bg1"/>
          </a:solidFill>
          <a:ln w="1905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solidFill>
                <a:schemeClr val="tx1"/>
              </a:solidFill>
              <a:latin typeface="Amazon Ember Light" panose="020B0403020204020204" pitchFamily="34" charset="0"/>
              <a:ea typeface="Malgun Gothic" panose="020B0503020000020004" pitchFamily="34" charset="-127"/>
              <a:cs typeface="Amazon Ember Light" panose="020B0403020204020204" pitchFamily="34" charset="0"/>
            </a:endParaRPr>
          </a:p>
        </p:txBody>
      </p:sp>
      <p:sp>
        <p:nvSpPr>
          <p:cNvPr id="2" name="Title 1"/>
          <p:cNvSpPr>
            <a:spLocks noGrp="1"/>
          </p:cNvSpPr>
          <p:nvPr>
            <p:ph type="title"/>
          </p:nvPr>
        </p:nvSpPr>
        <p:spPr/>
        <p:txBody>
          <a:bodyPr rtlCol="0"/>
          <a:lstStyle/>
          <a:p>
            <a:pPr rtl="0"/>
            <a:r>
              <a:rPr lang="ko-kr" dirty="0" err="1">
                <a:latin typeface="Amazon Ember Light" panose="020B0403020204020204" pitchFamily="34" charset="0"/>
                <a:ea typeface="Malgun Gothic" panose="020B0503020000020004" pitchFamily="34" charset="-127"/>
              </a:rPr>
              <a:t>Amazon</a:t>
            </a:r>
            <a:r>
              <a:rPr lang="ko-kr" dirty="0">
                <a:latin typeface="Amazon Ember Light" panose="020B0403020204020204" pitchFamily="34" charset="0"/>
                <a:ea typeface="Malgun Gothic" panose="020B0503020000020004" pitchFamily="34" charset="-127"/>
              </a:rPr>
              <a:t> </a:t>
            </a:r>
            <a:r>
              <a:rPr lang="ko-kr" dirty="0" err="1">
                <a:latin typeface="Amazon Ember Light" panose="020B0403020204020204" pitchFamily="34" charset="0"/>
                <a:ea typeface="Malgun Gothic" panose="020B0503020000020004" pitchFamily="34" charset="-127"/>
              </a:rPr>
              <a:t>Elastic</a:t>
            </a:r>
            <a:r>
              <a:rPr lang="ko-kr" dirty="0">
                <a:latin typeface="Amazon Ember Light" panose="020B0403020204020204" pitchFamily="34" charset="0"/>
                <a:ea typeface="Malgun Gothic" panose="020B0503020000020004" pitchFamily="34" charset="-127"/>
              </a:rPr>
              <a:t> Block </a:t>
            </a:r>
            <a:r>
              <a:rPr lang="ko-kr" dirty="0" err="1">
                <a:latin typeface="Amazon Ember Light" panose="020B0403020204020204" pitchFamily="34" charset="0"/>
                <a:ea typeface="Malgun Gothic" panose="020B0503020000020004" pitchFamily="34" charset="-127"/>
              </a:rPr>
              <a:t>Store</a:t>
            </a:r>
            <a:r>
              <a:rPr lang="ko-kr" dirty="0">
                <a:latin typeface="Amazon Ember Light" panose="020B0403020204020204" pitchFamily="34" charset="0"/>
                <a:ea typeface="Malgun Gothic" panose="020B0503020000020004" pitchFamily="34" charset="-127"/>
              </a:rPr>
              <a:t> </a:t>
            </a:r>
            <a:endParaRPr lang="en-US" dirty="0">
              <a:latin typeface="Amazon Ember Light" panose="020B0403020204020204" pitchFamily="34" charset="0"/>
              <a:ea typeface="Malgun Gothic" panose="020B0503020000020004" pitchFamily="34" charset="-127"/>
            </a:endParaRPr>
          </a:p>
        </p:txBody>
      </p:sp>
      <p:sp>
        <p:nvSpPr>
          <p:cNvPr id="18" name="Content Placeholder 2"/>
          <p:cNvSpPr>
            <a:spLocks noGrp="1"/>
          </p:cNvSpPr>
          <p:nvPr>
            <p:ph idx="1"/>
          </p:nvPr>
        </p:nvSpPr>
        <p:spPr>
          <a:xfrm>
            <a:off x="3011746" y="2611983"/>
            <a:ext cx="8158994" cy="2463074"/>
          </a:xfrm>
        </p:spPr>
        <p:txBody>
          <a:bodyPr rtlCol="0"/>
          <a:lstStyle/>
          <a:p>
            <a:pPr rtl="0"/>
            <a:r>
              <a:rPr lang="ko-kr">
                <a:latin typeface="Amazon Ember Light" panose="020B0403020204020204" pitchFamily="34" charset="0"/>
                <a:ea typeface="Malgun Gothic" panose="020B0503020000020004" pitchFamily="34" charset="-127"/>
              </a:rPr>
              <a:t>일관되고 지연 시간이 짧은 성능을 제공하는 영구 블록 수준 스토리지.</a:t>
            </a:r>
          </a:p>
          <a:p>
            <a:pPr rtl="0"/>
            <a:r>
              <a:rPr lang="ko-kr">
                <a:latin typeface="Amazon Ember Light" panose="020B0403020204020204" pitchFamily="34" charset="0"/>
                <a:ea typeface="Malgun Gothic" panose="020B0503020000020004" pitchFamily="34" charset="-127"/>
              </a:rPr>
              <a:t>저장된 데이터는 가용 영역 내에서 자동으로 복제됨.</a:t>
            </a:r>
          </a:p>
          <a:p>
            <a:pPr rtl="0"/>
            <a:r>
              <a:rPr lang="ko-kr">
                <a:latin typeface="Amazon Ember Light" panose="020B0403020204020204" pitchFamily="34" charset="0"/>
                <a:ea typeface="Malgun Gothic" panose="020B0503020000020004" pitchFamily="34" charset="-127"/>
              </a:rPr>
              <a:t>스냅샷은 Amazon S3에 안정적으로 저장됨. </a:t>
            </a:r>
          </a:p>
          <a:p>
            <a:pPr rtl="0"/>
            <a:endParaRPr lang="en-US" dirty="0">
              <a:latin typeface="Amazon Ember Light" panose="020B0403020204020204" pitchFamily="34" charset="0"/>
              <a:ea typeface="Malgun Gothic" panose="020B0503020000020004" pitchFamily="34" charset="-127"/>
            </a:endParaRPr>
          </a:p>
          <a:p>
            <a:pPr rtl="0"/>
            <a:endParaRPr lang="en-US" dirty="0">
              <a:latin typeface="Amazon Ember Light" panose="020B0403020204020204" pitchFamily="34" charset="0"/>
              <a:ea typeface="Malgun Gothic" panose="020B0503020000020004" pitchFamily="34" charset="-127"/>
            </a:endParaRPr>
          </a:p>
        </p:txBody>
      </p:sp>
      <p:sp>
        <p:nvSpPr>
          <p:cNvPr id="138" name="Rounded Rectangle 137"/>
          <p:cNvSpPr/>
          <p:nvPr/>
        </p:nvSpPr>
        <p:spPr bwMode="auto">
          <a:xfrm>
            <a:off x="1109580" y="2742949"/>
            <a:ext cx="1461216" cy="1333061"/>
          </a:xfrm>
          <a:prstGeom prst="roundRect">
            <a:avLst>
              <a:gd name="adj" fmla="val 9818"/>
            </a:avLst>
          </a:prstGeom>
          <a:solidFill>
            <a:schemeClr val="bg1"/>
          </a:solidFill>
          <a:ln w="19050">
            <a:solidFill>
              <a:srgbClr val="80000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solidFill>
                <a:schemeClr val="tx1"/>
              </a:solidFill>
              <a:latin typeface="Amazon Ember Light" panose="020B0403020204020204" pitchFamily="34" charset="0"/>
              <a:ea typeface="Malgun Gothic" panose="020B0503020000020004" pitchFamily="34" charset="-127"/>
              <a:cs typeface="Amazon Ember Light" panose="020B0403020204020204" pitchFamily="34" charset="0"/>
            </a:endParaRPr>
          </a:p>
        </p:txBody>
      </p:sp>
      <p:pic>
        <p:nvPicPr>
          <p:cNvPr id="12" name="Picture 36"/>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518175" y="2927343"/>
            <a:ext cx="694959" cy="976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Rectangle 18"/>
          <p:cNvSpPr>
            <a:spLocks/>
          </p:cNvSpPr>
          <p:nvPr/>
        </p:nvSpPr>
        <p:spPr bwMode="auto">
          <a:xfrm>
            <a:off x="1170897" y="4082146"/>
            <a:ext cx="1369096" cy="973443"/>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4667" tIns="84667" rIns="84667" bIns="84667" rtlCol="0" anchor="ctr"/>
          <a:lstStyle/>
          <a:p>
            <a:pPr algn="ctr" rtl="0">
              <a:defRPr/>
            </a:pPr>
            <a:r>
              <a:rPr lang="ko-kr" sz="2133" dirty="0">
                <a:latin typeface="Amazon Ember" panose="020B0603020204020204" pitchFamily="34" charset="0"/>
                <a:ea typeface="Malgun Gothic" panose="020B0503020000020004" pitchFamily="34" charset="-127"/>
                <a:cs typeface="Amazon Ember" panose="020B0603020204020204" pitchFamily="34" charset="0"/>
                <a:sym typeface="Chalkduster" charset="0"/>
              </a:rPr>
              <a:t>Amazon EBS</a:t>
            </a:r>
          </a:p>
        </p:txBody>
      </p:sp>
    </p:spTree>
    <p:custDataLst>
      <p:tags r:id="rId1"/>
    </p:custDataLst>
    <p:extLst>
      <p:ext uri="{BB962C8B-B14F-4D97-AF65-F5344CB8AC3E}">
        <p14:creationId xmlns:p14="http://schemas.microsoft.com/office/powerpoint/2010/main" val="23792751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Amazon EBS 수명 주기</a:t>
            </a:r>
            <a:endParaRPr lang="en-US" dirty="0">
              <a:solidFill>
                <a:srgbClr val="FFFFFF"/>
              </a:solidFill>
              <a:latin typeface="Amazon Ember Light" panose="020B0403020204020204" pitchFamily="34" charset="0"/>
              <a:ea typeface="Malgun Gothic" panose="020B0503020000020004" pitchFamily="34" charset="-127"/>
            </a:endParaRPr>
          </a:p>
        </p:txBody>
      </p:sp>
      <p:grpSp>
        <p:nvGrpSpPr>
          <p:cNvPr id="26" name="Group 25"/>
          <p:cNvGrpSpPr/>
          <p:nvPr/>
        </p:nvGrpSpPr>
        <p:grpSpPr>
          <a:xfrm>
            <a:off x="940312" y="1752599"/>
            <a:ext cx="7032914" cy="5065686"/>
            <a:chOff x="641927" y="818552"/>
            <a:chExt cx="5274686" cy="3799264"/>
          </a:xfrm>
        </p:grpSpPr>
        <p:sp>
          <p:nvSpPr>
            <p:cNvPr id="9" name="Circular Arrow 72"/>
            <p:cNvSpPr>
              <a:spLocks/>
            </p:cNvSpPr>
            <p:nvPr>
              <p:custDataLst>
                <p:tags r:id="rId14"/>
              </p:custDataLst>
            </p:nvPr>
          </p:nvSpPr>
          <p:spPr bwMode="auto">
            <a:xfrm rot="7853066">
              <a:off x="2048669" y="749872"/>
              <a:ext cx="3787775" cy="3948113"/>
            </a:xfrm>
            <a:custGeom>
              <a:avLst/>
              <a:gdLst>
                <a:gd name="T0" fmla="*/ 2281565 w 3787919"/>
                <a:gd name="T1" fmla="*/ 3662774 h 3947701"/>
                <a:gd name="T2" fmla="*/ 281985 w 3787919"/>
                <a:gd name="T3" fmla="*/ 2376967 h 3947701"/>
                <a:gd name="T4" fmla="*/ 1441343 w 3787919"/>
                <a:gd name="T5" fmla="*/ 302788 h 3947701"/>
                <a:gd name="T6" fmla="*/ 3490446 w 3787919"/>
                <a:gd name="T7" fmla="*/ 1507907 h 3947701"/>
                <a:gd name="T8" fmla="*/ 3717685 w 3787919"/>
                <a:gd name="T9" fmla="*/ 1507908 h 3947701"/>
                <a:gd name="T10" fmla="*/ 3314429 w 3787919"/>
                <a:gd name="T11" fmla="*/ 1973850 h 3947701"/>
                <a:gd name="T12" fmla="*/ 2770705 w 3787919"/>
                <a:gd name="T13" fmla="*/ 1507908 h 3947701"/>
                <a:gd name="T14" fmla="*/ 2994271 w 3787919"/>
                <a:gd name="T15" fmla="*/ 1507908 h 3947701"/>
                <a:gd name="T16" fmla="*/ 1473181 w 3787919"/>
                <a:gd name="T17" fmla="*/ 792764 h 3947701"/>
                <a:gd name="T18" fmla="*/ 752125 w 3787919"/>
                <a:gd name="T19" fmla="*/ 2307039 h 3947701"/>
                <a:gd name="T20" fmla="*/ 2175627 w 3787919"/>
                <a:gd name="T21" fmla="*/ 3201172 h 3947701"/>
                <a:gd name="T22" fmla="*/ 2281565 w 3787919"/>
                <a:gd name="T23" fmla="*/ 3662774 h 39477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787919" h="3947701">
                  <a:moveTo>
                    <a:pt x="2281565" y="3662774"/>
                  </a:moveTo>
                  <a:cubicBezTo>
                    <a:pt x="1390514" y="3887461"/>
                    <a:pt x="494663" y="3311394"/>
                    <a:pt x="281985" y="2376967"/>
                  </a:cubicBezTo>
                  <a:cubicBezTo>
                    <a:pt x="75935" y="1471661"/>
                    <a:pt x="587191" y="556984"/>
                    <a:pt x="1441343" y="302788"/>
                  </a:cubicBezTo>
                  <a:cubicBezTo>
                    <a:pt x="2324964" y="39823"/>
                    <a:pt x="3244066" y="580365"/>
                    <a:pt x="3490446" y="1507907"/>
                  </a:cubicBezTo>
                  <a:lnTo>
                    <a:pt x="3717685" y="1507908"/>
                  </a:lnTo>
                  <a:lnTo>
                    <a:pt x="3314429" y="1973850"/>
                  </a:lnTo>
                  <a:lnTo>
                    <a:pt x="2770705" y="1507908"/>
                  </a:lnTo>
                  <a:lnTo>
                    <a:pt x="2994271" y="1507908"/>
                  </a:lnTo>
                  <a:cubicBezTo>
                    <a:pt x="2755630" y="865729"/>
                    <a:pt x="2078095" y="547184"/>
                    <a:pt x="1473181" y="792764"/>
                  </a:cubicBezTo>
                  <a:cubicBezTo>
                    <a:pt x="903452" y="1024060"/>
                    <a:pt x="591402" y="1679388"/>
                    <a:pt x="752125" y="2307039"/>
                  </a:cubicBezTo>
                  <a:cubicBezTo>
                    <a:pt x="921275" y="2967601"/>
                    <a:pt x="1552552" y="3364120"/>
                    <a:pt x="2175627" y="3201172"/>
                  </a:cubicBezTo>
                  <a:lnTo>
                    <a:pt x="2281565" y="3662774"/>
                  </a:lnTo>
                  <a:close/>
                </a:path>
              </a:pathLst>
            </a:custGeom>
            <a:solidFill>
              <a:srgbClr val="0070C0">
                <a:alpha val="69803"/>
              </a:srgbClr>
            </a:solidFill>
            <a:ln>
              <a:noFill/>
            </a:ln>
            <a:effectLst>
              <a:outerShdw blurRad="292100" dist="139700" dir="2700000" algn="tl" rotWithShape="0">
                <a:srgbClr val="000000">
                  <a:alpha val="39999"/>
                </a:srgbClr>
              </a:outerShdw>
            </a:effectLst>
            <a:extLst>
              <a:ext uri="{91240B29-F687-4f45-9708-019B960494DF}">
                <a14:hiddenLine xmlns:a14="http://schemas.microsoft.com/office/drawing/2010/main" xmlns="" w="12700" cap="flat" cmpd="sng">
                  <a:solidFill>
                    <a:srgbClr val="000000"/>
                  </a:solidFill>
                  <a:prstDash val="solid"/>
                  <a:round/>
                  <a:headEnd type="none" w="med" len="med"/>
                  <a:tailEnd type="none" w="med" len="med"/>
                </a14:hiddenLine>
              </a:ext>
            </a:extLst>
          </p:spPr>
          <p:txBody>
            <a:bodyPr rtlCol="0"/>
            <a:lstStyle/>
            <a:p>
              <a:pPr rtl="0">
                <a:defRPr/>
              </a:pPr>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grpSp>
          <p:nvGrpSpPr>
            <p:cNvPr id="3" name="Group 2"/>
            <p:cNvGrpSpPr/>
            <p:nvPr/>
          </p:nvGrpSpPr>
          <p:grpSpPr>
            <a:xfrm>
              <a:off x="641927" y="818552"/>
              <a:ext cx="2289176" cy="1514928"/>
              <a:chOff x="603249" y="916900"/>
              <a:chExt cx="2289176" cy="1514928"/>
            </a:xfrm>
          </p:grpSpPr>
          <p:sp>
            <p:nvSpPr>
              <p:cNvPr id="10" name="Rounded Rectangle 9"/>
              <p:cNvSpPr>
                <a:spLocks noChangeArrowheads="1"/>
              </p:cNvSpPr>
              <p:nvPr>
                <p:custDataLst>
                  <p:tags r:id="rId15"/>
                </p:custDataLst>
              </p:nvPr>
            </p:nvSpPr>
            <p:spPr bwMode="auto">
              <a:xfrm>
                <a:off x="1971675" y="1988916"/>
                <a:ext cx="920750" cy="442912"/>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40000" dist="20000" dir="5400000" rotWithShape="0">
                  <a:srgbClr val="000000">
                    <a:alpha val="37999"/>
                  </a:srgbClr>
                </a:outerShdw>
              </a:effectLst>
            </p:spPr>
            <p:txBody>
              <a:bodyPr rtlCol="0" anchor="ctr"/>
              <a:lstStyle/>
              <a:p>
                <a:pPr algn="ctr" rtl="0">
                  <a:defRPr/>
                </a:pPr>
                <a:endParaRPr lang="en-US" sz="2400" dirty="0">
                  <a:solidFill>
                    <a:prstClr val="black"/>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3" name="Rectangular Callout 12"/>
              <p:cNvSpPr>
                <a:spLocks noChangeArrowheads="1"/>
              </p:cNvSpPr>
              <p:nvPr>
                <p:custDataLst>
                  <p:tags r:id="rId16"/>
                </p:custDataLst>
              </p:nvPr>
            </p:nvSpPr>
            <p:spPr bwMode="auto">
              <a:xfrm>
                <a:off x="603249" y="916900"/>
                <a:ext cx="1641380" cy="703639"/>
              </a:xfrm>
              <a:prstGeom prst="wedgeRectCallout">
                <a:avLst>
                  <a:gd name="adj1" fmla="val 46921"/>
                  <a:gd name="adj2" fmla="val 132523"/>
                </a:avLst>
              </a:prstGeom>
              <a:solidFill>
                <a:schemeClr val="bg1"/>
              </a:solidFill>
              <a:ln w="12700">
                <a:solidFill>
                  <a:srgbClr val="0D0D0D"/>
                </a:solidFill>
                <a:round/>
                <a:headEnd/>
                <a:tailEnd/>
              </a:ln>
              <a:effectLst>
                <a:outerShdw blurRad="292100" dist="139700" dir="2700000" algn="tl" rotWithShape="0">
                  <a:srgbClr val="000000">
                    <a:alpha val="39999"/>
                  </a:srgbClr>
                </a:outerShdw>
              </a:effectLst>
            </p:spPr>
            <p:txBody>
              <a:bodyPr rtlCol="0"/>
              <a:lstStyle/>
              <a:p>
                <a:pPr rtl="0" eaLnBrk="1" hangingPunct="1">
                  <a:defRPr/>
                </a:pPr>
                <a:r>
                  <a:rPr lang="ko-kr" sz="1867"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rPr>
                  <a:t>방대한 용량의 사용되지 않은 공간</a:t>
                </a:r>
                <a:endParaRPr lang="en-US" sz="1867"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endParaRPr>
              </a:p>
            </p:txBody>
          </p:sp>
        </p:grpSp>
      </p:grpSp>
      <p:grpSp>
        <p:nvGrpSpPr>
          <p:cNvPr id="4" name="Group 3"/>
          <p:cNvGrpSpPr/>
          <p:nvPr/>
        </p:nvGrpSpPr>
        <p:grpSpPr>
          <a:xfrm>
            <a:off x="3879592" y="1231824"/>
            <a:ext cx="4972627" cy="1458961"/>
            <a:chOff x="2846388" y="427970"/>
            <a:chExt cx="3729470" cy="1094221"/>
          </a:xfrm>
        </p:grpSpPr>
        <p:sp>
          <p:nvSpPr>
            <p:cNvPr id="12" name="Rectangle 11"/>
            <p:cNvSpPr>
              <a:spLocks noChangeArrowheads="1"/>
            </p:cNvSpPr>
            <p:nvPr>
              <p:custDataLst>
                <p:tags r:id="rId12"/>
              </p:custDataLst>
            </p:nvPr>
          </p:nvSpPr>
          <p:spPr bwMode="auto">
            <a:xfrm>
              <a:off x="2846388" y="1147541"/>
              <a:ext cx="936625" cy="374650"/>
            </a:xfrm>
            <a:prstGeom prst="rect">
              <a:avLst/>
            </a:prstGeom>
            <a:gradFill rotWithShape="1">
              <a:gsLst>
                <a:gs pos="0">
                  <a:srgbClr val="FF932B"/>
                </a:gs>
                <a:gs pos="100000">
                  <a:srgbClr val="FFB977"/>
                </a:gs>
              </a:gsLst>
              <a:lin ang="16200000"/>
            </a:gradFill>
            <a:ln w="9525">
              <a:solidFill>
                <a:srgbClr val="F69240"/>
              </a:solidFill>
              <a:miter lim="800000"/>
              <a:headEnd/>
              <a:tailEnd/>
            </a:ln>
            <a:effectLst>
              <a:outerShdw blurRad="40000" dist="23000" dir="5400000" rotWithShape="0">
                <a:srgbClr val="000000">
                  <a:alpha val="34999"/>
                </a:srgbClr>
              </a:outerShdw>
            </a:effectLst>
          </p:spPr>
          <p:txBody>
            <a:bodyPr rtlCol="0" anchor="ctr"/>
            <a:lstStyle/>
            <a:p>
              <a:pPr algn="ctr" rtl="0" eaLnBrk="1" hangingPunct="1">
                <a:defRPr/>
              </a:pPr>
              <a:r>
                <a:rPr lang="ko-kr" sz="1867">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rPr>
                <a:t>생성</a:t>
              </a:r>
            </a:p>
          </p:txBody>
        </p:sp>
        <p:sp>
          <p:nvSpPr>
            <p:cNvPr id="14" name="Rectangular Callout 13"/>
            <p:cNvSpPr>
              <a:spLocks noChangeArrowheads="1"/>
            </p:cNvSpPr>
            <p:nvPr>
              <p:custDataLst>
                <p:tags r:id="rId13"/>
              </p:custDataLst>
            </p:nvPr>
          </p:nvSpPr>
          <p:spPr bwMode="auto">
            <a:xfrm>
              <a:off x="4765531" y="427970"/>
              <a:ext cx="1810327" cy="581025"/>
            </a:xfrm>
            <a:prstGeom prst="wedgeRectCallout">
              <a:avLst>
                <a:gd name="adj1" fmla="val -120574"/>
                <a:gd name="adj2" fmla="val 77881"/>
              </a:avLst>
            </a:prstGeom>
            <a:solidFill>
              <a:schemeClr val="bg1"/>
            </a:solidFill>
            <a:ln w="12700">
              <a:solidFill>
                <a:srgbClr val="0D0D0D"/>
              </a:solidFill>
              <a:round/>
              <a:headEnd/>
              <a:tailEnd/>
            </a:ln>
            <a:effectLst>
              <a:outerShdw blurRad="292100" dist="139700" dir="2700000" algn="tl" rotWithShape="0">
                <a:srgbClr val="000000">
                  <a:alpha val="39999"/>
                </a:srgbClr>
              </a:outerShdw>
            </a:effectLst>
          </p:spPr>
          <p:txBody>
            <a:bodyPr rtlCol="0"/>
            <a:lstStyle/>
            <a:p>
              <a:pPr rtl="0" eaLnBrk="1" hangingPunct="1">
                <a:defRPr/>
              </a:pPr>
              <a:r>
                <a:rPr lang="ko-kr" sz="1867">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rPr>
                <a:t>CreateVolume 호출</a:t>
              </a:r>
              <a:endParaRPr lang="en-US" sz="1867"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endParaRPr>
            </a:p>
            <a:p>
              <a:pPr rtl="0" eaLnBrk="1" hangingPunct="1">
                <a:defRPr/>
              </a:pPr>
              <a:r>
                <a:rPr lang="ko-kr" sz="1867">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rPr>
                <a:t>1 GiB - 16 TiB</a:t>
              </a:r>
            </a:p>
          </p:txBody>
        </p:sp>
      </p:grpSp>
      <p:grpSp>
        <p:nvGrpSpPr>
          <p:cNvPr id="5" name="Group 4"/>
          <p:cNvGrpSpPr/>
          <p:nvPr/>
        </p:nvGrpSpPr>
        <p:grpSpPr>
          <a:xfrm>
            <a:off x="5877726" y="2491239"/>
            <a:ext cx="5855084" cy="848784"/>
            <a:chOff x="4344988" y="1372532"/>
            <a:chExt cx="4391313" cy="636588"/>
          </a:xfrm>
        </p:grpSpPr>
        <p:sp>
          <p:nvSpPr>
            <p:cNvPr id="15" name="Rectangle 14"/>
            <p:cNvSpPr>
              <a:spLocks noChangeArrowheads="1"/>
            </p:cNvSpPr>
            <p:nvPr>
              <p:custDataLst>
                <p:tags r:id="rId10"/>
              </p:custDataLst>
            </p:nvPr>
          </p:nvSpPr>
          <p:spPr bwMode="auto">
            <a:xfrm>
              <a:off x="4344988" y="1522191"/>
              <a:ext cx="936625" cy="468312"/>
            </a:xfrm>
            <a:prstGeom prst="rect">
              <a:avLst/>
            </a:prstGeom>
            <a:gradFill rotWithShape="1">
              <a:gsLst>
                <a:gs pos="0">
                  <a:srgbClr val="FF932B"/>
                </a:gs>
                <a:gs pos="100000">
                  <a:srgbClr val="FFB977"/>
                </a:gs>
              </a:gsLst>
              <a:lin ang="16200000"/>
            </a:gradFill>
            <a:ln w="9525">
              <a:solidFill>
                <a:srgbClr val="F69240"/>
              </a:solidFill>
              <a:miter lim="800000"/>
              <a:headEnd/>
              <a:tailEnd/>
            </a:ln>
            <a:effectLst>
              <a:outerShdw blurRad="40000" dist="23000" dir="5400000" rotWithShape="0">
                <a:srgbClr val="000000">
                  <a:alpha val="34999"/>
                </a:srgbClr>
              </a:outerShdw>
            </a:effectLst>
          </p:spPr>
          <p:txBody>
            <a:bodyPr rtlCol="0" anchor="ctr"/>
            <a:lstStyle/>
            <a:p>
              <a:pPr algn="ctr" rtl="0" eaLnBrk="1" hangingPunct="1">
                <a:defRPr/>
              </a:pPr>
              <a:r>
                <a:rPr lang="ko-kr" sz="1867">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rPr>
                <a:t>연결</a:t>
              </a:r>
            </a:p>
          </p:txBody>
        </p:sp>
        <p:sp>
          <p:nvSpPr>
            <p:cNvPr id="17" name="Rectangular Callout 16"/>
            <p:cNvSpPr>
              <a:spLocks noChangeArrowheads="1"/>
            </p:cNvSpPr>
            <p:nvPr>
              <p:custDataLst>
                <p:tags r:id="rId11"/>
              </p:custDataLst>
            </p:nvPr>
          </p:nvSpPr>
          <p:spPr bwMode="auto">
            <a:xfrm>
              <a:off x="5810538" y="1372532"/>
              <a:ext cx="2925763" cy="636588"/>
            </a:xfrm>
            <a:prstGeom prst="wedgeRectCallout">
              <a:avLst>
                <a:gd name="adj1" fmla="val -72325"/>
                <a:gd name="adj2" fmla="val 2417"/>
              </a:avLst>
            </a:prstGeom>
            <a:solidFill>
              <a:schemeClr val="bg1"/>
            </a:solidFill>
            <a:ln w="12700">
              <a:solidFill>
                <a:srgbClr val="0D0D0D"/>
              </a:solidFill>
              <a:round/>
              <a:headEnd/>
              <a:tailEnd/>
            </a:ln>
            <a:effectLst>
              <a:outerShdw blurRad="292100" dist="139700" dir="2700000" algn="tl" rotWithShape="0">
                <a:srgbClr val="000000">
                  <a:alpha val="39999"/>
                </a:srgbClr>
              </a:outerShdw>
            </a:effectLst>
          </p:spPr>
          <p:txBody>
            <a:bodyPr rtlCol="0"/>
            <a:lstStyle/>
            <a:p>
              <a:pPr rtl="0" eaLnBrk="1" hangingPunct="1">
                <a:defRPr/>
              </a:pPr>
              <a:r>
                <a:rPr lang="ko-kr" sz="1867">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rPr>
                <a:t>AttachVolume을 호출하여 Amazon EC2 인스턴스와 연결</a:t>
              </a:r>
              <a:endParaRPr lang="en-US" sz="1867"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endParaRPr>
            </a:p>
          </p:txBody>
        </p:sp>
      </p:grpSp>
      <p:grpSp>
        <p:nvGrpSpPr>
          <p:cNvPr id="6" name="Group 5"/>
          <p:cNvGrpSpPr/>
          <p:nvPr/>
        </p:nvGrpSpPr>
        <p:grpSpPr>
          <a:xfrm>
            <a:off x="6459808" y="3638473"/>
            <a:ext cx="5588579" cy="1098551"/>
            <a:chOff x="4781550" y="2232957"/>
            <a:chExt cx="4191434" cy="823913"/>
          </a:xfrm>
        </p:grpSpPr>
        <p:sp>
          <p:nvSpPr>
            <p:cNvPr id="18" name="Rectangle 17"/>
            <p:cNvSpPr>
              <a:spLocks noChangeArrowheads="1"/>
            </p:cNvSpPr>
            <p:nvPr>
              <p:custDataLst>
                <p:tags r:id="rId8"/>
              </p:custDataLst>
            </p:nvPr>
          </p:nvSpPr>
          <p:spPr bwMode="auto">
            <a:xfrm>
              <a:off x="4781550" y="2271491"/>
              <a:ext cx="936625" cy="708025"/>
            </a:xfrm>
            <a:prstGeom prst="rect">
              <a:avLst/>
            </a:prstGeom>
            <a:gradFill rotWithShape="1">
              <a:gsLst>
                <a:gs pos="0">
                  <a:srgbClr val="FF932B"/>
                </a:gs>
                <a:gs pos="100000">
                  <a:srgbClr val="FFB977"/>
                </a:gs>
              </a:gsLst>
              <a:lin ang="16200000"/>
            </a:gradFill>
            <a:ln w="9525">
              <a:solidFill>
                <a:srgbClr val="F69240"/>
              </a:solidFill>
              <a:miter lim="800000"/>
              <a:headEnd/>
              <a:tailEnd/>
            </a:ln>
            <a:effectLst>
              <a:outerShdw blurRad="40000" dist="23000" dir="5400000" rotWithShape="0">
                <a:srgbClr val="000000">
                  <a:alpha val="34999"/>
                </a:srgbClr>
              </a:outerShdw>
            </a:effectLst>
          </p:spPr>
          <p:txBody>
            <a:bodyPr rtlCol="0" anchor="ctr"/>
            <a:lstStyle/>
            <a:p>
              <a:pPr algn="ctr" rtl="0" eaLnBrk="1" hangingPunct="1">
                <a:defRPr/>
              </a:pPr>
              <a:r>
                <a:rPr lang="ko-kr" sz="1867">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rPr>
                <a:t>연결됨 </a:t>
              </a:r>
              <a:br>
                <a:rPr lang="en-US" sz="1867"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rPr>
              </a:br>
              <a:r>
                <a:rPr lang="ko-kr" sz="1867">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rPr>
                <a:t>및 </a:t>
              </a:r>
              <a:br>
                <a:rPr lang="en-US" sz="1867"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rPr>
              </a:br>
              <a:r>
                <a:rPr lang="ko-kr" sz="1867">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rPr>
                <a:t>사용 중</a:t>
              </a:r>
            </a:p>
          </p:txBody>
        </p:sp>
        <p:sp>
          <p:nvSpPr>
            <p:cNvPr id="19" name="Rectangular Callout 18"/>
            <p:cNvSpPr>
              <a:spLocks noChangeArrowheads="1"/>
            </p:cNvSpPr>
            <p:nvPr>
              <p:custDataLst>
                <p:tags r:id="rId9"/>
              </p:custDataLst>
            </p:nvPr>
          </p:nvSpPr>
          <p:spPr bwMode="auto">
            <a:xfrm>
              <a:off x="6256771" y="2232957"/>
              <a:ext cx="2716213" cy="823913"/>
            </a:xfrm>
            <a:prstGeom prst="wedgeRectCallout">
              <a:avLst>
                <a:gd name="adj1" fmla="val -72006"/>
                <a:gd name="adj2" fmla="val 6401"/>
              </a:avLst>
            </a:prstGeom>
            <a:solidFill>
              <a:schemeClr val="bg1"/>
            </a:solidFill>
            <a:ln w="12700">
              <a:solidFill>
                <a:srgbClr val="0D0D0D"/>
              </a:solidFill>
              <a:round/>
              <a:headEnd/>
              <a:tailEnd/>
            </a:ln>
            <a:effectLst>
              <a:outerShdw blurRad="292100" dist="139700" dir="2700000" algn="tl" rotWithShape="0">
                <a:srgbClr val="000000">
                  <a:alpha val="39999"/>
                </a:srgbClr>
              </a:outerShdw>
            </a:effectLst>
          </p:spPr>
          <p:txBody>
            <a:bodyPr rtlCol="0"/>
            <a:lstStyle/>
            <a:p>
              <a:pPr marL="158747" indent="-158747" rtl="0">
                <a:buFont typeface="Arial" pitchFamily="34" charset="0"/>
                <a:buChar char="•"/>
                <a:defRPr/>
              </a:pPr>
              <a:r>
                <a:rPr lang="ko-kr" sz="1867"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rPr>
                <a:t>Amazon EC2 인스턴스 OS에서 포맷</a:t>
              </a:r>
            </a:p>
            <a:p>
              <a:pPr marL="158747" indent="-158747" rtl="0">
                <a:buFont typeface="Arial" pitchFamily="34" charset="0"/>
                <a:buChar char="•"/>
                <a:defRPr/>
              </a:pPr>
              <a:r>
                <a:rPr lang="ko-kr" sz="1867"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rPr>
                <a:t>포맷된 드라이브 탑재</a:t>
              </a:r>
              <a:endParaRPr lang="en-US" sz="1867"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endParaRPr>
            </a:p>
          </p:txBody>
        </p:sp>
      </p:grpSp>
      <p:grpSp>
        <p:nvGrpSpPr>
          <p:cNvPr id="7" name="Group 6"/>
          <p:cNvGrpSpPr/>
          <p:nvPr/>
        </p:nvGrpSpPr>
        <p:grpSpPr>
          <a:xfrm>
            <a:off x="6180408" y="4936567"/>
            <a:ext cx="5002261" cy="1073151"/>
            <a:chOff x="4572000" y="3206528"/>
            <a:chExt cx="3751696" cy="804863"/>
          </a:xfrm>
        </p:grpSpPr>
        <p:sp>
          <p:nvSpPr>
            <p:cNvPr id="20" name="Rectangle 19"/>
            <p:cNvSpPr>
              <a:spLocks noChangeArrowheads="1"/>
            </p:cNvSpPr>
            <p:nvPr>
              <p:custDataLst>
                <p:tags r:id="rId6"/>
              </p:custDataLst>
            </p:nvPr>
          </p:nvSpPr>
          <p:spPr bwMode="auto">
            <a:xfrm>
              <a:off x="4572000" y="3206528"/>
              <a:ext cx="1684771" cy="515938"/>
            </a:xfrm>
            <a:prstGeom prst="rect">
              <a:avLst/>
            </a:prstGeom>
            <a:gradFill rotWithShape="1">
              <a:gsLst>
                <a:gs pos="0">
                  <a:srgbClr val="FF932B"/>
                </a:gs>
                <a:gs pos="100000">
                  <a:srgbClr val="FFB977"/>
                </a:gs>
              </a:gsLst>
              <a:lin ang="16200000"/>
            </a:gradFill>
            <a:ln w="9525">
              <a:solidFill>
                <a:srgbClr val="F69240"/>
              </a:solidFill>
              <a:miter lim="800000"/>
              <a:headEnd/>
              <a:tailEnd/>
            </a:ln>
            <a:effectLst>
              <a:outerShdw blurRad="40000" dist="23000" dir="5400000" rotWithShape="0">
                <a:srgbClr val="000000">
                  <a:alpha val="34999"/>
                </a:srgbClr>
              </a:outerShdw>
            </a:effectLst>
          </p:spPr>
          <p:txBody>
            <a:bodyPr rtlCol="0" anchor="ctr"/>
            <a:lstStyle/>
            <a:p>
              <a:pPr algn="ctr" rtl="0" eaLnBrk="1" hangingPunct="1">
                <a:defRPr/>
              </a:pPr>
              <a:r>
                <a:rPr lang="ko-kr" sz="1867">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rPr>
                <a:t>CreateSnapshot</a:t>
              </a:r>
            </a:p>
          </p:txBody>
        </p:sp>
        <p:sp>
          <p:nvSpPr>
            <p:cNvPr id="21" name="Rectangular Callout 20"/>
            <p:cNvSpPr>
              <a:spLocks noChangeArrowheads="1"/>
            </p:cNvSpPr>
            <p:nvPr>
              <p:custDataLst>
                <p:tags r:id="rId7"/>
              </p:custDataLst>
            </p:nvPr>
          </p:nvSpPr>
          <p:spPr bwMode="auto">
            <a:xfrm>
              <a:off x="6575859" y="3454178"/>
              <a:ext cx="1747837" cy="557213"/>
            </a:xfrm>
            <a:prstGeom prst="wedgeRectCallout">
              <a:avLst>
                <a:gd name="adj1" fmla="val -80770"/>
                <a:gd name="adj2" fmla="val -52080"/>
              </a:avLst>
            </a:prstGeom>
            <a:solidFill>
              <a:schemeClr val="bg1"/>
            </a:solidFill>
            <a:ln w="12700">
              <a:solidFill>
                <a:srgbClr val="0D0D0D"/>
              </a:solidFill>
              <a:round/>
              <a:headEnd/>
              <a:tailEnd/>
            </a:ln>
            <a:effectLst>
              <a:outerShdw blurRad="292100" dist="139700" dir="2700000" algn="tl" rotWithShape="0">
                <a:srgbClr val="000000">
                  <a:alpha val="39999"/>
                </a:srgbClr>
              </a:outerShdw>
            </a:effectLst>
          </p:spPr>
          <p:txBody>
            <a:bodyPr rtlCol="0" anchor="ctr"/>
            <a:lstStyle/>
            <a:p>
              <a:pPr marL="158747" indent="-158747" rtl="0">
                <a:defRPr/>
              </a:pPr>
              <a:r>
                <a:rPr lang="ko-kr" sz="1867">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rPr>
                <a:t>Amazon S3로 스냅샷 생성</a:t>
              </a:r>
            </a:p>
          </p:txBody>
        </p:sp>
      </p:grpSp>
      <p:grpSp>
        <p:nvGrpSpPr>
          <p:cNvPr id="11" name="Group 10"/>
          <p:cNvGrpSpPr/>
          <p:nvPr/>
        </p:nvGrpSpPr>
        <p:grpSpPr>
          <a:xfrm>
            <a:off x="5172875" y="5747251"/>
            <a:ext cx="4211758" cy="953461"/>
            <a:chOff x="3816350" y="3814541"/>
            <a:chExt cx="3158818" cy="715096"/>
          </a:xfrm>
        </p:grpSpPr>
        <p:sp>
          <p:nvSpPr>
            <p:cNvPr id="22" name="Rectangle 21"/>
            <p:cNvSpPr>
              <a:spLocks noChangeArrowheads="1"/>
            </p:cNvSpPr>
            <p:nvPr>
              <p:custDataLst>
                <p:tags r:id="rId4"/>
              </p:custDataLst>
            </p:nvPr>
          </p:nvSpPr>
          <p:spPr bwMode="auto">
            <a:xfrm>
              <a:off x="3816350" y="3814541"/>
              <a:ext cx="936625" cy="374650"/>
            </a:xfrm>
            <a:prstGeom prst="rect">
              <a:avLst/>
            </a:prstGeom>
            <a:gradFill rotWithShape="1">
              <a:gsLst>
                <a:gs pos="0">
                  <a:srgbClr val="FF932B"/>
                </a:gs>
                <a:gs pos="100000">
                  <a:srgbClr val="FFB977"/>
                </a:gs>
              </a:gsLst>
              <a:lin ang="16200000"/>
            </a:gradFill>
            <a:ln w="9525">
              <a:solidFill>
                <a:srgbClr val="F69240"/>
              </a:solidFill>
              <a:miter lim="800000"/>
              <a:headEnd/>
              <a:tailEnd/>
            </a:ln>
            <a:effectLst>
              <a:outerShdw blurRad="40000" dist="23000" dir="5400000" rotWithShape="0">
                <a:srgbClr val="000000">
                  <a:alpha val="34999"/>
                </a:srgbClr>
              </a:outerShdw>
            </a:effectLst>
          </p:spPr>
          <p:txBody>
            <a:bodyPr rtlCol="0" anchor="ctr"/>
            <a:lstStyle/>
            <a:p>
              <a:pPr algn="ctr" rtl="0" eaLnBrk="1" hangingPunct="1">
                <a:defRPr/>
              </a:pPr>
              <a:r>
                <a:rPr lang="ko-kr" sz="1867">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rPr>
                <a:t>탈착</a:t>
              </a:r>
            </a:p>
          </p:txBody>
        </p:sp>
        <p:sp>
          <p:nvSpPr>
            <p:cNvPr id="23" name="Rectangular Callout 22"/>
            <p:cNvSpPr>
              <a:spLocks noChangeArrowheads="1"/>
            </p:cNvSpPr>
            <p:nvPr>
              <p:custDataLst>
                <p:tags r:id="rId5"/>
              </p:custDataLst>
            </p:nvPr>
          </p:nvSpPr>
          <p:spPr bwMode="auto">
            <a:xfrm>
              <a:off x="5115791" y="4204200"/>
              <a:ext cx="1859377" cy="325437"/>
            </a:xfrm>
            <a:prstGeom prst="wedgeRectCallout">
              <a:avLst>
                <a:gd name="adj1" fmla="val -74522"/>
                <a:gd name="adj2" fmla="val -101832"/>
              </a:avLst>
            </a:prstGeom>
            <a:solidFill>
              <a:schemeClr val="bg1"/>
            </a:solidFill>
            <a:ln w="12700">
              <a:solidFill>
                <a:srgbClr val="0D0D0D"/>
              </a:solidFill>
              <a:round/>
              <a:headEnd/>
              <a:tailEnd/>
            </a:ln>
            <a:effectLst>
              <a:outerShdw blurRad="292100" dist="139700" dir="2700000" algn="tl" rotWithShape="0">
                <a:srgbClr val="000000">
                  <a:alpha val="39999"/>
                </a:srgbClr>
              </a:outerShdw>
            </a:effectLst>
          </p:spPr>
          <p:txBody>
            <a:bodyPr rtlCol="0" anchor="ctr"/>
            <a:lstStyle/>
            <a:p>
              <a:pPr rtl="0" eaLnBrk="1" hangingPunct="1">
                <a:defRPr/>
              </a:pPr>
              <a:r>
                <a:rPr lang="ko-kr" sz="1867">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rPr>
                <a:t>DetachVolume 호출</a:t>
              </a:r>
              <a:endParaRPr lang="en-US" sz="1867"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endParaRPr>
            </a:p>
          </p:txBody>
        </p:sp>
      </p:grpSp>
      <p:grpSp>
        <p:nvGrpSpPr>
          <p:cNvPr id="25" name="Group 24"/>
          <p:cNvGrpSpPr/>
          <p:nvPr/>
        </p:nvGrpSpPr>
        <p:grpSpPr>
          <a:xfrm>
            <a:off x="529677" y="4719506"/>
            <a:ext cx="3678584" cy="1337740"/>
            <a:chOff x="333952" y="3043732"/>
            <a:chExt cx="2758938" cy="1003305"/>
          </a:xfrm>
        </p:grpSpPr>
        <p:sp>
          <p:nvSpPr>
            <p:cNvPr id="16" name="Rectangle 15"/>
            <p:cNvSpPr/>
            <p:nvPr>
              <p:custDataLst>
                <p:tags r:id="rId2"/>
              </p:custDataLst>
            </p:nvPr>
          </p:nvSpPr>
          <p:spPr bwMode="auto">
            <a:xfrm>
              <a:off x="2156257" y="3043732"/>
              <a:ext cx="936633" cy="655567"/>
            </a:xfrm>
            <a:prstGeom prst="rect">
              <a:avLst/>
            </a:prstGeom>
            <a:solidFill>
              <a:schemeClr val="bg1">
                <a:lumMod val="65000"/>
              </a:schemeClr>
            </a:solidFill>
            <a:ln>
              <a:headEnd type="none" w="med" len="med"/>
              <a:tailEnd type="none" w="med" len="med"/>
            </a:ln>
            <a:effectLst>
              <a:outerShdw blurRad="292100" dist="1397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rtl="0" eaLnBrk="1" hangingPunct="1">
                <a:defRPr/>
              </a:pPr>
              <a:r>
                <a:rPr lang="ko-kr" sz="1867">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rPr>
                <a:t>삭제됨</a:t>
              </a:r>
            </a:p>
          </p:txBody>
        </p:sp>
        <p:sp>
          <p:nvSpPr>
            <p:cNvPr id="24" name="Rectangular Callout 23"/>
            <p:cNvSpPr>
              <a:spLocks noChangeArrowheads="1"/>
            </p:cNvSpPr>
            <p:nvPr>
              <p:custDataLst>
                <p:tags r:id="rId3"/>
              </p:custDataLst>
            </p:nvPr>
          </p:nvSpPr>
          <p:spPr bwMode="auto">
            <a:xfrm>
              <a:off x="333952" y="3734300"/>
              <a:ext cx="1822305" cy="312737"/>
            </a:xfrm>
            <a:prstGeom prst="wedgeRectCallout">
              <a:avLst>
                <a:gd name="adj1" fmla="val 60510"/>
                <a:gd name="adj2" fmla="val -148789"/>
              </a:avLst>
            </a:prstGeom>
            <a:solidFill>
              <a:schemeClr val="bg1"/>
            </a:solidFill>
            <a:ln w="12700">
              <a:solidFill>
                <a:srgbClr val="0D0D0D"/>
              </a:solidFill>
              <a:round/>
              <a:headEnd/>
              <a:tailEnd/>
            </a:ln>
            <a:effectLst>
              <a:outerShdw blurRad="292100" dist="139700" dir="2700000" algn="tl" rotWithShape="0">
                <a:srgbClr val="000000">
                  <a:alpha val="39999"/>
                </a:srgbClr>
              </a:outerShdw>
            </a:effectLst>
          </p:spPr>
          <p:txBody>
            <a:bodyPr rtlCol="0" anchor="ctr"/>
            <a:lstStyle/>
            <a:p>
              <a:pPr rtl="0" eaLnBrk="1" hangingPunct="1">
                <a:defRPr/>
              </a:pPr>
              <a:r>
                <a:rPr lang="ko-kr" sz="1867"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rPr>
                <a:t>DeleteVolume 호출</a:t>
              </a:r>
              <a:endParaRPr lang="en-US" sz="1867"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Times New Roman" pitchFamily="18" charset="0"/>
              </a:endParaRPr>
            </a:p>
          </p:txBody>
        </p:sp>
      </p:grpSp>
    </p:spTree>
    <p:custDataLst>
      <p:tags r:id="rId1"/>
    </p:custDataLst>
    <p:extLst>
      <p:ext uri="{BB962C8B-B14F-4D97-AF65-F5344CB8AC3E}">
        <p14:creationId xmlns:p14="http://schemas.microsoft.com/office/powerpoint/2010/main" val="823801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Amazon EBS 볼륨 유형</a:t>
            </a:r>
            <a:endParaRPr lang="en-US" dirty="0">
              <a:latin typeface="Amazon Ember Light" panose="020B0403020204020204" pitchFamily="34" charset="0"/>
              <a:ea typeface="Malgun Gothic" panose="020B0503020000020004" pitchFamily="34" charset="-127"/>
            </a:endParaRPr>
          </a:p>
        </p:txBody>
      </p:sp>
      <p:sp>
        <p:nvSpPr>
          <p:cNvPr id="3" name="Content Placeholder 2"/>
          <p:cNvSpPr>
            <a:spLocks noGrp="1"/>
          </p:cNvSpPr>
          <p:nvPr>
            <p:ph idx="1"/>
          </p:nvPr>
        </p:nvSpPr>
        <p:spPr/>
        <p:txBody>
          <a:bodyPr rtlCol="0"/>
          <a:lstStyle/>
          <a:p>
            <a:pPr rtl="0"/>
            <a:r>
              <a:rPr lang="ko-kr" b="1" dirty="0">
                <a:latin typeface="Amazon Ember Light" panose="020B0403020204020204" pitchFamily="34" charset="0"/>
                <a:ea typeface="Malgun Gothic" panose="020B0503020000020004" pitchFamily="34" charset="-127"/>
                <a:cs typeface="Amazon Ember Light" panose="020B0403020204020204" pitchFamily="34" charset="0"/>
              </a:rPr>
              <a:t>SSD</a:t>
            </a:r>
            <a:r>
              <a:rPr lang="ko-kr" b="1" dirty="0">
                <a:latin typeface="Amazon Ember Light" panose="020B0403020204020204" pitchFamily="34" charset="0"/>
                <a:ea typeface="Malgun Gothic" panose="020B0503020000020004" pitchFamily="34" charset="-127"/>
              </a:rPr>
              <a:t> 지원</a:t>
            </a:r>
            <a:r>
              <a:rPr lang="ko-kr" dirty="0">
                <a:latin typeface="Amazon Ember Light" panose="020B0403020204020204" pitchFamily="34" charset="0"/>
                <a:ea typeface="Malgun Gothic" panose="020B0503020000020004" pitchFamily="34" charset="-127"/>
              </a:rPr>
              <a:t> 볼륨:</a:t>
            </a:r>
            <a:endParaRPr lang="en-US" dirty="0">
              <a:latin typeface="Amazon Ember Light" panose="020B0403020204020204" pitchFamily="34" charset="0"/>
              <a:ea typeface="Malgun Gothic" panose="020B0503020000020004" pitchFamily="34" charset="-127"/>
            </a:endParaRPr>
          </a:p>
          <a:p>
            <a:pPr lvl="1" rtl="0"/>
            <a:r>
              <a:rPr lang="ko-kr" dirty="0">
                <a:latin typeface="Amazon Ember Light" panose="020B0403020204020204" pitchFamily="34" charset="0"/>
                <a:ea typeface="Malgun Gothic" panose="020B0503020000020004" pitchFamily="34" charset="-127"/>
              </a:rPr>
              <a:t>I/O 크기가 작고 읽기/쓰기 작업 빈도가 높은 트랜잭션 워크로드에 적합.</a:t>
            </a:r>
            <a:endParaRPr lang="en-US" dirty="0">
              <a:latin typeface="Amazon Ember Light" panose="020B0403020204020204" pitchFamily="34" charset="0"/>
              <a:ea typeface="Malgun Gothic" panose="020B0503020000020004" pitchFamily="34" charset="-127"/>
            </a:endParaRPr>
          </a:p>
          <a:p>
            <a:pPr lvl="1" rtl="0"/>
            <a:r>
              <a:rPr lang="ko-kr" dirty="0">
                <a:solidFill>
                  <a:srgbClr val="000000"/>
                </a:solidFill>
                <a:latin typeface="Amazon Ember Light" panose="020B0403020204020204" pitchFamily="34" charset="0"/>
                <a:ea typeface="Malgun Gothic" panose="020B0503020000020004" pitchFamily="34" charset="-127"/>
              </a:rPr>
              <a:t>IOPS 성능이 뛰어남.</a:t>
            </a:r>
            <a:endParaRPr lang="en-US" dirty="0">
              <a:latin typeface="Amazon Ember Light" panose="020B0403020204020204" pitchFamily="34" charset="0"/>
              <a:ea typeface="Malgun Gothic" panose="020B0503020000020004" pitchFamily="34" charset="-127"/>
            </a:endParaRPr>
          </a:p>
          <a:p>
            <a:pPr lvl="1" rtl="0"/>
            <a:endParaRPr lang="en-US" dirty="0">
              <a:latin typeface="Amazon Ember Light" panose="020B0403020204020204" pitchFamily="34" charset="0"/>
              <a:ea typeface="Malgun Gothic" panose="020B0503020000020004" pitchFamily="34" charset="-127"/>
            </a:endParaRPr>
          </a:p>
          <a:p>
            <a:pPr rtl="0"/>
            <a:r>
              <a:rPr lang="ko-kr" b="1" dirty="0">
                <a:latin typeface="Amazon Ember Light" panose="020B0403020204020204" pitchFamily="34" charset="0"/>
                <a:ea typeface="Malgun Gothic" panose="020B0503020000020004" pitchFamily="34" charset="-127"/>
                <a:cs typeface="Amazon Ember Light" panose="020B0403020204020204" pitchFamily="34" charset="0"/>
              </a:rPr>
              <a:t>HDD</a:t>
            </a:r>
            <a:r>
              <a:rPr lang="ko-kr" b="1" dirty="0">
                <a:latin typeface="Amazon Ember Light" panose="020B0403020204020204" pitchFamily="34" charset="0"/>
                <a:ea typeface="Malgun Gothic" panose="020B0503020000020004" pitchFamily="34" charset="-127"/>
              </a:rPr>
              <a:t> 지원</a:t>
            </a:r>
            <a:r>
              <a:rPr lang="ko-kr" dirty="0">
                <a:solidFill>
                  <a:srgbClr val="000000"/>
                </a:solidFill>
                <a:latin typeface="Amazon Ember Light" panose="020B0403020204020204" pitchFamily="34" charset="0"/>
                <a:ea typeface="Malgun Gothic" panose="020B0503020000020004" pitchFamily="34" charset="-127"/>
              </a:rPr>
              <a:t> 볼륨은</a:t>
            </a:r>
            <a:endParaRPr lang="en-US" dirty="0">
              <a:solidFill>
                <a:srgbClr val="05AD12"/>
              </a:solidFill>
              <a:latin typeface="Amazon Ember Light" panose="020B0403020204020204" pitchFamily="34" charset="0"/>
              <a:ea typeface="Malgun Gothic" panose="020B0503020000020004" pitchFamily="34" charset="-127"/>
            </a:endParaRPr>
          </a:p>
          <a:p>
            <a:pPr lvl="1" rtl="0"/>
            <a:r>
              <a:rPr lang="ko-kr" dirty="0">
                <a:latin typeface="Amazon Ember Light" panose="020B0403020204020204" pitchFamily="34" charset="0"/>
                <a:ea typeface="Malgun Gothic" panose="020B0503020000020004" pitchFamily="34" charset="-127"/>
              </a:rPr>
              <a:t>대규모 스트리밍 워크로드에 적합.</a:t>
            </a:r>
          </a:p>
          <a:p>
            <a:pPr lvl="1" rtl="0"/>
            <a:r>
              <a:rPr lang="ko-kr" dirty="0">
                <a:latin typeface="Amazon Ember Light" panose="020B0403020204020204" pitchFamily="34" charset="0"/>
                <a:ea typeface="Malgun Gothic" panose="020B0503020000020004" pitchFamily="34" charset="-127"/>
              </a:rPr>
              <a:t>처리량이 뛰어남(초당 MiB로 측정).</a:t>
            </a:r>
          </a:p>
        </p:txBody>
      </p:sp>
    </p:spTree>
    <p:custDataLst>
      <p:tags r:id="rId1"/>
    </p:custDataLst>
    <p:extLst>
      <p:ext uri="{BB962C8B-B14F-4D97-AF65-F5344CB8AC3E}">
        <p14:creationId xmlns:p14="http://schemas.microsoft.com/office/powerpoint/2010/main" val="11499236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Amazon EBS 볼륨 유형</a:t>
            </a:r>
            <a:endParaRPr lang="en-US" dirty="0">
              <a:latin typeface="Amazon Ember Light" panose="020B0403020204020204" pitchFamily="34" charset="0"/>
              <a:ea typeface="Malgun Gothic" panose="020B0503020000020004" pitchFamily="34" charset="-127"/>
            </a:endParaRPr>
          </a:p>
        </p:txBody>
      </p:sp>
      <p:graphicFrame>
        <p:nvGraphicFramePr>
          <p:cNvPr id="9" name="Content Placeholder 3"/>
          <p:cNvGraphicFramePr>
            <a:graphicFrameLocks/>
          </p:cNvGraphicFramePr>
          <p:nvPr/>
        </p:nvGraphicFramePr>
        <p:xfrm>
          <a:off x="626533" y="1668759"/>
          <a:ext cx="10938934" cy="4448949"/>
        </p:xfrm>
        <a:graphic>
          <a:graphicData uri="http://schemas.openxmlformats.org/drawingml/2006/table">
            <a:tbl>
              <a:tblPr firstRow="1" bandRow="1">
                <a:tableStyleId>{5C22544A-7EE6-4342-B048-85BDC9FD1C3A}</a:tableStyleId>
              </a:tblPr>
              <a:tblGrid>
                <a:gridCol w="1796713">
                  <a:extLst>
                    <a:ext uri="{9D8B030D-6E8A-4147-A177-3AD203B41FA5}">
                      <a16:colId xmlns:a16="http://schemas.microsoft.com/office/drawing/2014/main" val="20000"/>
                    </a:ext>
                  </a:extLst>
                </a:gridCol>
                <a:gridCol w="2147703">
                  <a:extLst>
                    <a:ext uri="{9D8B030D-6E8A-4147-A177-3AD203B41FA5}">
                      <a16:colId xmlns:a16="http://schemas.microsoft.com/office/drawing/2014/main" val="20001"/>
                    </a:ext>
                  </a:extLst>
                </a:gridCol>
                <a:gridCol w="2147703">
                  <a:extLst>
                    <a:ext uri="{9D8B030D-6E8A-4147-A177-3AD203B41FA5}">
                      <a16:colId xmlns:a16="http://schemas.microsoft.com/office/drawing/2014/main" val="20002"/>
                    </a:ext>
                  </a:extLst>
                </a:gridCol>
                <a:gridCol w="2456155">
                  <a:extLst>
                    <a:ext uri="{9D8B030D-6E8A-4147-A177-3AD203B41FA5}">
                      <a16:colId xmlns:a16="http://schemas.microsoft.com/office/drawing/2014/main" val="20003"/>
                    </a:ext>
                  </a:extLst>
                </a:gridCol>
                <a:gridCol w="2390660">
                  <a:extLst>
                    <a:ext uri="{9D8B030D-6E8A-4147-A177-3AD203B41FA5}">
                      <a16:colId xmlns:a16="http://schemas.microsoft.com/office/drawing/2014/main" val="20004"/>
                    </a:ext>
                  </a:extLst>
                </a:gridCol>
              </a:tblGrid>
              <a:tr h="466013">
                <a:tc>
                  <a:txBody>
                    <a:bodyPr/>
                    <a:lstStyle/>
                    <a:p>
                      <a:pPr rtl="0"/>
                      <a:endParaRPr lang="en-US" sz="1600" b="1" baseline="0" dirty="0">
                        <a:solidFill>
                          <a:schemeClr val="bg1"/>
                        </a:solidFill>
                        <a:latin typeface="Amazon Ember" panose="020B0603020204020204" pitchFamily="34" charset="0"/>
                        <a:ea typeface="Malgun Gothic" panose="020B0503020000020004" pitchFamily="34" charset="-127"/>
                        <a:cs typeface="Amazon Ember" panose="020B0603020204020204" pitchFamily="34" charset="0"/>
                      </a:endParaRPr>
                    </a:p>
                  </a:txBody>
                  <a:tcPr marL="121920" marR="121920" marT="60960" marB="60960" anchor="ctr"/>
                </a:tc>
                <a:tc gridSpan="2">
                  <a:txBody>
                    <a:bodyPr/>
                    <a:lstStyle/>
                    <a:p>
                      <a:pPr algn="ctr" rtl="0"/>
                      <a:r>
                        <a:rPr lang="ko-kr" sz="1900" baseline="0">
                          <a:latin typeface="Amazon Ember" panose="020B0603020204020204" pitchFamily="34" charset="0"/>
                          <a:ea typeface="Malgun Gothic" panose="020B0503020000020004" pitchFamily="34" charset="-127"/>
                          <a:cs typeface="Amazon Ember" panose="020B0603020204020204" pitchFamily="34" charset="0"/>
                        </a:rPr>
                        <a:t>SSD</a:t>
                      </a:r>
                    </a:p>
                  </a:txBody>
                  <a:tcPr marL="121920" marR="121920" marT="60960" marB="60960" anchor="ctr"/>
                </a:tc>
                <a:tc hMerge="1">
                  <a:txBody>
                    <a:bodyPr/>
                    <a:lstStyle/>
                    <a:p>
                      <a:pPr rtl="0"/>
                      <a:endParaRPr lang="en-US" sz="1200" dirty="0"/>
                    </a:p>
                  </a:txBody>
                  <a:tcPr/>
                </a:tc>
                <a:tc gridSpan="2">
                  <a:txBody>
                    <a:bodyPr/>
                    <a:lstStyle/>
                    <a:p>
                      <a:pPr algn="ctr" rtl="0"/>
                      <a:r>
                        <a:rPr lang="ko-kr" sz="1900" baseline="0">
                          <a:latin typeface="Amazon Ember" panose="020B0603020204020204" pitchFamily="34" charset="0"/>
                          <a:ea typeface="Malgun Gothic" panose="020B0503020000020004" pitchFamily="34" charset="-127"/>
                          <a:cs typeface="Amazon Ember" panose="020B0603020204020204" pitchFamily="34" charset="0"/>
                        </a:rPr>
                        <a:t>HDD</a:t>
                      </a:r>
                    </a:p>
                  </a:txBody>
                  <a:tcPr marL="121920" marR="121920" marT="60960" marB="60960" anchor="ctr"/>
                </a:tc>
                <a:tc hMerge="1">
                  <a:txBody>
                    <a:bodyPr/>
                    <a:lstStyle/>
                    <a:p>
                      <a:pPr rtl="0"/>
                      <a:endParaRPr lang="en-US" sz="1200" dirty="0"/>
                    </a:p>
                  </a:txBody>
                  <a:tcPr/>
                </a:tc>
                <a:extLst>
                  <a:ext uri="{0D108BD9-81ED-4DB2-BD59-A6C34878D82A}">
                    <a16:rowId xmlns:a16="http://schemas.microsoft.com/office/drawing/2014/main" val="10000"/>
                  </a:ext>
                </a:extLst>
              </a:tr>
              <a:tr h="609600">
                <a:tc>
                  <a:txBody>
                    <a:bodyPr/>
                    <a:lstStyle/>
                    <a:p>
                      <a:pPr algn="ctr" rtl="0"/>
                      <a:r>
                        <a:rPr lang="ko-kr" sz="1900" b="1" baseline="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볼륨 </a:t>
                      </a:r>
                      <a:r>
                        <a:rPr lang="ko-kr" sz="1900" b="1" u="none" baseline="0">
                          <a:solidFill>
                            <a:srgbClr val="FFFFFF"/>
                          </a:solidFill>
                          <a:latin typeface="Amazon Ember" panose="020B0603020204020204" pitchFamily="34" charset="0"/>
                          <a:ea typeface="Malgun Gothic" panose="020B0503020000020004" pitchFamily="34" charset="-127"/>
                          <a:cs typeface="Amazon Ember" panose="020B0603020204020204" pitchFamily="34" charset="0"/>
                        </a:rPr>
                        <a:t>유형</a:t>
                      </a:r>
                      <a:endParaRPr lang="en-US" sz="1900" b="1" u="none" baseline="0"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endParaRPr>
                    </a:p>
                  </a:txBody>
                  <a:tcPr marL="121920" marR="121920" marT="60960" marB="60960" anchor="ctr">
                    <a:solidFill>
                      <a:schemeClr val="accent1"/>
                    </a:solidFill>
                  </a:tcPr>
                </a:tc>
                <a:tc>
                  <a:txBody>
                    <a:bodyPr/>
                    <a:lstStyle/>
                    <a:p>
                      <a:pPr algn="ctr" rtl="0"/>
                      <a:r>
                        <a:rPr lang="ko-kr" sz="1600" b="1" baseline="0" dirty="0">
                          <a:latin typeface="Amazon Ember" panose="020B0603020204020204" pitchFamily="34" charset="0"/>
                          <a:ea typeface="Malgun Gothic" panose="020B0503020000020004" pitchFamily="34" charset="-127"/>
                          <a:cs typeface="Amazon Ember" panose="020B0603020204020204" pitchFamily="34" charset="0"/>
                        </a:rPr>
                        <a:t>범용 SSD(gp2)</a:t>
                      </a:r>
                      <a:endParaRPr lang="en-US" sz="1600" b="1" baseline="0" dirty="0">
                        <a:latin typeface="Amazon Ember" panose="020B0603020204020204" pitchFamily="34" charset="0"/>
                        <a:ea typeface="Malgun Gothic" panose="020B0503020000020004" pitchFamily="34" charset="-127"/>
                        <a:cs typeface="Amazon Ember" panose="020B0603020204020204" pitchFamily="34" charset="0"/>
                      </a:endParaRPr>
                    </a:p>
                  </a:txBody>
                  <a:tcPr marL="121920" marR="121920" marT="60960" marB="60960" anchor="ctr"/>
                </a:tc>
                <a:tc>
                  <a:txBody>
                    <a:bodyPr/>
                    <a:lstStyle/>
                    <a:p>
                      <a:pPr algn="ctr" rtl="0"/>
                      <a:r>
                        <a:rPr lang="ko-kr" sz="1600" b="1" baseline="0">
                          <a:latin typeface="Amazon Ember" panose="020B0603020204020204" pitchFamily="34" charset="0"/>
                          <a:ea typeface="Malgun Gothic" panose="020B0503020000020004" pitchFamily="34" charset="-127"/>
                          <a:cs typeface="Amazon Ember" panose="020B0603020204020204" pitchFamily="34" charset="0"/>
                        </a:rPr>
                        <a:t>프로비저닝된 IOPS SSD(io1)</a:t>
                      </a:r>
                    </a:p>
                  </a:txBody>
                  <a:tcPr marL="121920" marR="121920" marT="60960" marB="60960" anchor="ctr"/>
                </a:tc>
                <a:tc>
                  <a:txBody>
                    <a:bodyPr/>
                    <a:lstStyle/>
                    <a:p>
                      <a:pPr algn="ctr" rtl="0"/>
                      <a:r>
                        <a:rPr lang="ko-kr" sz="1600" b="1" baseline="0">
                          <a:latin typeface="Amazon Ember" panose="020B0603020204020204" pitchFamily="34" charset="0"/>
                          <a:ea typeface="Malgun Gothic" panose="020B0503020000020004" pitchFamily="34" charset="-127"/>
                          <a:cs typeface="Amazon Ember" panose="020B0603020204020204" pitchFamily="34" charset="0"/>
                        </a:rPr>
                        <a:t>처리량 최적화 HDD(st1)</a:t>
                      </a:r>
                    </a:p>
                  </a:txBody>
                  <a:tcPr marL="121920" marR="121920" marT="60960" marB="60960" anchor="ctr"/>
                </a:tc>
                <a:tc>
                  <a:txBody>
                    <a:bodyPr/>
                    <a:lstStyle/>
                    <a:p>
                      <a:pPr algn="ctr" rtl="0"/>
                      <a:r>
                        <a:rPr lang="ko-kr" sz="1600" b="1" baseline="0">
                          <a:latin typeface="Amazon Ember" panose="020B0603020204020204" pitchFamily="34" charset="0"/>
                          <a:ea typeface="Malgun Gothic" panose="020B0503020000020004" pitchFamily="34" charset="-127"/>
                          <a:cs typeface="Amazon Ember" panose="020B0603020204020204" pitchFamily="34" charset="0"/>
                        </a:rPr>
                        <a:t>콜드 HDD(sc1)</a:t>
                      </a:r>
                    </a:p>
                  </a:txBody>
                  <a:tcPr marL="121920" marR="121920" marT="60960" marB="60960" anchor="ctr"/>
                </a:tc>
                <a:extLst>
                  <a:ext uri="{0D108BD9-81ED-4DB2-BD59-A6C34878D82A}">
                    <a16:rowId xmlns:a16="http://schemas.microsoft.com/office/drawing/2014/main" val="10001"/>
                  </a:ext>
                </a:extLst>
              </a:tr>
              <a:tr h="1341120">
                <a:tc>
                  <a:txBody>
                    <a:bodyPr/>
                    <a:lstStyle/>
                    <a:p>
                      <a:pPr algn="ctr" rtl="0"/>
                      <a:r>
                        <a:rPr lang="ko-kr" sz="1900" b="1" baseline="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설명</a:t>
                      </a:r>
                    </a:p>
                  </a:txBody>
                  <a:tcPr marL="121920" marR="121920" marT="60960" marB="60960" anchor="ctr">
                    <a:solidFill>
                      <a:schemeClr val="accent1"/>
                    </a:solidFill>
                  </a:tcPr>
                </a:tc>
                <a:tc>
                  <a:txBody>
                    <a:bodyPr/>
                    <a:lstStyle/>
                    <a:p>
                      <a:pPr algn="ctr" rtl="0"/>
                      <a:r>
                        <a:rPr lang="ko-kr" sz="1600" b="0" i="0" baseline="0" dirty="0">
                          <a:latin typeface="Amazon Ember Light" panose="020B0403020204020204" pitchFamily="34" charset="0"/>
                          <a:ea typeface="Malgun Gothic" panose="020B0503020000020004" pitchFamily="34" charset="-127"/>
                          <a:cs typeface="Amazon Ember Light" panose="020B0403020204020204" pitchFamily="34" charset="0"/>
                        </a:rPr>
                        <a:t>다양한 트랜잭션 로드에 적합하며 요금과 성능 간 균형 유지</a:t>
                      </a:r>
                      <a:endParaRPr lang="en-US" sz="1600" b="0" i="0" baseline="0" dirty="0">
                        <a:latin typeface="Amazon Ember Light" panose="020B0403020204020204" pitchFamily="34" charset="0"/>
                        <a:ea typeface="Malgun Gothic" panose="020B0503020000020004" pitchFamily="34" charset="-127"/>
                        <a:cs typeface="Amazon Ember Light" panose="020B0403020204020204" pitchFamily="34" charset="0"/>
                      </a:endParaRPr>
                    </a:p>
                  </a:txBody>
                  <a:tcPr marL="121920" marR="121920" marT="60960" marB="60960" anchor="ctr"/>
                </a:tc>
                <a:tc>
                  <a:txBody>
                    <a:bodyPr/>
                    <a:lstStyle/>
                    <a:p>
                      <a:pPr algn="ctr" rtl="0"/>
                      <a:r>
                        <a:rPr lang="ko-kr" sz="1600" b="0" i="0" baseline="0" dirty="0">
                          <a:latin typeface="Amazon Ember Light" panose="020B0403020204020204" pitchFamily="34" charset="0"/>
                          <a:ea typeface="Malgun Gothic" panose="020B0503020000020004" pitchFamily="34" charset="-127"/>
                          <a:cs typeface="Amazon Ember Light" panose="020B0403020204020204" pitchFamily="34" charset="0"/>
                        </a:rPr>
                        <a:t>미션 크리티컬 </a:t>
                      </a:r>
                      <a:r>
                        <a:rPr lang="ko-kr" sz="1600" b="0" i="0" u="none" baseline="0" dirty="0">
                          <a:solidFill>
                            <a:srgbClr val="000000"/>
                          </a:solidFill>
                          <a:latin typeface="Amazon Ember Light" panose="020B0403020204020204" pitchFamily="34" charset="0"/>
                          <a:ea typeface="Malgun Gothic" panose="020B0503020000020004" pitchFamily="34" charset="-127"/>
                          <a:cs typeface="Amazon Ember Light" panose="020B0403020204020204" pitchFamily="34" charset="0"/>
                        </a:rPr>
                        <a:t>애플리케이션</a:t>
                      </a:r>
                      <a:r>
                        <a:rPr lang="ko-kr" sz="1600" b="0" i="0" baseline="0" dirty="0">
                          <a:latin typeface="Amazon Ember Light" panose="020B0403020204020204" pitchFamily="34" charset="0"/>
                          <a:ea typeface="Malgun Gothic" panose="020B0503020000020004" pitchFamily="34" charset="-127"/>
                          <a:cs typeface="Amazon Ember Light" panose="020B0403020204020204" pitchFamily="34" charset="0"/>
                        </a:rPr>
                        <a:t>에 적합한 고성능 SSD 볼륨.</a:t>
                      </a:r>
                      <a:endParaRPr lang="en-US" sz="1600" b="0" i="0" baseline="0" dirty="0">
                        <a:latin typeface="Amazon Ember Light" panose="020B0403020204020204" pitchFamily="34" charset="0"/>
                        <a:ea typeface="Malgun Gothic" panose="020B0503020000020004" pitchFamily="34" charset="-127"/>
                        <a:cs typeface="Amazon Ember Light" panose="020B0403020204020204" pitchFamily="34" charset="0"/>
                      </a:endParaRPr>
                    </a:p>
                  </a:txBody>
                  <a:tcPr marL="121920" marR="121920" marT="60960" marB="60960" anchor="ctr"/>
                </a:tc>
                <a:tc>
                  <a:txBody>
                    <a:bodyPr/>
                    <a:lstStyle/>
                    <a:p>
                      <a:pPr algn="ctr" rtl="0"/>
                      <a:r>
                        <a:rPr lang="ko-kr" sz="1600" b="0" i="0" baseline="0" dirty="0">
                          <a:latin typeface="Amazon Ember Light" panose="020B0403020204020204" pitchFamily="34" charset="0"/>
                          <a:ea typeface="Malgun Gothic" panose="020B0503020000020004" pitchFamily="34" charset="-127"/>
                          <a:cs typeface="Amazon Ember Light" panose="020B0403020204020204" pitchFamily="34" charset="0"/>
                        </a:rPr>
                        <a:t>자주 액세스하고 처리량 집약적인 워크로드에 적합한 저렴한 HDD.</a:t>
                      </a:r>
                      <a:endParaRPr lang="en-US" sz="1600" b="0" i="0" baseline="0" dirty="0">
                        <a:latin typeface="Amazon Ember Light" panose="020B0403020204020204" pitchFamily="34" charset="0"/>
                        <a:ea typeface="Malgun Gothic" panose="020B0503020000020004" pitchFamily="34" charset="-127"/>
                        <a:cs typeface="Amazon Ember Light" panose="020B0403020204020204" pitchFamily="34" charset="0"/>
                      </a:endParaRPr>
                    </a:p>
                  </a:txBody>
                  <a:tcPr marL="121920" marR="121920" marT="60960" marB="60960" anchor="ctr"/>
                </a:tc>
                <a:tc>
                  <a:txBody>
                    <a:bodyPr/>
                    <a:lstStyle/>
                    <a:p>
                      <a:pPr algn="ctr" rtl="0"/>
                      <a:r>
                        <a:rPr lang="ko-kr" sz="1600" b="0" i="0" baseline="0" dirty="0">
                          <a:latin typeface="Amazon Ember Light" panose="020B0403020204020204" pitchFamily="34" charset="0"/>
                          <a:ea typeface="Malgun Gothic" panose="020B0503020000020004" pitchFamily="34" charset="-127"/>
                          <a:cs typeface="Amazon Ember Light" panose="020B0403020204020204" pitchFamily="34" charset="0"/>
                        </a:rPr>
                        <a:t>자주 액세스하지 않는 워크로드에 적합한 최저 비용 HDD 볼륨.</a:t>
                      </a:r>
                      <a:endParaRPr lang="en-US" sz="1600" b="0" i="0" baseline="0" dirty="0">
                        <a:latin typeface="Amazon Ember Light" panose="020B0403020204020204" pitchFamily="34" charset="0"/>
                        <a:ea typeface="Malgun Gothic" panose="020B0503020000020004" pitchFamily="34" charset="-127"/>
                        <a:cs typeface="Amazon Ember Light" panose="020B0403020204020204" pitchFamily="34" charset="0"/>
                      </a:endParaRPr>
                    </a:p>
                  </a:txBody>
                  <a:tcPr marL="121920" marR="121920" marT="60960" marB="60960" anchor="ctr"/>
                </a:tc>
                <a:extLst>
                  <a:ext uri="{0D108BD9-81ED-4DB2-BD59-A6C34878D82A}">
                    <a16:rowId xmlns:a16="http://schemas.microsoft.com/office/drawing/2014/main" val="10002"/>
                  </a:ext>
                </a:extLst>
              </a:tr>
              <a:tr h="749075">
                <a:tc>
                  <a:txBody>
                    <a:bodyPr/>
                    <a:lstStyle/>
                    <a:p>
                      <a:pPr algn="ctr" rtl="0"/>
                      <a:r>
                        <a:rPr lang="ko-kr" sz="1900" b="1" baseline="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볼륨 크기</a:t>
                      </a:r>
                      <a:endParaRPr lang="en-US" sz="1900" b="1" baseline="0" dirty="0">
                        <a:solidFill>
                          <a:schemeClr val="bg1"/>
                        </a:solidFill>
                        <a:latin typeface="Amazon Ember" panose="020B0603020204020204" pitchFamily="34" charset="0"/>
                        <a:ea typeface="Malgun Gothic" panose="020B0503020000020004" pitchFamily="34" charset="-127"/>
                        <a:cs typeface="Amazon Ember" panose="020B0603020204020204" pitchFamily="34" charset="0"/>
                      </a:endParaRPr>
                    </a:p>
                  </a:txBody>
                  <a:tcPr marL="121920" marR="121920" marT="60960" marB="60960" anchor="ctr">
                    <a:solidFill>
                      <a:schemeClr val="accent1"/>
                    </a:solidFill>
                  </a:tcPr>
                </a:tc>
                <a:tc>
                  <a:txBody>
                    <a:bodyPr/>
                    <a:lstStyle/>
                    <a:p>
                      <a:pPr algn="ctr" rtl="0"/>
                      <a:r>
                        <a:rPr lang="ko-kr" sz="1600" b="0" i="0" baseline="0">
                          <a:latin typeface="Amazon Ember Light" panose="020B0403020204020204" pitchFamily="34" charset="0"/>
                          <a:ea typeface="Malgun Gothic" panose="020B0503020000020004" pitchFamily="34" charset="-127"/>
                          <a:cs typeface="Amazon Ember Light" panose="020B0403020204020204" pitchFamily="34" charset="0"/>
                        </a:rPr>
                        <a:t>1 GiB – 16 TiB</a:t>
                      </a:r>
                    </a:p>
                  </a:txBody>
                  <a:tcPr marL="121920" marR="121920" marT="60960" marB="60960" anchor="ctr"/>
                </a:tc>
                <a:tc>
                  <a:txBody>
                    <a:bodyPr/>
                    <a:lstStyle/>
                    <a:p>
                      <a:pPr algn="ctr" rtl="0"/>
                      <a:r>
                        <a:rPr lang="ko-kr" sz="1600" b="0" i="0" baseline="0">
                          <a:latin typeface="Amazon Ember Light" panose="020B0403020204020204" pitchFamily="34" charset="0"/>
                          <a:ea typeface="Malgun Gothic" panose="020B0503020000020004" pitchFamily="34" charset="-127"/>
                          <a:cs typeface="Amazon Ember Light" panose="020B0403020204020204" pitchFamily="34" charset="0"/>
                        </a:rPr>
                        <a:t>4 GiB – 16 TiB</a:t>
                      </a:r>
                    </a:p>
                  </a:txBody>
                  <a:tcPr marL="121920" marR="121920" marT="60960" marB="60960" anchor="ctr"/>
                </a:tc>
                <a:tc>
                  <a:txBody>
                    <a:bodyPr/>
                    <a:lstStyle/>
                    <a:p>
                      <a:pPr algn="ctr" rtl="0"/>
                      <a:r>
                        <a:rPr lang="ko-kr" sz="1600" b="0" i="0" baseline="0">
                          <a:latin typeface="Amazon Ember Light" panose="020B0403020204020204" pitchFamily="34" charset="0"/>
                          <a:ea typeface="Malgun Gothic" panose="020B0503020000020004" pitchFamily="34" charset="-127"/>
                          <a:cs typeface="Amazon Ember Light" panose="020B0403020204020204" pitchFamily="34" charset="0"/>
                        </a:rPr>
                        <a:t>500 GiB – 16 TiB</a:t>
                      </a:r>
                    </a:p>
                  </a:txBody>
                  <a:tcPr marL="121920" marR="121920" marT="60960" marB="60960" anchor="ctr"/>
                </a:tc>
                <a:tc>
                  <a:txBody>
                    <a:bodyPr/>
                    <a:lstStyle/>
                    <a:p>
                      <a:pPr algn="ctr" rtl="0"/>
                      <a:r>
                        <a:rPr lang="ko-kr" sz="1600" b="0" i="0" baseline="0" dirty="0">
                          <a:latin typeface="Amazon Ember Light" panose="020B0403020204020204" pitchFamily="34" charset="0"/>
                          <a:ea typeface="Malgun Gothic" panose="020B0503020000020004" pitchFamily="34" charset="-127"/>
                          <a:cs typeface="Amazon Ember Light" panose="020B0403020204020204" pitchFamily="34" charset="0"/>
                        </a:rPr>
                        <a:t>500 GiB – 16 TiB</a:t>
                      </a:r>
                    </a:p>
                  </a:txBody>
                  <a:tcPr marL="121920" marR="121920" marT="60960" marB="60960" anchor="ctr"/>
                </a:tc>
                <a:extLst>
                  <a:ext uri="{0D108BD9-81ED-4DB2-BD59-A6C34878D82A}">
                    <a16:rowId xmlns:a16="http://schemas.microsoft.com/office/drawing/2014/main" val="10003"/>
                  </a:ext>
                </a:extLst>
              </a:tr>
              <a:tr h="1283141">
                <a:tc>
                  <a:txBody>
                    <a:bodyPr/>
                    <a:lstStyle/>
                    <a:p>
                      <a:pPr algn="ctr" rtl="0"/>
                      <a:r>
                        <a:rPr lang="ko-kr" sz="1900" b="1" baseline="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기준 성능 </a:t>
                      </a:r>
                      <a:r>
                        <a:rPr lang="ko-kr" sz="1900" b="1" u="none" baseline="0">
                          <a:solidFill>
                            <a:srgbClr val="FFFFFF"/>
                          </a:solidFill>
                          <a:latin typeface="Amazon Ember" panose="020B0603020204020204" pitchFamily="34" charset="0"/>
                          <a:ea typeface="Malgun Gothic" panose="020B0503020000020004" pitchFamily="34" charset="-127"/>
                          <a:cs typeface="Amazon Ember" panose="020B0603020204020204" pitchFamily="34" charset="0"/>
                        </a:rPr>
                        <a:t>속성</a:t>
                      </a:r>
                      <a:endParaRPr lang="en-US" sz="1900" b="1" u="none" baseline="0"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endParaRPr>
                    </a:p>
                  </a:txBody>
                  <a:tcPr marL="121920" marR="121920" marT="60960" marB="60960" anchor="ctr">
                    <a:solidFill>
                      <a:schemeClr val="accent1"/>
                    </a:solidFill>
                  </a:tcPr>
                </a:tc>
                <a:tc>
                  <a:txBody>
                    <a:bodyPr/>
                    <a:lstStyle/>
                    <a:p>
                      <a:pPr algn="ctr" rtl="0"/>
                      <a:r>
                        <a:rPr lang="ko-kr" sz="1600" b="0" i="0" baseline="0">
                          <a:latin typeface="Amazon Ember Light" panose="020B0403020204020204" pitchFamily="34" charset="0"/>
                          <a:ea typeface="Malgun Gothic" panose="020B0503020000020004" pitchFamily="34" charset="-127"/>
                          <a:cs typeface="Amazon Ember Light" panose="020B0403020204020204" pitchFamily="34" charset="0"/>
                        </a:rPr>
                        <a:t>IOPS</a:t>
                      </a:r>
                    </a:p>
                  </a:txBody>
                  <a:tcPr marL="121920" marR="121920" marT="60960" marB="60960" anchor="ctr"/>
                </a:tc>
                <a:tc>
                  <a:txBody>
                    <a:bodyPr/>
                    <a:lstStyle/>
                    <a:p>
                      <a:pPr algn="ctr" rtl="0"/>
                      <a:r>
                        <a:rPr lang="ko-kr" sz="1600" b="0" i="0" baseline="0">
                          <a:latin typeface="Amazon Ember Light" panose="020B0403020204020204" pitchFamily="34" charset="0"/>
                          <a:ea typeface="Malgun Gothic" panose="020B0503020000020004" pitchFamily="34" charset="-127"/>
                          <a:cs typeface="Amazon Ember Light" panose="020B0403020204020204" pitchFamily="34" charset="0"/>
                        </a:rPr>
                        <a:t>IOPS</a:t>
                      </a:r>
                    </a:p>
                  </a:txBody>
                  <a:tcPr marL="121920" marR="121920" marT="60960" marB="60960" anchor="ctr"/>
                </a:tc>
                <a:tc>
                  <a:txBody>
                    <a:bodyPr/>
                    <a:lstStyle/>
                    <a:p>
                      <a:pPr algn="ctr" rtl="0"/>
                      <a:r>
                        <a:rPr lang="ko-kr" sz="1600" b="0" i="0" baseline="0" dirty="0">
                          <a:latin typeface="Amazon Ember Light" panose="020B0403020204020204" pitchFamily="34" charset="0"/>
                          <a:ea typeface="Malgun Gothic" panose="020B0503020000020004" pitchFamily="34" charset="-127"/>
                          <a:cs typeface="Amazon Ember Light" panose="020B0403020204020204" pitchFamily="34" charset="0"/>
                        </a:rPr>
                        <a:t>MiB/s</a:t>
                      </a:r>
                    </a:p>
                  </a:txBody>
                  <a:tcPr marL="121920" marR="121920" marT="60960" marB="60960" anchor="ctr"/>
                </a:tc>
                <a:tc>
                  <a:txBody>
                    <a:bodyPr/>
                    <a:lstStyle/>
                    <a:p>
                      <a:pPr algn="ctr" rtl="0"/>
                      <a:r>
                        <a:rPr lang="ko-kr" sz="1600" b="0" i="0" baseline="0" dirty="0">
                          <a:latin typeface="Amazon Ember Light" panose="020B0403020204020204" pitchFamily="34" charset="0"/>
                          <a:ea typeface="Malgun Gothic" panose="020B0503020000020004" pitchFamily="34" charset="-127"/>
                          <a:cs typeface="Amazon Ember Light" panose="020B0403020204020204" pitchFamily="34" charset="0"/>
                        </a:rPr>
                        <a:t>MiB/s</a:t>
                      </a:r>
                    </a:p>
                  </a:txBody>
                  <a:tcPr marL="121920" marR="121920" marT="60960" marB="60960" anchor="ct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6829835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Amazon EBS에 대한 정보</a:t>
            </a:r>
          </a:p>
        </p:txBody>
      </p:sp>
      <p:sp>
        <p:nvSpPr>
          <p:cNvPr id="3" name="Content Placeholder 2"/>
          <p:cNvSpPr>
            <a:spLocks noGrp="1"/>
          </p:cNvSpPr>
          <p:nvPr>
            <p:ph idx="1"/>
          </p:nvPr>
        </p:nvSpPr>
        <p:spPr/>
        <p:txBody>
          <a:bodyPr rtlCol="0"/>
          <a:lstStyle/>
          <a:p>
            <a:pPr rtl="0"/>
            <a:r>
              <a:rPr lang="ko-kr">
                <a:solidFill>
                  <a:srgbClr val="000000"/>
                </a:solidFill>
                <a:latin typeface="Amazon Ember Light" panose="020B0403020204020204" pitchFamily="34" charset="0"/>
                <a:ea typeface="Malgun Gothic" panose="020B0503020000020004" pitchFamily="34" charset="-127"/>
              </a:rPr>
              <a:t>데이터에 빠르게 액세스하고 장기간 </a:t>
            </a:r>
            <a:r>
              <a:rPr lang="ko-kr">
                <a:latin typeface="Amazon Ember Light" panose="020B0403020204020204" pitchFamily="34" charset="0"/>
                <a:ea typeface="Malgun Gothic" panose="020B0503020000020004" pitchFamily="34" charset="-127"/>
              </a:rPr>
              <a:t>지속</a:t>
            </a:r>
            <a:r>
              <a:rPr lang="ko-kr">
                <a:solidFill>
                  <a:srgbClr val="000000"/>
                </a:solidFill>
                <a:latin typeface="Amazon Ember Light" panose="020B0403020204020204" pitchFamily="34" charset="0"/>
                <a:ea typeface="Malgun Gothic" panose="020B0503020000020004" pitchFamily="34" charset="-127"/>
              </a:rPr>
              <a:t>해야 하는 경우 EBS를 사용하는 것이 좋습니다.</a:t>
            </a:r>
            <a:endParaRPr lang="en-US" dirty="0">
              <a:latin typeface="Amazon Ember Light" panose="020B0403020204020204" pitchFamily="34" charset="0"/>
              <a:ea typeface="Malgun Gothic" panose="020B0503020000020004" pitchFamily="34" charset="-127"/>
            </a:endParaRPr>
          </a:p>
          <a:p>
            <a:pPr rtl="0"/>
            <a:endParaRPr lang="en-US" dirty="0">
              <a:latin typeface="Amazon Ember Light" panose="020B0403020204020204" pitchFamily="34" charset="0"/>
              <a:ea typeface="Malgun Gothic" panose="020B0503020000020004" pitchFamily="34" charset="-127"/>
            </a:endParaRPr>
          </a:p>
          <a:p>
            <a:pPr rtl="0"/>
            <a:r>
              <a:rPr lang="ko-kr">
                <a:latin typeface="Amazon Ember Light" panose="020B0403020204020204" pitchFamily="34" charset="0"/>
                <a:ea typeface="Malgun Gothic" panose="020B0503020000020004" pitchFamily="34" charset="-127"/>
              </a:rPr>
              <a:t>EBS 볼륨을 </a:t>
            </a:r>
            <a:r>
              <a:rPr lang="ko-kr">
                <a:solidFill>
                  <a:srgbClr val="000000"/>
                </a:solidFill>
                <a:latin typeface="Amazon Ember Light" panose="020B0403020204020204" pitchFamily="34" charset="0"/>
                <a:ea typeface="Malgun Gothic" panose="020B0503020000020004" pitchFamily="34" charset="-127"/>
              </a:rPr>
              <a:t>암호화된</a:t>
            </a:r>
            <a:r>
              <a:rPr lang="ko-kr">
                <a:latin typeface="Amazon Ember Light" panose="020B0403020204020204" pitchFamily="34" charset="0"/>
                <a:ea typeface="Malgun Gothic" panose="020B0503020000020004" pitchFamily="34" charset="-127"/>
              </a:rPr>
              <a:t> 볼륨으로 시작할 수 있습니다. 볼륨에 저장된 데이터, 디스크 I/O 및 볼륨에서 생성된 스냅샷은 모두 암호화됩니다.</a:t>
            </a:r>
          </a:p>
          <a:p>
            <a:pPr rtl="0"/>
            <a:endParaRPr lang="en-US" dirty="0">
              <a:latin typeface="Amazon Ember Light" panose="020B0403020204020204" pitchFamily="34" charset="0"/>
              <a:ea typeface="Malgun Gothic" panose="020B0503020000020004" pitchFamily="34" charset="-127"/>
            </a:endParaRPr>
          </a:p>
          <a:p>
            <a:pPr rtl="0"/>
            <a:r>
              <a:rPr lang="ko-kr">
                <a:latin typeface="Amazon Ember Light" panose="020B0403020204020204" pitchFamily="34" charset="0"/>
                <a:ea typeface="Malgun Gothic" panose="020B0503020000020004" pitchFamily="34" charset="-127"/>
              </a:rPr>
              <a:t>Amazon S3까지 지속되는 EBS 볼륨의 특정 시점 </a:t>
            </a:r>
            <a:r>
              <a:rPr lang="ko-kr" b="1">
                <a:latin typeface="Amazon Ember Light" panose="020B0403020204020204" pitchFamily="34" charset="0"/>
                <a:ea typeface="Malgun Gothic" panose="020B0503020000020004" pitchFamily="34" charset="-127"/>
              </a:rPr>
              <a:t>스냅샷</a:t>
            </a:r>
            <a:r>
              <a:rPr lang="ko-kr">
                <a:latin typeface="Amazon Ember Light" panose="020B0403020204020204" pitchFamily="34" charset="0"/>
                <a:ea typeface="Malgun Gothic" panose="020B0503020000020004" pitchFamily="34" charset="-127"/>
              </a:rPr>
              <a:t>을 생성할 수 있습니다.</a:t>
            </a:r>
          </a:p>
        </p:txBody>
      </p:sp>
    </p:spTree>
    <p:custDataLst>
      <p:tags r:id="rId1"/>
    </p:custDataLst>
    <p:extLst>
      <p:ext uri="{BB962C8B-B14F-4D97-AF65-F5344CB8AC3E}">
        <p14:creationId xmlns:p14="http://schemas.microsoft.com/office/powerpoint/2010/main" val="39827338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Amazon EBS 사용 사례</a:t>
            </a:r>
          </a:p>
        </p:txBody>
      </p:sp>
      <p:sp>
        <p:nvSpPr>
          <p:cNvPr id="3" name="Content Placeholder 2"/>
          <p:cNvSpPr>
            <a:spLocks noGrp="1"/>
          </p:cNvSpPr>
          <p:nvPr>
            <p:ph idx="1"/>
          </p:nvPr>
        </p:nvSpPr>
        <p:spPr/>
        <p:txBody>
          <a:bodyPr rtlCol="0"/>
          <a:lstStyle/>
          <a:p>
            <a:pPr rtl="0"/>
            <a:r>
              <a:rPr lang="ko-kr" b="1" dirty="0">
                <a:latin typeface="Amazon Ember Light" panose="020B0403020204020204" pitchFamily="34" charset="0"/>
                <a:ea typeface="Malgun Gothic" panose="020B0503020000020004" pitchFamily="34" charset="-127"/>
              </a:rPr>
              <a:t>OS</a:t>
            </a:r>
            <a:r>
              <a:rPr lang="ko-kr" dirty="0">
                <a:latin typeface="Amazon Ember Light" panose="020B0403020204020204" pitchFamily="34" charset="0"/>
                <a:ea typeface="Malgun Gothic" panose="020B0503020000020004" pitchFamily="34" charset="-127"/>
              </a:rPr>
              <a:t>: 부트/루트 볼륨, 보조 볼륨에 사용</a:t>
            </a:r>
            <a:endParaRPr lang="en-US" dirty="0">
              <a:solidFill>
                <a:srgbClr val="000000"/>
              </a:solidFill>
              <a:latin typeface="Amazon Ember Light" panose="020B0403020204020204" pitchFamily="34" charset="0"/>
              <a:ea typeface="Malgun Gothic" panose="020B0503020000020004" pitchFamily="34" charset="-127"/>
            </a:endParaRPr>
          </a:p>
          <a:p>
            <a:pPr rtl="0"/>
            <a:r>
              <a:rPr lang="ko-kr" b="1" dirty="0">
                <a:latin typeface="Amazon Ember Light" panose="020B0403020204020204" pitchFamily="34" charset="0"/>
                <a:ea typeface="Malgun Gothic" panose="020B0503020000020004" pitchFamily="34" charset="-127"/>
              </a:rPr>
              <a:t>데이터베이스</a:t>
            </a:r>
            <a:r>
              <a:rPr lang="ko-kr" dirty="0">
                <a:latin typeface="Amazon Ember Light" panose="020B0403020204020204" pitchFamily="34" charset="0"/>
                <a:ea typeface="Malgun Gothic" panose="020B0503020000020004" pitchFamily="34" charset="-127"/>
              </a:rPr>
              <a:t>: 필요한 성능에 맞춰 확장</a:t>
            </a:r>
            <a:endParaRPr lang="en-US" dirty="0">
              <a:solidFill>
                <a:srgbClr val="000000"/>
              </a:solidFill>
              <a:latin typeface="Amazon Ember Light" panose="020B0403020204020204" pitchFamily="34" charset="0"/>
              <a:ea typeface="Malgun Gothic" panose="020B0503020000020004" pitchFamily="34" charset="-127"/>
            </a:endParaRPr>
          </a:p>
          <a:p>
            <a:pPr rtl="0"/>
            <a:r>
              <a:rPr lang="ko-kr" b="1" dirty="0">
                <a:latin typeface="Amazon Ember Light" panose="020B0403020204020204" pitchFamily="34" charset="0"/>
                <a:ea typeface="Malgun Gothic" panose="020B0503020000020004" pitchFamily="34" charset="-127"/>
              </a:rPr>
              <a:t>엔터프라이즈</a:t>
            </a:r>
            <a:r>
              <a:rPr lang="ko-kr" b="1" dirty="0">
                <a:solidFill>
                  <a:srgbClr val="000000"/>
                </a:solidFill>
                <a:latin typeface="Amazon Ember Light" panose="020B0403020204020204" pitchFamily="34" charset="0"/>
                <a:ea typeface="Malgun Gothic" panose="020B0503020000020004" pitchFamily="34" charset="-127"/>
              </a:rPr>
              <a:t> 애플리케이션: </a:t>
            </a:r>
            <a:r>
              <a:rPr lang="ko-kr" dirty="0">
                <a:solidFill>
                  <a:srgbClr val="000000"/>
                </a:solidFill>
                <a:latin typeface="Amazon Ember Light" panose="020B0403020204020204" pitchFamily="34" charset="0"/>
                <a:ea typeface="Malgun Gothic" panose="020B0503020000020004" pitchFamily="34" charset="-127"/>
              </a:rPr>
              <a:t>미션 크리티컬 애플리케이션 실행을 위해 안정적인 블록 스토리지 제공</a:t>
            </a:r>
            <a:endParaRPr lang="en-US" dirty="0">
              <a:solidFill>
                <a:srgbClr val="000000"/>
              </a:solidFill>
              <a:latin typeface="Amazon Ember Light" panose="020B0403020204020204" pitchFamily="34" charset="0"/>
              <a:ea typeface="Malgun Gothic" panose="020B0503020000020004" pitchFamily="34" charset="-127"/>
            </a:endParaRPr>
          </a:p>
          <a:p>
            <a:pPr rtl="0"/>
            <a:r>
              <a:rPr lang="ko-kr" b="1" dirty="0">
                <a:latin typeface="Amazon Ember Light" panose="020B0403020204020204" pitchFamily="34" charset="0"/>
                <a:ea typeface="Malgun Gothic" panose="020B0503020000020004" pitchFamily="34" charset="-127"/>
              </a:rPr>
              <a:t>비즈니스 연속성</a:t>
            </a:r>
            <a:r>
              <a:rPr lang="ko-kr" dirty="0">
                <a:latin typeface="Amazon Ember Light" panose="020B0403020204020204" pitchFamily="34" charset="0"/>
                <a:ea typeface="Malgun Gothic" panose="020B0503020000020004" pitchFamily="34" charset="-127"/>
              </a:rPr>
              <a:t>: EBS 스냅샷을 사용해 정기적으로 백업하여 데이터 손실 및 복구 시간을 최소화 함 </a:t>
            </a:r>
            <a:endParaRPr lang="en-US" dirty="0">
              <a:solidFill>
                <a:srgbClr val="000000"/>
              </a:solidFill>
              <a:latin typeface="Amazon Ember Light" panose="020B0403020204020204" pitchFamily="34" charset="0"/>
              <a:ea typeface="Malgun Gothic" panose="020B0503020000020004" pitchFamily="34" charset="-127"/>
            </a:endParaRPr>
          </a:p>
          <a:p>
            <a:pPr rtl="0"/>
            <a:r>
              <a:rPr lang="ko-kr" b="1" dirty="0">
                <a:solidFill>
                  <a:srgbClr val="000000"/>
                </a:solidFill>
                <a:latin typeface="Amazon Ember Light" panose="020B0403020204020204" pitchFamily="34" charset="0"/>
                <a:ea typeface="Malgun Gothic" panose="020B0503020000020004" pitchFamily="34" charset="-127"/>
              </a:rPr>
              <a:t>애플리케이션</a:t>
            </a:r>
            <a:r>
              <a:rPr lang="ko-kr" dirty="0">
                <a:latin typeface="Amazon Ember Light" panose="020B0403020204020204" pitchFamily="34" charset="0"/>
                <a:ea typeface="Malgun Gothic" panose="020B0503020000020004" pitchFamily="34" charset="-127"/>
              </a:rPr>
              <a:t>: 어떤 애플리케이션이든 설치 및 지속</a:t>
            </a:r>
            <a:endParaRPr lang="en-US" dirty="0">
              <a:solidFill>
                <a:srgbClr val="000000"/>
              </a:solidFill>
              <a:latin typeface="Amazon Ember Light" panose="020B0403020204020204" pitchFamily="34" charset="0"/>
              <a:ea typeface="Malgun Gothic" panose="020B0503020000020004" pitchFamily="34" charset="-127"/>
            </a:endParaRPr>
          </a:p>
          <a:p>
            <a:pPr rtl="0"/>
            <a:endParaRPr lang="en-US" dirty="0">
              <a:latin typeface="Amazon Ember Light" panose="020B04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30902047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Amazon EBS 요금</a:t>
            </a:r>
          </a:p>
        </p:txBody>
      </p:sp>
      <p:sp>
        <p:nvSpPr>
          <p:cNvPr id="3" name="Content Placeholder 2"/>
          <p:cNvSpPr>
            <a:spLocks noGrp="1"/>
          </p:cNvSpPr>
          <p:nvPr>
            <p:ph idx="1"/>
          </p:nvPr>
        </p:nvSpPr>
        <p:spPr/>
        <p:txBody>
          <a:bodyPr rtlCol="0"/>
          <a:lstStyle/>
          <a:p>
            <a:pPr marL="0" indent="0" rtl="0">
              <a:buNone/>
            </a:pPr>
            <a:r>
              <a:rPr lang="ko-kr" dirty="0" err="1">
                <a:latin typeface="Amazon Ember Light" panose="020B0403020204020204" pitchFamily="34" charset="0"/>
                <a:ea typeface="Malgun Gothic" panose="020B0503020000020004" pitchFamily="34" charset="-127"/>
              </a:rPr>
              <a:t>프로비저닝한</a:t>
            </a:r>
            <a:r>
              <a:rPr lang="ko-kr" dirty="0">
                <a:latin typeface="Amazon Ember Light" panose="020B0403020204020204" pitchFamily="34" charset="0"/>
                <a:ea typeface="Malgun Gothic" panose="020B0503020000020004" pitchFamily="34" charset="-127"/>
              </a:rPr>
              <a:t> 만큼만 비용 지불:</a:t>
            </a:r>
          </a:p>
          <a:p>
            <a:pPr rtl="0"/>
            <a:r>
              <a:rPr lang="ko-kr" dirty="0">
                <a:latin typeface="Amazon Ember Light" panose="020B0403020204020204" pitchFamily="34" charset="0"/>
                <a:ea typeface="Malgun Gothic" panose="020B0503020000020004" pitchFamily="34" charset="-127"/>
              </a:rPr>
              <a:t> </a:t>
            </a:r>
            <a:r>
              <a:rPr lang="ko-kr" dirty="0" err="1">
                <a:latin typeface="Amazon Ember Light" panose="020B0403020204020204" pitchFamily="34" charset="0"/>
                <a:ea typeface="Malgun Gothic" panose="020B0503020000020004" pitchFamily="34" charset="-127"/>
              </a:rPr>
              <a:t>리전</a:t>
            </a:r>
            <a:r>
              <a:rPr lang="ko-kr" dirty="0">
                <a:latin typeface="Amazon Ember Light" panose="020B0403020204020204" pitchFamily="34" charset="0"/>
                <a:ea typeface="Malgun Gothic" panose="020B0503020000020004" pitchFamily="34" charset="-127"/>
              </a:rPr>
              <a:t> 기반 요금</a:t>
            </a:r>
          </a:p>
          <a:p>
            <a:pPr rtl="0"/>
            <a:r>
              <a:rPr lang="ko-kr" dirty="0">
                <a:latin typeface="Amazon Ember Light" panose="020B0403020204020204" pitchFamily="34" charset="0"/>
                <a:ea typeface="Malgun Gothic" panose="020B0503020000020004" pitchFamily="34" charset="-127"/>
              </a:rPr>
              <a:t> 온라인에서 요금 계산기 검토</a:t>
            </a:r>
            <a:endParaRPr lang="en-US" dirty="0">
              <a:solidFill>
                <a:srgbClr val="000000"/>
              </a:solidFill>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 요금 구성:</a:t>
            </a:r>
          </a:p>
          <a:p>
            <a:pPr lvl="1" rtl="0"/>
            <a:r>
              <a:rPr lang="ko-kr" dirty="0">
                <a:latin typeface="Amazon Ember Light" panose="020B0403020204020204" pitchFamily="34" charset="0"/>
                <a:ea typeface="Malgun Gothic" panose="020B0503020000020004" pitchFamily="34" charset="-127"/>
              </a:rPr>
              <a:t> 스토리지</a:t>
            </a:r>
          </a:p>
          <a:p>
            <a:pPr lvl="1" rtl="0"/>
            <a:r>
              <a:rPr lang="ko-kr" dirty="0">
                <a:latin typeface="Amazon Ember Light" panose="020B0403020204020204" pitchFamily="34" charset="0"/>
                <a:ea typeface="Malgun Gothic" panose="020B0503020000020004" pitchFamily="34" charset="-127"/>
              </a:rPr>
              <a:t> IOPS</a:t>
            </a:r>
          </a:p>
        </p:txBody>
      </p:sp>
      <p:sp>
        <p:nvSpPr>
          <p:cNvPr id="7" name="Rounded Rectangle 6"/>
          <p:cNvSpPr/>
          <p:nvPr>
            <p:custDataLst>
              <p:tags r:id="rId2"/>
            </p:custDataLst>
          </p:nvPr>
        </p:nvSpPr>
        <p:spPr>
          <a:xfrm>
            <a:off x="1930400" y="5428249"/>
            <a:ext cx="8502651" cy="779463"/>
          </a:xfrm>
          <a:prstGeom prst="roundRect">
            <a:avLst>
              <a:gd name="adj" fmla="val 42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2133" dirty="0">
              <a:latin typeface="Amazon Ember Light" panose="020B0403020204020204" pitchFamily="34" charset="0"/>
              <a:ea typeface="Malgun Gothic" panose="020B0503020000020004" pitchFamily="34" charset="-127"/>
            </a:endParaRPr>
          </a:p>
        </p:txBody>
      </p:sp>
      <p:sp>
        <p:nvSpPr>
          <p:cNvPr id="9" name="Content Placeholder 2"/>
          <p:cNvSpPr txBox="1">
            <a:spLocks/>
          </p:cNvSpPr>
          <p:nvPr/>
        </p:nvSpPr>
        <p:spPr bwMode="auto">
          <a:xfrm>
            <a:off x="1437861" y="5469655"/>
            <a:ext cx="9603316" cy="779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tlCol="0"/>
          <a:lstStyle>
            <a:lvl1pPr marL="342900" indent="-342900">
              <a:defRPr sz="2400">
                <a:solidFill>
                  <a:schemeClr val="tx1"/>
                </a:solidFill>
                <a:latin typeface="Calibri" charset="0"/>
                <a:ea typeface="ＭＳ Ｐゴシック" charset="0"/>
                <a:cs typeface="ＭＳ Ｐゴシック" charset="0"/>
              </a:defRPr>
            </a:lvl1pPr>
            <a:lvl2pPr>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lvl="1" rtl="0" eaLnBrk="1" hangingPunct="1">
              <a:spcBef>
                <a:spcPct val="20000"/>
              </a:spcBef>
              <a:buFont typeface="Arial" charset="0"/>
              <a:buNone/>
            </a:pPr>
            <a:r>
              <a:rPr lang="ko-kr" sz="2133" i="1" dirty="0">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rPr>
              <a:t>* </a:t>
            </a:r>
            <a:r>
              <a:rPr lang="ko-kr" sz="2133" dirty="0">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rPr>
              <a:t>모든 리전의 현재 요금 정보를 보려면 </a:t>
            </a:r>
            <a:r>
              <a:rPr lang="ko-kr" sz="2133" i="1" dirty="0">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rPr>
              <a:t>Amazon EBS </a:t>
            </a:r>
            <a:r>
              <a:rPr lang="ko-kr" sz="2133" dirty="0">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rPr>
              <a:t>요금 페이지를 참조하십시오.</a:t>
            </a:r>
          </a:p>
        </p:txBody>
      </p:sp>
    </p:spTree>
    <p:custDataLst>
      <p:tags r:id="rId1"/>
    </p:custDataLst>
    <p:extLst>
      <p:ext uri="{BB962C8B-B14F-4D97-AF65-F5344CB8AC3E}">
        <p14:creationId xmlns:p14="http://schemas.microsoft.com/office/powerpoint/2010/main" val="31803672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Amazon EBS 범위</a:t>
            </a:r>
          </a:p>
        </p:txBody>
      </p:sp>
      <p:sp>
        <p:nvSpPr>
          <p:cNvPr id="12" name="Title 1"/>
          <p:cNvSpPr txBox="1">
            <a:spLocks/>
          </p:cNvSpPr>
          <p:nvPr/>
        </p:nvSpPr>
        <p:spPr bwMode="auto">
          <a:xfrm>
            <a:off x="413136" y="1195918"/>
            <a:ext cx="10972800" cy="7429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tlCol="0" anchor="ct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b="1" dirty="0">
                <a:solidFill>
                  <a:srgbClr val="414042"/>
                </a:solidFill>
                <a:latin typeface="Amazon Ember "/>
                <a:ea typeface="Malgun Gothic" panose="020B0503020000020004" pitchFamily="34" charset="-127"/>
                <a:cs typeface="Amazon Ember" panose="020B0603020204020204" pitchFamily="34" charset="0"/>
              </a:rPr>
              <a:t>Amazon EBS 볼륨은 단일 가용 영역 내 존재</a:t>
            </a:r>
            <a:endParaRPr lang="en-US" b="1" dirty="0">
              <a:solidFill>
                <a:srgbClr val="414042"/>
              </a:solidFill>
              <a:latin typeface="Amazon Ember "/>
              <a:ea typeface="Malgun Gothic" panose="020B0503020000020004" pitchFamily="34" charset="-127"/>
              <a:cs typeface="Amazon Ember" panose="020B0603020204020204" pitchFamily="34" charset="0"/>
            </a:endParaRPr>
          </a:p>
        </p:txBody>
      </p:sp>
      <p:sp>
        <p:nvSpPr>
          <p:cNvPr id="14" name="Rounded Rectangle 3"/>
          <p:cNvSpPr>
            <a:spLocks noChangeArrowheads="1"/>
          </p:cNvSpPr>
          <p:nvPr/>
        </p:nvSpPr>
        <p:spPr bwMode="auto">
          <a:xfrm>
            <a:off x="2013336" y="2743200"/>
            <a:ext cx="3666067" cy="2455333"/>
          </a:xfrm>
          <a:prstGeom prst="roundRect">
            <a:avLst>
              <a:gd name="adj" fmla="val 16667"/>
            </a:avLst>
          </a:prstGeom>
          <a:solidFill>
            <a:schemeClr val="bg1"/>
          </a:solidFill>
          <a:ln w="38100">
            <a:solidFill>
              <a:srgbClr val="414042"/>
            </a:solidFill>
            <a:round/>
            <a:headEnd/>
            <a:tailEnd/>
          </a:ln>
        </p:spPr>
        <p:txBody>
          <a:bodyPr rtlCol="0" anchor="b"/>
          <a:lstStyle/>
          <a:p>
            <a:pPr algn="ctr" rtl="0" eaLnBrk="1" hangingPunct="1"/>
            <a:r>
              <a:rPr lang="ko-kr" sz="2400">
                <a:latin typeface="Amazon Ember "/>
                <a:ea typeface="Malgun Gothic" panose="020B0503020000020004" pitchFamily="34" charset="-127"/>
                <a:cs typeface="Amazon Ember" panose="020B0603020204020204" pitchFamily="34" charset="0"/>
              </a:rPr>
              <a:t>가용 영역 A</a:t>
            </a:r>
          </a:p>
        </p:txBody>
      </p:sp>
      <p:sp>
        <p:nvSpPr>
          <p:cNvPr id="15" name="TextBox 16"/>
          <p:cNvSpPr txBox="1">
            <a:spLocks noChangeArrowheads="1"/>
          </p:cNvSpPr>
          <p:nvPr/>
        </p:nvSpPr>
        <p:spPr bwMode="auto">
          <a:xfrm>
            <a:off x="3004983" y="2235201"/>
            <a:ext cx="166423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dirty="0">
                <a:solidFill>
                  <a:srgbClr val="000000"/>
                </a:solidFill>
                <a:latin typeface="Amazon Ember "/>
                <a:ea typeface="Malgun Gothic" panose="020B0503020000020004" pitchFamily="34" charset="-127"/>
                <a:cs typeface="Amazon Ember" panose="020B0603020204020204" pitchFamily="34" charset="0"/>
              </a:rPr>
              <a:t>EBS 볼륨</a:t>
            </a:r>
            <a:r>
              <a:rPr lang="ko-kr" dirty="0">
                <a:latin typeface="Amazon Ember "/>
                <a:ea typeface="Malgun Gothic" panose="020B0503020000020004" pitchFamily="34" charset="-127"/>
                <a:cs typeface="Amazon Ember" panose="020B0603020204020204" pitchFamily="34" charset="0"/>
              </a:rPr>
              <a:t> 1</a:t>
            </a:r>
          </a:p>
        </p:txBody>
      </p:sp>
      <p:sp>
        <p:nvSpPr>
          <p:cNvPr id="18" name="Rounded Rectangle 3"/>
          <p:cNvSpPr>
            <a:spLocks noChangeArrowheads="1"/>
          </p:cNvSpPr>
          <p:nvPr/>
        </p:nvSpPr>
        <p:spPr bwMode="auto">
          <a:xfrm>
            <a:off x="6206453" y="2707218"/>
            <a:ext cx="3858684" cy="2455333"/>
          </a:xfrm>
          <a:prstGeom prst="roundRect">
            <a:avLst>
              <a:gd name="adj" fmla="val 16667"/>
            </a:avLst>
          </a:prstGeom>
          <a:solidFill>
            <a:schemeClr val="bg1"/>
          </a:solidFill>
          <a:ln w="38100">
            <a:solidFill>
              <a:srgbClr val="414042"/>
            </a:solidFill>
            <a:round/>
            <a:headEnd/>
            <a:tailEnd/>
          </a:ln>
        </p:spPr>
        <p:txBody>
          <a:bodyPr rtlCol="0" anchor="b"/>
          <a:lstStyle/>
          <a:p>
            <a:pPr algn="ctr" rtl="0" eaLnBrk="1" hangingPunct="1"/>
            <a:r>
              <a:rPr lang="ko-kr" sz="2400">
                <a:latin typeface="Amazon Ember "/>
                <a:ea typeface="Malgun Gothic" panose="020B0503020000020004" pitchFamily="34" charset="-127"/>
                <a:cs typeface="Amazon Ember" panose="020B0603020204020204" pitchFamily="34" charset="0"/>
              </a:rPr>
              <a:t>가용 영역 B</a:t>
            </a:r>
          </a:p>
        </p:txBody>
      </p:sp>
      <p:sp>
        <p:nvSpPr>
          <p:cNvPr id="19" name="TextBox 19"/>
          <p:cNvSpPr txBox="1">
            <a:spLocks noChangeArrowheads="1"/>
          </p:cNvSpPr>
          <p:nvPr/>
        </p:nvSpPr>
        <p:spPr bwMode="auto">
          <a:xfrm>
            <a:off x="7303676" y="2235201"/>
            <a:ext cx="166423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dirty="0">
                <a:solidFill>
                  <a:srgbClr val="000000"/>
                </a:solidFill>
                <a:latin typeface="Amazon Ember "/>
                <a:ea typeface="Malgun Gothic" panose="020B0503020000020004" pitchFamily="34" charset="-127"/>
                <a:cs typeface="Amazon Ember" panose="020B0603020204020204" pitchFamily="34" charset="0"/>
              </a:rPr>
              <a:t>EBS 볼륨</a:t>
            </a:r>
            <a:r>
              <a:rPr lang="ko-kr" dirty="0">
                <a:latin typeface="Amazon Ember "/>
                <a:ea typeface="Malgun Gothic" panose="020B0503020000020004" pitchFamily="34" charset="-127"/>
                <a:cs typeface="Amazon Ember" panose="020B0603020204020204" pitchFamily="34" charset="0"/>
              </a:rPr>
              <a:t> 2</a:t>
            </a:r>
          </a:p>
        </p:txBody>
      </p:sp>
      <p:sp>
        <p:nvSpPr>
          <p:cNvPr id="22" name="Content Placeholder 2"/>
          <p:cNvSpPr txBox="1">
            <a:spLocks/>
          </p:cNvSpPr>
          <p:nvPr/>
        </p:nvSpPr>
        <p:spPr bwMode="auto">
          <a:xfrm>
            <a:off x="1151853" y="5596467"/>
            <a:ext cx="9605433" cy="1261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tlCol="0"/>
          <a:lstStyle>
            <a:lvl1pPr marL="342900" indent="-342900">
              <a:defRPr sz="2400">
                <a:solidFill>
                  <a:schemeClr val="tx1"/>
                </a:solidFill>
                <a:latin typeface="Calibri" charset="0"/>
                <a:ea typeface="ＭＳ Ｐゴシック" charset="0"/>
                <a:cs typeface="ＭＳ Ｐゴシック" charset="0"/>
              </a:defRPr>
            </a:lvl1pPr>
            <a:lvl2pPr>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lvl="1" algn="ctr" rtl="0" eaLnBrk="1" hangingPunct="1">
              <a:spcBef>
                <a:spcPct val="20000"/>
              </a:spcBef>
              <a:buFont typeface="Arial" charset="0"/>
              <a:buNone/>
            </a:pPr>
            <a:r>
              <a:rPr lang="ko-kr" sz="2133" dirty="0">
                <a:solidFill>
                  <a:srgbClr val="414042"/>
                </a:solidFill>
                <a:latin typeface="Amazon Ember "/>
                <a:ea typeface="Malgun Gothic" panose="020B0503020000020004" pitchFamily="34" charset="-127"/>
                <a:cs typeface="Amazon Ember" panose="020B0603020204020204" pitchFamily="34" charset="0"/>
              </a:rPr>
              <a:t>볼륨 데이터는 가용 영역 내 여러 서버에 걸쳐 복제됩니다. </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8094" y="2906616"/>
            <a:ext cx="1368276" cy="1722101"/>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7102" y="2906616"/>
            <a:ext cx="1368276" cy="1722101"/>
          </a:xfrm>
          <a:prstGeom prst="rect">
            <a:avLst/>
          </a:prstGeom>
          <a:ln>
            <a:noFill/>
          </a:ln>
          <a:effectLst>
            <a:outerShdw blurRad="292100" dist="139700" dir="2700000" algn="tl" rotWithShape="0">
              <a:srgbClr val="333333">
                <a:alpha val="65000"/>
              </a:srgbClr>
            </a:outerShdw>
          </a:effectLst>
        </p:spPr>
      </p:pic>
      <p:pic>
        <p:nvPicPr>
          <p:cNvPr id="25" name="Picture 24"/>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394" y="2906616"/>
            <a:ext cx="1368276" cy="1722101"/>
          </a:xfrm>
          <a:prstGeom prst="rect">
            <a:avLst/>
          </a:prstGeom>
          <a:ln>
            <a:noFill/>
          </a:ln>
          <a:effectLst>
            <a:outerShdw blurRad="292100" dist="139700" dir="2700000" algn="tl" rotWithShape="0">
              <a:srgbClr val="333333">
                <a:alpha val="65000"/>
              </a:srgbClr>
            </a:outerShdw>
          </a:effectLst>
        </p:spPr>
      </p:pic>
      <p:pic>
        <p:nvPicPr>
          <p:cNvPr id="26" name="Picture 25"/>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142402" y="2906616"/>
            <a:ext cx="1368276" cy="1722101"/>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19786438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Amazon EBS 및 Amazon S3</a:t>
            </a:r>
          </a:p>
        </p:txBody>
      </p:sp>
      <p:graphicFrame>
        <p:nvGraphicFramePr>
          <p:cNvPr id="20" name="Content Placeholder 3"/>
          <p:cNvGraphicFramePr>
            <a:graphicFrameLocks noGrp="1"/>
          </p:cNvGraphicFramePr>
          <p:nvPr>
            <p:ph idx="1"/>
            <p:custDataLst>
              <p:tags r:id="rId2"/>
            </p:custDataLst>
          </p:nvPr>
        </p:nvGraphicFramePr>
        <p:xfrm>
          <a:off x="538712" y="1545371"/>
          <a:ext cx="10514913" cy="4512579"/>
        </p:xfrm>
        <a:graphic>
          <a:graphicData uri="http://schemas.openxmlformats.org/drawingml/2006/table">
            <a:tbl>
              <a:tblPr/>
              <a:tblGrid>
                <a:gridCol w="2360201">
                  <a:extLst>
                    <a:ext uri="{9D8B030D-6E8A-4147-A177-3AD203B41FA5}">
                      <a16:colId xmlns:a16="http://schemas.microsoft.com/office/drawing/2014/main" val="20000"/>
                    </a:ext>
                  </a:extLst>
                </a:gridCol>
                <a:gridCol w="3957227">
                  <a:extLst>
                    <a:ext uri="{9D8B030D-6E8A-4147-A177-3AD203B41FA5}">
                      <a16:colId xmlns:a16="http://schemas.microsoft.com/office/drawing/2014/main" val="20001"/>
                    </a:ext>
                  </a:extLst>
                </a:gridCol>
                <a:gridCol w="4197485">
                  <a:extLst>
                    <a:ext uri="{9D8B030D-6E8A-4147-A177-3AD203B41FA5}">
                      <a16:colId xmlns:a16="http://schemas.microsoft.com/office/drawing/2014/main" val="20002"/>
                    </a:ext>
                  </a:extLst>
                </a:gridCol>
              </a:tblGrid>
              <a:tr h="550385">
                <a:tc>
                  <a:txBody>
                    <a:bodyPr/>
                    <a:lstStyle/>
                    <a:p>
                      <a:pPr marL="0" marR="0" lvl="0" indent="0" algn="r" defTabSz="457200" rtl="0" eaLnBrk="1" fontAlgn="base" latinLnBrk="0" hangingPunct="1">
                        <a:lnSpc>
                          <a:spcPct val="100000"/>
                        </a:lnSpc>
                        <a:spcBef>
                          <a:spcPct val="0"/>
                        </a:spcBef>
                        <a:spcAft>
                          <a:spcPct val="0"/>
                        </a:spcAft>
                        <a:buClrTx/>
                        <a:buSzTx/>
                        <a:buFontTx/>
                        <a:buNone/>
                        <a:tabLst/>
                      </a:pPr>
                      <a:endParaRPr kumimoji="0" lang="en-US" sz="2700" b="1" i="0" u="none" strike="noStrike" cap="none" normalizeH="0" baseline="0" dirty="0">
                        <a:ln>
                          <a:noFill/>
                        </a:ln>
                        <a:solidFill>
                          <a:srgbClr val="FFFFFF"/>
                        </a:solidFill>
                        <a:effectLst/>
                        <a:latin typeface="Amazon Ember Light" panose="020B0403020204020204" pitchFamily="34" charset="0"/>
                        <a:ea typeface="Malgun Gothic" panose="020B0503020000020004" pitchFamily="34" charset="-127"/>
                        <a:cs typeface="Amazon Ember" panose="020B0603020204020204" pitchFamily="34" charset="0"/>
                      </a:endParaRPr>
                    </a:p>
                  </a:txBody>
                  <a:tcPr marL="111933" marR="111933" marT="50805" marB="508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lang="ko-kr" sz="2100" b="1" i="0" u="none" strike="noStrike" cap="none" normalizeH="0" baseline="0" dirty="0">
                          <a:ln>
                            <a:noFill/>
                          </a:ln>
                          <a:solidFill>
                            <a:srgbClr val="FFFFFF"/>
                          </a:solidFill>
                          <a:effectLst/>
                          <a:latin typeface="Amazon Ember "/>
                          <a:ea typeface="Malgun Gothic" panose="020B0503020000020004" pitchFamily="34" charset="-127"/>
                          <a:cs typeface="Amazon Ember" panose="020B0603020204020204" pitchFamily="34" charset="0"/>
                        </a:rPr>
                        <a:t>Amazon EBS</a:t>
                      </a:r>
                    </a:p>
                  </a:txBody>
                  <a:tcPr marL="111933" marR="111933" marT="50805" marB="508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lang="ko-kr" sz="2100" b="1" i="0" u="none" strike="noStrike" cap="none" normalizeH="0" baseline="0" dirty="0">
                          <a:ln>
                            <a:noFill/>
                          </a:ln>
                          <a:solidFill>
                            <a:srgbClr val="FFFFFF"/>
                          </a:solidFill>
                          <a:effectLst/>
                          <a:latin typeface="Amazon Ember "/>
                          <a:ea typeface="Malgun Gothic" panose="020B0503020000020004" pitchFamily="34" charset="-127"/>
                          <a:cs typeface="Amazon Ember" panose="020B0603020204020204" pitchFamily="34" charset="0"/>
                        </a:rPr>
                        <a:t>Amazon S3</a:t>
                      </a:r>
                    </a:p>
                  </a:txBody>
                  <a:tcPr marL="111933" marR="111933" marT="50805" marB="508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88997">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lang="ko-kr" sz="2100" b="0" i="0" u="none" strike="noStrike" cap="none" normalizeH="0" baseline="0" dirty="0">
                          <a:ln>
                            <a:noFill/>
                          </a:ln>
                          <a:solidFill>
                            <a:schemeClr val="bg1"/>
                          </a:solidFill>
                          <a:effectLst/>
                          <a:latin typeface="Amazon Ember Light" panose="020B0403020204020204" pitchFamily="34" charset="0"/>
                          <a:ea typeface="Malgun Gothic" panose="020B0503020000020004" pitchFamily="34" charset="-127"/>
                          <a:cs typeface="Amazon Ember" panose="020B0603020204020204" pitchFamily="34" charset="0"/>
                        </a:rPr>
                        <a:t>패러다임</a:t>
                      </a:r>
                    </a:p>
                  </a:txBody>
                  <a:tcPr marL="111933" marR="111933" marT="50805" marB="508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lang="ko-kr" sz="2100" b="0" i="0" u="none" strike="noStrike" cap="none" normalizeH="0" baseline="0">
                          <a:ln>
                            <a:noFill/>
                          </a:ln>
                          <a:solidFill>
                            <a:srgbClr val="000000"/>
                          </a:solidFill>
                          <a:effectLst/>
                          <a:latin typeface="Amazon Ember Light" panose="020B0403020204020204" pitchFamily="34" charset="0"/>
                          <a:ea typeface="Malgun Gothic" panose="020B0503020000020004" pitchFamily="34" charset="-127"/>
                          <a:cs typeface="Amazon Ember Light" panose="020B0403020204020204" pitchFamily="34" charset="0"/>
                        </a:rPr>
                        <a:t>파일 시스템이 있는 블록 스토리지</a:t>
                      </a:r>
                      <a:endParaRPr kumimoji="0" lang="en-US" sz="2100" b="0" i="0" u="none" strike="noStrike" cap="none" normalizeH="0" baseline="0" dirty="0">
                        <a:ln>
                          <a:noFill/>
                        </a:ln>
                        <a:solidFill>
                          <a:srgbClr val="000000"/>
                        </a:solidFill>
                        <a:effectLst/>
                        <a:latin typeface="Amazon Ember Light" panose="020B0403020204020204" pitchFamily="34" charset="0"/>
                        <a:ea typeface="Malgun Gothic" panose="020B0503020000020004" pitchFamily="34" charset="-127"/>
                        <a:cs typeface="Amazon Ember Light" panose="020B0403020204020204" pitchFamily="34" charset="0"/>
                      </a:endParaRPr>
                    </a:p>
                  </a:txBody>
                  <a:tcPr marL="111933" marR="111933" marT="50805" marB="50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lang="ko-kr" sz="2100" b="0" i="0" u="none" strike="noStrike" cap="none" normalizeH="0" baseline="0">
                          <a:ln>
                            <a:noFill/>
                          </a:ln>
                          <a:solidFill>
                            <a:srgbClr val="000000"/>
                          </a:solidFill>
                          <a:effectLst/>
                          <a:latin typeface="Amazon Ember Light" panose="020B0403020204020204" pitchFamily="34" charset="0"/>
                          <a:ea typeface="Malgun Gothic" panose="020B0503020000020004" pitchFamily="34" charset="-127"/>
                          <a:cs typeface="Amazon Ember Light" panose="020B0403020204020204" pitchFamily="34" charset="0"/>
                        </a:rPr>
                        <a:t>객체 스토어</a:t>
                      </a:r>
                    </a:p>
                  </a:txBody>
                  <a:tcPr marL="111933" marR="111933" marT="50805" marB="50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429724">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lang="ko-kr" sz="2100" b="0" i="0" u="none" strike="noStrike" cap="none" normalizeH="0" baseline="0">
                          <a:ln>
                            <a:noFill/>
                          </a:ln>
                          <a:solidFill>
                            <a:schemeClr val="bg1"/>
                          </a:solidFill>
                          <a:effectLst/>
                          <a:latin typeface="Amazon Ember Light" panose="020B0403020204020204" pitchFamily="34" charset="0"/>
                          <a:ea typeface="Malgun Gothic" panose="020B0503020000020004" pitchFamily="34" charset="-127"/>
                          <a:cs typeface="Amazon Ember" panose="020B0603020204020204" pitchFamily="34" charset="0"/>
                        </a:rPr>
                        <a:t>성능</a:t>
                      </a:r>
                    </a:p>
                  </a:txBody>
                  <a:tcPr marL="111933" marR="111933" marT="50805" marB="508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lang="ko-kr" sz="2100" b="0" i="0" u="none" strike="noStrike" cap="none" normalizeH="0" baseline="0">
                          <a:ln>
                            <a:noFill/>
                          </a:ln>
                          <a:solidFill>
                            <a:srgbClr val="000000"/>
                          </a:solidFill>
                          <a:effectLst/>
                          <a:latin typeface="Amazon Ember Light" panose="020B0403020204020204" pitchFamily="34" charset="0"/>
                          <a:ea typeface="Malgun Gothic" panose="020B0503020000020004" pitchFamily="34" charset="-127"/>
                          <a:cs typeface="Amazon Ember Light" panose="020B0403020204020204" pitchFamily="34" charset="0"/>
                        </a:rPr>
                        <a:t>매우 빠름</a:t>
                      </a:r>
                      <a:endParaRPr kumimoji="0" lang="en-US" sz="2100" b="0" i="0" u="none" strike="noStrike" cap="none" normalizeH="0" baseline="0" dirty="0">
                        <a:ln>
                          <a:noFill/>
                        </a:ln>
                        <a:solidFill>
                          <a:srgbClr val="000000"/>
                        </a:solidFill>
                        <a:effectLst/>
                        <a:latin typeface="Amazon Ember Light" panose="020B0403020204020204" pitchFamily="34" charset="0"/>
                        <a:ea typeface="Malgun Gothic" panose="020B0503020000020004" pitchFamily="34" charset="-127"/>
                        <a:cs typeface="Amazon Ember Light" panose="020B0403020204020204" pitchFamily="34" charset="0"/>
                      </a:endParaRPr>
                    </a:p>
                  </a:txBody>
                  <a:tcPr marL="111933" marR="111933" marT="50805" marB="50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lang="ko-kr" sz="2100" b="0" i="0" u="none" strike="noStrike" cap="none" normalizeH="0" baseline="0">
                          <a:ln>
                            <a:noFill/>
                          </a:ln>
                          <a:solidFill>
                            <a:srgbClr val="000000"/>
                          </a:solidFill>
                          <a:effectLst/>
                          <a:latin typeface="Amazon Ember Light" panose="020B0403020204020204" pitchFamily="34" charset="0"/>
                          <a:ea typeface="Malgun Gothic" panose="020B0503020000020004" pitchFamily="34" charset="-127"/>
                          <a:cs typeface="Amazon Ember Light" panose="020B0403020204020204" pitchFamily="34" charset="0"/>
                        </a:rPr>
                        <a:t>빠름</a:t>
                      </a:r>
                    </a:p>
                  </a:txBody>
                  <a:tcPr marL="111933" marR="111933" marT="50805" marB="50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751911">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lang="ko-kr" sz="2100" b="0" i="0" u="none" strike="noStrike" cap="none" normalizeH="0" baseline="0">
                          <a:ln>
                            <a:noFill/>
                          </a:ln>
                          <a:solidFill>
                            <a:schemeClr val="bg1"/>
                          </a:solidFill>
                          <a:effectLst/>
                          <a:latin typeface="Amazon Ember Light" panose="020B0403020204020204" pitchFamily="34" charset="0"/>
                          <a:ea typeface="Malgun Gothic" panose="020B0503020000020004" pitchFamily="34" charset="-127"/>
                          <a:cs typeface="Amazon Ember" panose="020B0603020204020204" pitchFamily="34" charset="0"/>
                        </a:rPr>
                        <a:t>중복성</a:t>
                      </a:r>
                    </a:p>
                  </a:txBody>
                  <a:tcPr marL="111933" marR="111933" marT="50805" marB="508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lang="ko-kr" sz="2100" b="0" i="0" u="none" strike="noStrike" cap="none" normalizeH="0" baseline="0" dirty="0">
                          <a:ln>
                            <a:noFill/>
                          </a:ln>
                          <a:solidFill>
                            <a:srgbClr val="000000"/>
                          </a:solidFill>
                          <a:effectLst/>
                          <a:latin typeface="Amazon Ember Light" panose="020B0403020204020204" pitchFamily="34" charset="0"/>
                          <a:ea typeface="Malgun Gothic" panose="020B0503020000020004" pitchFamily="34" charset="-127"/>
                          <a:cs typeface="Amazon Ember Light" panose="020B0403020204020204" pitchFamily="34" charset="0"/>
                        </a:rPr>
                        <a:t>가용 영역의 여러 서버에 걸쳐 있음</a:t>
                      </a:r>
                    </a:p>
                  </a:txBody>
                  <a:tcPr marL="111933" marR="111933" marT="50805" marB="50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ko-kr" sz="2100" b="0" i="0" u="none" strike="noStrike" cap="none" normalizeH="0" baseline="0">
                          <a:ln>
                            <a:noFill/>
                          </a:ln>
                          <a:solidFill>
                            <a:srgbClr val="000000"/>
                          </a:solidFill>
                          <a:effectLst/>
                          <a:latin typeface="Amazon Ember Light" panose="020B0403020204020204" pitchFamily="34" charset="0"/>
                          <a:ea typeface="Malgun Gothic" panose="020B0503020000020004" pitchFamily="34" charset="-127"/>
                          <a:cs typeface="Amazon Ember Light" panose="020B0403020204020204" pitchFamily="34" charset="0"/>
                        </a:rPr>
                        <a:t>리전 내 여러 시설에 걸쳐 있음</a:t>
                      </a:r>
                    </a:p>
                  </a:txBody>
                  <a:tcPr marL="111933" marR="111933" marT="50805" marB="50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751911">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lang="ko-kr" sz="2100" b="0" i="0" u="none" strike="noStrike" cap="none" normalizeH="0" baseline="0">
                          <a:ln>
                            <a:noFill/>
                          </a:ln>
                          <a:solidFill>
                            <a:schemeClr val="bg1"/>
                          </a:solidFill>
                          <a:effectLst/>
                          <a:latin typeface="Amazon Ember Light" panose="020B0403020204020204" pitchFamily="34" charset="0"/>
                          <a:ea typeface="Malgun Gothic" panose="020B0503020000020004" pitchFamily="34" charset="-127"/>
                          <a:cs typeface="Amazon Ember" panose="020B0603020204020204" pitchFamily="34" charset="0"/>
                        </a:rPr>
                        <a:t>보안</a:t>
                      </a:r>
                    </a:p>
                  </a:txBody>
                  <a:tcPr marL="111933" marR="111933" marT="50805" marB="508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lang="ko-kr" sz="2100" b="0" i="0" u="none" strike="noStrike" cap="none" normalizeH="0" baseline="0">
                          <a:ln>
                            <a:noFill/>
                          </a:ln>
                          <a:solidFill>
                            <a:srgbClr val="000000"/>
                          </a:solidFill>
                          <a:effectLst/>
                          <a:latin typeface="Amazon Ember Light" panose="020B0403020204020204" pitchFamily="34" charset="0"/>
                          <a:ea typeface="Malgun Gothic" panose="020B0503020000020004" pitchFamily="34" charset="-127"/>
                          <a:cs typeface="Amazon Ember Light" panose="020B0403020204020204" pitchFamily="34" charset="0"/>
                        </a:rPr>
                        <a:t>EBS 암호화 – 데이터 볼륨 및 스냅샷</a:t>
                      </a:r>
                      <a:endParaRPr kumimoji="0" lang="en-US" sz="2100" b="0" i="0" u="none" strike="noStrike" cap="none" normalizeH="0" baseline="0" dirty="0">
                        <a:ln>
                          <a:noFill/>
                        </a:ln>
                        <a:solidFill>
                          <a:srgbClr val="000000"/>
                        </a:solidFill>
                        <a:effectLst/>
                        <a:latin typeface="Amazon Ember Light" panose="020B0403020204020204" pitchFamily="34" charset="0"/>
                        <a:ea typeface="Malgun Gothic" panose="020B0503020000020004" pitchFamily="34" charset="-127"/>
                        <a:cs typeface="Amazon Ember Light" panose="020B0403020204020204" pitchFamily="34" charset="0"/>
                      </a:endParaRPr>
                    </a:p>
                  </a:txBody>
                  <a:tcPr marL="111933" marR="111933" marT="50805" marB="50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lang="ko-kr" sz="2100" b="0" i="0" u="none" strike="noStrike" cap="none" normalizeH="0" baseline="0">
                          <a:ln>
                            <a:noFill/>
                          </a:ln>
                          <a:solidFill>
                            <a:srgbClr val="000000"/>
                          </a:solidFill>
                          <a:effectLst/>
                          <a:latin typeface="Amazon Ember Light" panose="020B0403020204020204" pitchFamily="34" charset="0"/>
                          <a:ea typeface="Malgun Gothic" panose="020B0503020000020004" pitchFamily="34" charset="-127"/>
                          <a:cs typeface="Amazon Ember Light" panose="020B0403020204020204" pitchFamily="34" charset="0"/>
                        </a:rPr>
                        <a:t>암호화</a:t>
                      </a:r>
                    </a:p>
                  </a:txBody>
                  <a:tcPr marL="111933" marR="111933" marT="50805" marB="50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751911">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lang="ko-kr" sz="2100" b="0" i="0" u="none" strike="noStrike" cap="none" normalizeH="0" baseline="0">
                          <a:ln>
                            <a:noFill/>
                          </a:ln>
                          <a:solidFill>
                            <a:schemeClr val="bg1"/>
                          </a:solidFill>
                          <a:effectLst/>
                          <a:latin typeface="Amazon Ember Light" panose="020B0403020204020204" pitchFamily="34" charset="0"/>
                          <a:ea typeface="Malgun Gothic" panose="020B0503020000020004" pitchFamily="34" charset="-127"/>
                          <a:cs typeface="Amazon Ember" panose="020B0603020204020204" pitchFamily="34" charset="0"/>
                        </a:rPr>
                        <a:t>인터넷 액세스 가능 여부</a:t>
                      </a:r>
                      <a:endParaRPr kumimoji="0" lang="en-US" sz="2100" b="0" i="0" u="none" strike="noStrike" cap="none" normalizeH="0" baseline="0" dirty="0">
                        <a:ln>
                          <a:noFill/>
                        </a:ln>
                        <a:solidFill>
                          <a:schemeClr val="bg1"/>
                        </a:solidFill>
                        <a:effectLst/>
                        <a:latin typeface="Amazon Ember Light" panose="020B0403020204020204" pitchFamily="34" charset="0"/>
                        <a:ea typeface="Malgun Gothic" panose="020B0503020000020004" pitchFamily="34" charset="-127"/>
                        <a:cs typeface="Amazon Ember" panose="020B0603020204020204" pitchFamily="34" charset="0"/>
                      </a:endParaRPr>
                    </a:p>
                  </a:txBody>
                  <a:tcPr marL="111933" marR="111933" marT="50805" marB="508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lang="ko-kr" sz="2100" b="0" i="0" u="none" strike="noStrike" cap="none" normalizeH="0" baseline="0">
                          <a:ln>
                            <a:noFill/>
                          </a:ln>
                          <a:solidFill>
                            <a:srgbClr val="000000"/>
                          </a:solidFill>
                          <a:effectLst/>
                          <a:latin typeface="Amazon Ember Light" panose="020B0403020204020204" pitchFamily="34" charset="0"/>
                          <a:ea typeface="Malgun Gothic" panose="020B0503020000020004" pitchFamily="34" charset="-127"/>
                          <a:cs typeface="Amazon Ember Light" panose="020B0403020204020204" pitchFamily="34" charset="0"/>
                        </a:rPr>
                        <a:t>불가능(1)</a:t>
                      </a:r>
                    </a:p>
                  </a:txBody>
                  <a:tcPr marL="111933" marR="111933" marT="50805" marB="50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lang="ko-kr" sz="2100" b="0" i="0" u="none" strike="noStrike" cap="none" normalizeH="0" baseline="0">
                          <a:ln>
                            <a:noFill/>
                          </a:ln>
                          <a:solidFill>
                            <a:srgbClr val="000000"/>
                          </a:solidFill>
                          <a:effectLst/>
                          <a:latin typeface="Amazon Ember Light" panose="020B0403020204020204" pitchFamily="34" charset="0"/>
                          <a:ea typeface="Malgun Gothic" panose="020B0503020000020004" pitchFamily="34" charset="-127"/>
                          <a:cs typeface="Amazon Ember Light" panose="020B0403020204020204" pitchFamily="34" charset="0"/>
                        </a:rPr>
                        <a:t>가능(2)</a:t>
                      </a:r>
                    </a:p>
                  </a:txBody>
                  <a:tcPr marL="111933" marR="111933" marT="50805" marB="50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535047">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lang="ko-kr" sz="2100" b="0" i="0" u="none" strike="noStrike" cap="none" normalizeH="0" baseline="0">
                          <a:ln>
                            <a:noFill/>
                          </a:ln>
                          <a:solidFill>
                            <a:schemeClr val="bg1"/>
                          </a:solidFill>
                          <a:effectLst/>
                          <a:latin typeface="Amazon Ember Light" panose="020B0403020204020204" pitchFamily="34" charset="0"/>
                          <a:ea typeface="Malgun Gothic" panose="020B0503020000020004" pitchFamily="34" charset="-127"/>
                          <a:cs typeface="Amazon Ember" panose="020B0603020204020204" pitchFamily="34" charset="0"/>
                        </a:rPr>
                        <a:t>일반적 사용 사례</a:t>
                      </a:r>
                    </a:p>
                  </a:txBody>
                  <a:tcPr marL="111933" marR="111933" marT="50805" marB="508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lang="ko-kr" sz="2100" b="0" i="0" u="none" strike="noStrike" cap="none" normalizeH="0" baseline="0">
                          <a:ln>
                            <a:noFill/>
                          </a:ln>
                          <a:solidFill>
                            <a:srgbClr val="000000"/>
                          </a:solidFill>
                          <a:effectLst/>
                          <a:latin typeface="Amazon Ember Light" panose="020B0403020204020204" pitchFamily="34" charset="0"/>
                          <a:ea typeface="Malgun Gothic" panose="020B0503020000020004" pitchFamily="34" charset="-127"/>
                          <a:cs typeface="Amazon Ember Light" panose="020B0403020204020204" pitchFamily="34" charset="0"/>
                        </a:rPr>
                        <a:t>디스크 드라이브</a:t>
                      </a:r>
                      <a:endParaRPr kumimoji="0" lang="en-US" sz="2100" b="0" i="0" u="none" strike="noStrike" cap="none" normalizeH="0" baseline="0" dirty="0">
                        <a:ln>
                          <a:noFill/>
                        </a:ln>
                        <a:solidFill>
                          <a:srgbClr val="000000"/>
                        </a:solidFill>
                        <a:effectLst/>
                        <a:latin typeface="Amazon Ember Light" panose="020B0403020204020204" pitchFamily="34" charset="0"/>
                        <a:ea typeface="Malgun Gothic" panose="020B0503020000020004" pitchFamily="34" charset="-127"/>
                        <a:cs typeface="Amazon Ember Light" panose="020B0403020204020204" pitchFamily="34" charset="0"/>
                      </a:endParaRPr>
                    </a:p>
                  </a:txBody>
                  <a:tcPr marL="111933" marR="111933" marT="50805" marB="50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lang="ko-kr" sz="2100" b="0" i="0" u="none" strike="noStrike" cap="none" normalizeH="0" baseline="0" dirty="0">
                          <a:ln>
                            <a:noFill/>
                          </a:ln>
                          <a:solidFill>
                            <a:srgbClr val="000000"/>
                          </a:solidFill>
                          <a:effectLst/>
                          <a:latin typeface="Amazon Ember Light" panose="020B0403020204020204" pitchFamily="34" charset="0"/>
                          <a:ea typeface="Malgun Gothic" panose="020B0503020000020004" pitchFamily="34" charset="-127"/>
                          <a:cs typeface="Amazon Ember Light" panose="020B0403020204020204" pitchFamily="34" charset="0"/>
                        </a:rPr>
                        <a:t>온라인 스토리지</a:t>
                      </a:r>
                    </a:p>
                  </a:txBody>
                  <a:tcPr marL="111933" marR="111933" marT="50805" marB="50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bl>
          </a:graphicData>
        </a:graphic>
      </p:graphicFrame>
      <p:pic>
        <p:nvPicPr>
          <p:cNvPr id="23" name="Picture 10"/>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882555" y="1231028"/>
            <a:ext cx="565149" cy="7916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5"/>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9920985" y="1231028"/>
            <a:ext cx="642183" cy="792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TextBox 4"/>
          <p:cNvSpPr txBox="1">
            <a:spLocks noChangeArrowheads="1"/>
          </p:cNvSpPr>
          <p:nvPr>
            <p:custDataLst>
              <p:tags r:id="rId3"/>
            </p:custDataLst>
          </p:nvPr>
        </p:nvSpPr>
        <p:spPr bwMode="auto">
          <a:xfrm>
            <a:off x="3033184" y="6198775"/>
            <a:ext cx="905721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tlCol="0">
            <a:spAutoFit/>
          </a:bodyPr>
          <a:lstStyle>
            <a:lvl1pPr marL="342900" indent="-342900">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buFontTx/>
              <a:buAutoNum type="arabicParenBoth"/>
            </a:pPr>
            <a:r>
              <a:rPr lang="ko-kr" sz="1400" dirty="0">
                <a:solidFill>
                  <a:schemeClr val="bg2">
                    <a:lumMod val="50000"/>
                  </a:schemeClr>
                </a:solidFill>
                <a:latin typeface="Amazon Ember Light" panose="020B0403020204020204" pitchFamily="34" charset="0"/>
                <a:ea typeface="Malgun Gothic" panose="020B0503020000020004" pitchFamily="34" charset="-127"/>
                <a:cs typeface="Amazon Ember Light" panose="020B0403020204020204" pitchFamily="34" charset="0"/>
              </a:rPr>
              <a:t>서버에 탑재하고 FTP 등으로 설정하면 인터넷에서 액세스 가능</a:t>
            </a:r>
          </a:p>
          <a:p>
            <a:pPr algn="ctr" rtl="0" eaLnBrk="1" hangingPunct="1">
              <a:buFontTx/>
              <a:buAutoNum type="arabicParenBoth"/>
            </a:pPr>
            <a:r>
              <a:rPr lang="ko-kr" sz="1400" dirty="0">
                <a:solidFill>
                  <a:schemeClr val="bg2">
                    <a:lumMod val="50000"/>
                  </a:schemeClr>
                </a:solidFill>
                <a:latin typeface="Amazon Ember Light" panose="020B0403020204020204" pitchFamily="34" charset="0"/>
                <a:ea typeface="Malgun Gothic" panose="020B0503020000020004" pitchFamily="34" charset="-127"/>
                <a:cs typeface="Amazon Ember Light" panose="020B0403020204020204" pitchFamily="34" charset="0"/>
              </a:rPr>
              <a:t>ACL이 모든 사용자가 읽을 수 있도록 설정되어 있지 않은 경우 적절한 자격 증명 필요</a:t>
            </a:r>
            <a:endParaRPr lang="en-US" sz="1400" dirty="0">
              <a:solidFill>
                <a:srgbClr val="767171"/>
              </a:solidFill>
              <a:latin typeface="Amazon Ember Light" panose="020B0403020204020204" pitchFamily="34" charset="0"/>
              <a:ea typeface="Malgun Gothic" panose="020B0503020000020004" pitchFamily="34" charset="-127"/>
              <a:cs typeface="Amazon Ember Light" panose="020B0403020204020204" pitchFamily="34" charset="0"/>
            </a:endParaRPr>
          </a:p>
        </p:txBody>
      </p:sp>
    </p:spTree>
    <p:custDataLst>
      <p:tags r:id="rId1"/>
    </p:custDataLst>
    <p:extLst>
      <p:ext uri="{BB962C8B-B14F-4D97-AF65-F5344CB8AC3E}">
        <p14:creationId xmlns:p14="http://schemas.microsoft.com/office/powerpoint/2010/main" val="8813455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Amazon EC2 인스턴스 스토리지</a:t>
            </a:r>
          </a:p>
        </p:txBody>
      </p:sp>
      <p:sp>
        <p:nvSpPr>
          <p:cNvPr id="3" name="Content Placeholder 2"/>
          <p:cNvSpPr>
            <a:spLocks noGrp="1"/>
          </p:cNvSpPr>
          <p:nvPr>
            <p:ph idx="1"/>
          </p:nvPr>
        </p:nvSpPr>
        <p:spPr>
          <a:xfrm>
            <a:off x="238538" y="1440305"/>
            <a:ext cx="11184427" cy="4913308"/>
          </a:xfrm>
        </p:spPr>
        <p:txBody>
          <a:bodyPr rtlCol="0"/>
          <a:lstStyle/>
          <a:p>
            <a:pPr rtl="0"/>
            <a:r>
              <a:rPr lang="ko-kr">
                <a:latin typeface="Amazon Ember Light" panose="020B0403020204020204" pitchFamily="34" charset="0"/>
                <a:ea typeface="Malgun Gothic" panose="020B0503020000020004" pitchFamily="34" charset="-127"/>
              </a:rPr>
              <a:t>무료 로컬 직접 연결 블록 스토리지. </a:t>
            </a:r>
          </a:p>
          <a:p>
            <a:pPr rtl="0"/>
            <a:r>
              <a:rPr lang="ko-kr">
                <a:latin typeface="Amazon Ember Light" panose="020B0403020204020204" pitchFamily="34" charset="0"/>
                <a:ea typeface="Malgun Gothic" panose="020B0503020000020004" pitchFamily="34" charset="-127"/>
              </a:rPr>
              <a:t>가용성, 디스크 수 및 크기는 EC2 인스턴스 유형에 따라 다름.</a:t>
            </a:r>
          </a:p>
          <a:p>
            <a:pPr rtl="0"/>
            <a:r>
              <a:rPr lang="ko-kr">
                <a:latin typeface="Amazon Ember Light" panose="020B0403020204020204" pitchFamily="34" charset="0"/>
                <a:ea typeface="Malgun Gothic" panose="020B0503020000020004" pitchFamily="34" charset="-127"/>
              </a:rPr>
              <a:t>최대 365,000 읽기 IOPS 및 315,000 최초 쓰기 IOPS에 최적화.</a:t>
            </a:r>
          </a:p>
          <a:p>
            <a:pPr rtl="0"/>
            <a:r>
              <a:rPr lang="ko-kr">
                <a:latin typeface="Amazon Ember Light" panose="020B0403020204020204" pitchFamily="34" charset="0"/>
                <a:ea typeface="Malgun Gothic" panose="020B0503020000020004" pitchFamily="34" charset="-127"/>
              </a:rPr>
              <a:t>SSD 또는 마그네틱.</a:t>
            </a:r>
          </a:p>
          <a:p>
            <a:pPr rtl="0"/>
            <a:r>
              <a:rPr lang="ko-kr">
                <a:latin typeface="Amazon Ember Light" panose="020B0403020204020204" pitchFamily="34" charset="0"/>
                <a:ea typeface="Malgun Gothic" panose="020B0503020000020004" pitchFamily="34" charset="-127"/>
              </a:rPr>
              <a:t>지속성 없음.</a:t>
            </a:r>
          </a:p>
          <a:p>
            <a:pPr rtl="0"/>
            <a:r>
              <a:rPr lang="ko-kr">
                <a:latin typeface="Amazon Ember Light" panose="020B0403020204020204" pitchFamily="34" charset="0"/>
                <a:ea typeface="Malgun Gothic" panose="020B0503020000020004" pitchFamily="34" charset="-127"/>
              </a:rPr>
              <a:t>EC2 인스턴스가 중단 또는 종료되거나 장애가 발생하면 데이터가 자동으로 삭제됨.</a:t>
            </a:r>
            <a:endParaRPr lang="en-US" dirty="0">
              <a:latin typeface="Amazon Ember Light" panose="020B04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2300741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rtl="0"/>
            <a:r>
              <a:rPr lang="ko-kr" sz="4000" dirty="0">
                <a:latin typeface="Amazon Ember Light" panose="020B0403020204020204" pitchFamily="34" charset="0"/>
                <a:ea typeface="Malgun Gothic" panose="020B0503020000020004" pitchFamily="34" charset="-127"/>
              </a:rPr>
              <a:t>AWS 핵심 인프라 및 서비스</a:t>
            </a:r>
            <a:endParaRPr lang="en-US" sz="4000" dirty="0">
              <a:latin typeface="Amazon Ember Light" panose="020B0403020204020204" pitchFamily="34" charset="0"/>
              <a:ea typeface="Malgun Gothic" panose="020B0503020000020004" pitchFamily="34" charset="-127"/>
            </a:endParaRPr>
          </a:p>
        </p:txBody>
      </p:sp>
      <p:sp>
        <p:nvSpPr>
          <p:cNvPr id="207" name="Content Placeholder 2"/>
          <p:cNvSpPr>
            <a:spLocks noGrp="1"/>
          </p:cNvSpPr>
          <p:nvPr>
            <p:ph idx="1"/>
          </p:nvPr>
        </p:nvSpPr>
        <p:spPr/>
        <p:txBody>
          <a:bodyPr rtlCol="0"/>
          <a:lstStyle/>
          <a:p>
            <a:pPr rtl="0"/>
            <a:r>
              <a:rPr lang="ko-kr">
                <a:latin typeface="Amazon Ember Light" panose="020B0403020204020204" pitchFamily="34" charset="0"/>
                <a:ea typeface="Malgun Gothic" panose="020B0503020000020004" pitchFamily="34" charset="-127"/>
              </a:rPr>
              <a:t>전통적 인프라                              </a:t>
            </a:r>
            <a:r>
              <a:rPr lang="ko-kr">
                <a:solidFill>
                  <a:srgbClr val="000000"/>
                </a:solidFill>
                <a:latin typeface="Amazon Ember Light" panose="020B0403020204020204" pitchFamily="34" charset="0"/>
                <a:ea typeface="Malgun Gothic" panose="020B0503020000020004" pitchFamily="34" charset="-127"/>
              </a:rPr>
              <a:t>Amazon Web Services</a:t>
            </a:r>
            <a:endParaRPr lang="en-US" dirty="0">
              <a:solidFill>
                <a:srgbClr val="000000"/>
              </a:solidFill>
              <a:latin typeface="Amazon Ember Light" panose="020B0403020204020204" pitchFamily="34" charset="0"/>
              <a:ea typeface="Malgun Gothic" panose="020B0503020000020004" pitchFamily="34" charset="-127"/>
            </a:endParaRPr>
          </a:p>
        </p:txBody>
      </p:sp>
      <p:sp>
        <p:nvSpPr>
          <p:cNvPr id="117" name="Rectangle 116"/>
          <p:cNvSpPr/>
          <p:nvPr/>
        </p:nvSpPr>
        <p:spPr>
          <a:xfrm>
            <a:off x="700618" y="3070234"/>
            <a:ext cx="4347633" cy="1511300"/>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21" name="Rectangle 120"/>
          <p:cNvSpPr/>
          <p:nvPr/>
        </p:nvSpPr>
        <p:spPr>
          <a:xfrm>
            <a:off x="704852" y="1419234"/>
            <a:ext cx="4347633" cy="1509183"/>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pic>
        <p:nvPicPr>
          <p:cNvPr id="124" name="Picture 37"/>
          <p:cNvPicPr>
            <a:picLocks noChangeAspect="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963084" y="3696768"/>
            <a:ext cx="778933" cy="4868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5" name="Picture 38"/>
          <p:cNvPicPr>
            <a:picLocks noChangeAspect="1"/>
          </p:cNvPicPr>
          <p:nvPr/>
        </p:nvPicPr>
        <p:blipFill>
          <a:blip r:embed="rId21">
            <a:extLst>
              <a:ext uri="{28A0092B-C50C-407E-A947-70E740481C1C}">
                <a14:useLocalDpi xmlns:a14="http://schemas.microsoft.com/office/drawing/2010/main"/>
              </a:ext>
            </a:extLst>
          </a:blip>
          <a:srcRect/>
          <a:stretch>
            <a:fillRect/>
          </a:stretch>
        </p:blipFill>
        <p:spPr bwMode="auto">
          <a:xfrm>
            <a:off x="2387601" y="1728258"/>
            <a:ext cx="681567" cy="5778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 name="Picture 2"/>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1267884" y="1709207"/>
            <a:ext cx="457200" cy="590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7" name="Picture 40"/>
          <p:cNvPicPr>
            <a:picLocks noChangeAspect="1"/>
          </p:cNvPicPr>
          <p:nvPr/>
        </p:nvPicPr>
        <p:blipFill>
          <a:blip r:embed="rId23">
            <a:extLst>
              <a:ext uri="{28A0092B-C50C-407E-A947-70E740481C1C}">
                <a14:useLocalDpi xmlns:a14="http://schemas.microsoft.com/office/drawing/2010/main"/>
              </a:ext>
            </a:extLst>
          </a:blip>
          <a:srcRect/>
          <a:stretch>
            <a:fillRect/>
          </a:stretch>
        </p:blipFill>
        <p:spPr bwMode="auto">
          <a:xfrm>
            <a:off x="3994151" y="3658668"/>
            <a:ext cx="738716" cy="5376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8" name="Picture 4"/>
          <p:cNvPicPr>
            <a:picLocks noChangeAspect="1"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2010834" y="3569767"/>
            <a:ext cx="1758951" cy="7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9" name="Picture 5"/>
          <p:cNvPicPr>
            <a:picLocks noChangeAspect="1"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3774018" y="1622424"/>
            <a:ext cx="419100" cy="6625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0" name="Picture 120"/>
          <p:cNvPicPr>
            <a:picLocks noChangeAspect="1"/>
          </p:cNvPicPr>
          <p:nvPr/>
        </p:nvPicPr>
        <p:blipFill>
          <a:blip r:embed="rId21">
            <a:extLst>
              <a:ext uri="{28A0092B-C50C-407E-A947-70E740481C1C}">
                <a14:useLocalDpi xmlns:a14="http://schemas.microsoft.com/office/drawing/2010/main"/>
              </a:ext>
            </a:extLst>
          </a:blip>
          <a:srcRect/>
          <a:stretch>
            <a:fillRect/>
          </a:stretch>
        </p:blipFill>
        <p:spPr bwMode="auto">
          <a:xfrm>
            <a:off x="9118601" y="1743073"/>
            <a:ext cx="683684" cy="5799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1" name="Picture 2"/>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7943851" y="1666873"/>
            <a:ext cx="457200" cy="5926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2" name="Picture 5"/>
          <p:cNvPicPr>
            <a:picLocks noChangeAspect="1"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10600267" y="1637240"/>
            <a:ext cx="419100" cy="6646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 name="Rectangle 132"/>
          <p:cNvSpPr/>
          <p:nvPr/>
        </p:nvSpPr>
        <p:spPr>
          <a:xfrm>
            <a:off x="7223772" y="3140953"/>
            <a:ext cx="4347633" cy="1509184"/>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36" name="Rectangle 135"/>
          <p:cNvSpPr/>
          <p:nvPr/>
        </p:nvSpPr>
        <p:spPr>
          <a:xfrm>
            <a:off x="7173385" y="1415001"/>
            <a:ext cx="4347633" cy="1509183"/>
          </a:xfrm>
          <a:prstGeom prst="rect">
            <a:avLst/>
          </a:prstGeom>
          <a:solidFill>
            <a:schemeClr val="bg1"/>
          </a:solidFill>
          <a:ln>
            <a:solidFill>
              <a:srgbClr val="414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37" name="TextBox 142"/>
          <p:cNvSpPr txBox="1">
            <a:spLocks noChangeArrowheads="1"/>
          </p:cNvSpPr>
          <p:nvPr/>
        </p:nvSpPr>
        <p:spPr bwMode="auto">
          <a:xfrm>
            <a:off x="1782233" y="1232958"/>
            <a:ext cx="19304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b="1">
                <a:latin typeface="Amazon Ember Light" panose="020B0403020204020204" pitchFamily="34" charset="0"/>
                <a:ea typeface="Malgun Gothic" panose="020B0503020000020004" pitchFamily="34" charset="-127"/>
                <a:cs typeface="Amazon Ember" panose="020B0603020204020204" pitchFamily="34" charset="0"/>
              </a:rPr>
              <a:t>보안</a:t>
            </a:r>
          </a:p>
        </p:txBody>
      </p:sp>
      <p:sp>
        <p:nvSpPr>
          <p:cNvPr id="138" name="TextBox 143"/>
          <p:cNvSpPr txBox="1">
            <a:spLocks noChangeArrowheads="1"/>
          </p:cNvSpPr>
          <p:nvPr/>
        </p:nvSpPr>
        <p:spPr bwMode="auto">
          <a:xfrm>
            <a:off x="1807633" y="2821513"/>
            <a:ext cx="19304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b="1">
                <a:latin typeface="Amazon Ember Light" panose="020B0403020204020204" pitchFamily="34" charset="0"/>
                <a:ea typeface="Malgun Gothic" panose="020B0503020000020004" pitchFamily="34" charset="-127"/>
                <a:cs typeface="Amazon Ember" panose="020B0603020204020204" pitchFamily="34" charset="0"/>
              </a:rPr>
              <a:t>네트워크</a:t>
            </a:r>
          </a:p>
        </p:txBody>
      </p:sp>
      <p:pic>
        <p:nvPicPr>
          <p:cNvPr id="148" name="Picture 153"/>
          <p:cNvPicPr>
            <a:picLocks noChangeAspect="1"/>
          </p:cNvPicPr>
          <p:nvPr/>
        </p:nvPicPr>
        <p:blipFill>
          <a:blip r:embed="rId21">
            <a:extLst>
              <a:ext uri="{28A0092B-C50C-407E-A947-70E740481C1C}">
                <a14:useLocalDpi xmlns:a14="http://schemas.microsoft.com/office/drawing/2010/main"/>
              </a:ext>
            </a:extLst>
          </a:blip>
          <a:srcRect/>
          <a:stretch>
            <a:fillRect/>
          </a:stretch>
        </p:blipFill>
        <p:spPr bwMode="auto">
          <a:xfrm>
            <a:off x="9006418" y="1724024"/>
            <a:ext cx="681567" cy="5799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9" name="Picture 2"/>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7886700" y="1704973"/>
            <a:ext cx="457200" cy="5926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0" name="Picture 5"/>
          <p:cNvPicPr>
            <a:picLocks noChangeAspect="1"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10392834" y="1618191"/>
            <a:ext cx="419100" cy="6646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1" name="TextBox 156"/>
          <p:cNvSpPr txBox="1">
            <a:spLocks noChangeArrowheads="1"/>
          </p:cNvSpPr>
          <p:nvPr/>
        </p:nvSpPr>
        <p:spPr bwMode="auto">
          <a:xfrm>
            <a:off x="8401051" y="1228724"/>
            <a:ext cx="19304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b="1">
                <a:latin typeface="Amazon Ember Light" panose="020B0403020204020204" pitchFamily="34" charset="0"/>
                <a:ea typeface="Malgun Gothic" panose="020B0503020000020004" pitchFamily="34" charset="-127"/>
                <a:cs typeface="Amazon Ember" panose="020B0603020204020204" pitchFamily="34" charset="0"/>
              </a:rPr>
              <a:t>보안</a:t>
            </a:r>
          </a:p>
        </p:txBody>
      </p:sp>
      <p:sp>
        <p:nvSpPr>
          <p:cNvPr id="152" name="TextBox 157"/>
          <p:cNvSpPr txBox="1">
            <a:spLocks noChangeArrowheads="1"/>
          </p:cNvSpPr>
          <p:nvPr/>
        </p:nvSpPr>
        <p:spPr bwMode="auto">
          <a:xfrm>
            <a:off x="8681344" y="2890117"/>
            <a:ext cx="19304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b="1">
                <a:latin typeface="Amazon Ember Light" panose="020B0403020204020204" pitchFamily="34" charset="0"/>
                <a:ea typeface="Malgun Gothic" panose="020B0503020000020004" pitchFamily="34" charset="-127"/>
                <a:cs typeface="Amazon Ember" panose="020B0603020204020204" pitchFamily="34" charset="0"/>
              </a:rPr>
              <a:t>네트워크</a:t>
            </a:r>
          </a:p>
        </p:txBody>
      </p:sp>
      <p:sp>
        <p:nvSpPr>
          <p:cNvPr id="155" name="TextBox 160"/>
          <p:cNvSpPr txBox="1">
            <a:spLocks noChangeArrowheads="1"/>
          </p:cNvSpPr>
          <p:nvPr/>
        </p:nvSpPr>
        <p:spPr bwMode="auto">
          <a:xfrm>
            <a:off x="7207252" y="2242606"/>
            <a:ext cx="105990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sz="160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보안 그룹</a:t>
            </a:r>
            <a:endParaRPr lang="en-US" sz="1600"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56" name="TextBox 161"/>
          <p:cNvSpPr txBox="1">
            <a:spLocks noChangeArrowheads="1"/>
          </p:cNvSpPr>
          <p:nvPr/>
        </p:nvSpPr>
        <p:spPr bwMode="auto">
          <a:xfrm>
            <a:off x="8966201" y="2253190"/>
            <a:ext cx="681597"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sz="1600">
                <a:latin typeface="Amazon Ember Light" panose="020B0403020204020204" pitchFamily="34" charset="0"/>
                <a:ea typeface="Malgun Gothic" panose="020B0503020000020004" pitchFamily="34" charset="-127"/>
                <a:cs typeface="Amazon Ember" panose="020B0603020204020204" pitchFamily="34" charset="0"/>
              </a:rPr>
              <a:t>NACL</a:t>
            </a:r>
          </a:p>
        </p:txBody>
      </p:sp>
      <p:sp>
        <p:nvSpPr>
          <p:cNvPr id="157" name="TextBox 162"/>
          <p:cNvSpPr txBox="1">
            <a:spLocks noChangeArrowheads="1"/>
          </p:cNvSpPr>
          <p:nvPr/>
        </p:nvSpPr>
        <p:spPr bwMode="auto">
          <a:xfrm>
            <a:off x="10008997" y="2234140"/>
            <a:ext cx="126509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sz="1600">
                <a:latin typeface="Amazon Ember Light" panose="020B0403020204020204" pitchFamily="34" charset="0"/>
                <a:ea typeface="Malgun Gothic" panose="020B0503020000020004" pitchFamily="34" charset="-127"/>
                <a:cs typeface="Amazon Ember" panose="020B0603020204020204" pitchFamily="34" charset="0"/>
              </a:rPr>
              <a:t>액세스 관리</a:t>
            </a:r>
          </a:p>
        </p:txBody>
      </p:sp>
      <p:sp>
        <p:nvSpPr>
          <p:cNvPr id="162" name="TextBox 186"/>
          <p:cNvSpPr txBox="1">
            <a:spLocks noChangeArrowheads="1"/>
          </p:cNvSpPr>
          <p:nvPr>
            <p:custDataLst>
              <p:tags r:id="rId2"/>
            </p:custDataLst>
          </p:nvPr>
        </p:nvSpPr>
        <p:spPr bwMode="auto">
          <a:xfrm>
            <a:off x="10320454" y="3746314"/>
            <a:ext cx="72813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sz="1600">
                <a:solidFill>
                  <a:schemeClr val="bg1"/>
                </a:solidFill>
                <a:latin typeface="Amazon Ember Light" panose="020B0403020204020204" pitchFamily="34" charset="0"/>
                <a:ea typeface="Malgun Gothic" panose="020B0503020000020004" pitchFamily="34" charset="-127"/>
                <a:cs typeface="Amazon Ember" panose="020B0603020204020204" pitchFamily="34" charset="0"/>
              </a:rPr>
              <a:t>VPC</a:t>
            </a:r>
          </a:p>
        </p:txBody>
      </p:sp>
      <p:grpSp>
        <p:nvGrpSpPr>
          <p:cNvPr id="163" name="Group 188"/>
          <p:cNvGrpSpPr>
            <a:grpSpLocks/>
          </p:cNvGrpSpPr>
          <p:nvPr/>
        </p:nvGrpSpPr>
        <p:grpSpPr bwMode="auto">
          <a:xfrm flipH="1">
            <a:off x="9795521" y="3454220"/>
            <a:ext cx="1699684" cy="1016000"/>
            <a:chOff x="6581900" y="1921015"/>
            <a:chExt cx="1295400" cy="761320"/>
          </a:xfrm>
        </p:grpSpPr>
        <p:grpSp>
          <p:nvGrpSpPr>
            <p:cNvPr id="164" name="Group 190"/>
            <p:cNvGrpSpPr>
              <a:grpSpLocks/>
            </p:cNvGrpSpPr>
            <p:nvPr/>
          </p:nvGrpSpPr>
          <p:grpSpPr bwMode="auto">
            <a:xfrm>
              <a:off x="6581900" y="1921015"/>
              <a:ext cx="1295400" cy="761320"/>
              <a:chOff x="5254779" y="5754688"/>
              <a:chExt cx="866775" cy="542925"/>
            </a:xfrm>
          </p:grpSpPr>
          <p:sp>
            <p:nvSpPr>
              <p:cNvPr id="169" name="Freeform 292"/>
              <p:cNvSpPr>
                <a:spLocks/>
              </p:cNvSpPr>
              <p:nvPr>
                <p:custDataLst>
                  <p:tags r:id="rId16"/>
                </p:custDataLst>
              </p:nvPr>
            </p:nvSpPr>
            <p:spPr bwMode="auto">
              <a:xfrm>
                <a:off x="5654675" y="5983288"/>
                <a:ext cx="66675" cy="76200"/>
              </a:xfrm>
              <a:custGeom>
                <a:avLst/>
                <a:gdLst>
                  <a:gd name="T0" fmla="*/ 2147483647 w 7"/>
                  <a:gd name="T1" fmla="*/ 2147483647 h 8"/>
                  <a:gd name="T2" fmla="*/ 2147483647 w 7"/>
                  <a:gd name="T3" fmla="*/ 0 h 8"/>
                  <a:gd name="T4" fmla="*/ 0 w 7"/>
                  <a:gd name="T5" fmla="*/ 2147483647 h 8"/>
                  <a:gd name="T6" fmla="*/ 0 w 7"/>
                  <a:gd name="T7" fmla="*/ 2147483647 h 8"/>
                  <a:gd name="T8" fmla="*/ 2147483647 w 7"/>
                  <a:gd name="T9" fmla="*/ 2147483647 h 8"/>
                  <a:gd name="T10" fmla="*/ 2147483647 w 7"/>
                  <a:gd name="T11" fmla="*/ 2147483647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8">
                    <a:moveTo>
                      <a:pt x="7" y="3"/>
                    </a:moveTo>
                    <a:cubicBezTo>
                      <a:pt x="7" y="3"/>
                      <a:pt x="7" y="0"/>
                      <a:pt x="4" y="0"/>
                    </a:cubicBezTo>
                    <a:cubicBezTo>
                      <a:pt x="0" y="0"/>
                      <a:pt x="0" y="3"/>
                      <a:pt x="0" y="3"/>
                    </a:cubicBezTo>
                    <a:cubicBezTo>
                      <a:pt x="0" y="8"/>
                      <a:pt x="0" y="8"/>
                      <a:pt x="0" y="8"/>
                    </a:cubicBezTo>
                    <a:cubicBezTo>
                      <a:pt x="7" y="8"/>
                      <a:pt x="7" y="8"/>
                      <a:pt x="7" y="8"/>
                    </a:cubicBezTo>
                    <a:lnTo>
                      <a:pt x="7" y="3"/>
                    </a:lnTo>
                    <a:close/>
                  </a:path>
                </a:pathLst>
              </a:custGeom>
              <a:solidFill>
                <a:srgbClr val="262261"/>
              </a:solidFill>
              <a:ln w="9525">
                <a:solidFill>
                  <a:srgbClr val="414042"/>
                </a:solidFill>
                <a:round/>
                <a:headEnd/>
                <a:tailEnd/>
              </a:ln>
            </p:spPr>
            <p:txBody>
              <a:bodyPr rtlCol="0"/>
              <a:lstStyle/>
              <a:p>
                <a:pP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70" name="Freeform 293"/>
              <p:cNvSpPr>
                <a:spLocks noEditPoints="1"/>
              </p:cNvSpPr>
              <p:nvPr>
                <p:custDataLst>
                  <p:tags r:id="rId17"/>
                </p:custDataLst>
              </p:nvPr>
            </p:nvSpPr>
            <p:spPr bwMode="auto">
              <a:xfrm>
                <a:off x="5254779" y="5754688"/>
                <a:ext cx="866775" cy="542925"/>
              </a:xfrm>
              <a:custGeom>
                <a:avLst/>
                <a:gdLst>
                  <a:gd name="T0" fmla="*/ 2147483647 w 91"/>
                  <a:gd name="T1" fmla="*/ 2147483647 h 57"/>
                  <a:gd name="T2" fmla="*/ 2147483647 w 91"/>
                  <a:gd name="T3" fmla="*/ 2147483647 h 57"/>
                  <a:gd name="T4" fmla="*/ 2147483647 w 91"/>
                  <a:gd name="T5" fmla="*/ 0 h 57"/>
                  <a:gd name="T6" fmla="*/ 2147483647 w 91"/>
                  <a:gd name="T7" fmla="*/ 2147483647 h 57"/>
                  <a:gd name="T8" fmla="*/ 2147483647 w 91"/>
                  <a:gd name="T9" fmla="*/ 2147483647 h 57"/>
                  <a:gd name="T10" fmla="*/ 2147483647 w 91"/>
                  <a:gd name="T11" fmla="*/ 2147483647 h 57"/>
                  <a:gd name="T12" fmla="*/ 0 w 91"/>
                  <a:gd name="T13" fmla="*/ 2147483647 h 57"/>
                  <a:gd name="T14" fmla="*/ 0 w 91"/>
                  <a:gd name="T15" fmla="*/ 2147483647 h 57"/>
                  <a:gd name="T16" fmla="*/ 2147483647 w 91"/>
                  <a:gd name="T17" fmla="*/ 2147483647 h 57"/>
                  <a:gd name="T18" fmla="*/ 2147483647 w 91"/>
                  <a:gd name="T19" fmla="*/ 2147483647 h 57"/>
                  <a:gd name="T20" fmla="*/ 2147483647 w 91"/>
                  <a:gd name="T21" fmla="*/ 2147483647 h 57"/>
                  <a:gd name="T22" fmla="*/ 2147483647 w 91"/>
                  <a:gd name="T23" fmla="*/ 2147483647 h 57"/>
                  <a:gd name="T24" fmla="*/ 2147483647 w 91"/>
                  <a:gd name="T25" fmla="*/ 2147483647 h 57"/>
                  <a:gd name="T26" fmla="*/ 2147483647 w 91"/>
                  <a:gd name="T27" fmla="*/ 2147483647 h 57"/>
                  <a:gd name="T28" fmla="*/ 2147483647 w 91"/>
                  <a:gd name="T29" fmla="*/ 2147483647 h 57"/>
                  <a:gd name="T30" fmla="*/ 2147483647 w 91"/>
                  <a:gd name="T31" fmla="*/ 2147483647 h 57"/>
                  <a:gd name="T32" fmla="*/ 2147483647 w 91"/>
                  <a:gd name="T33" fmla="*/ 2147483647 h 57"/>
                  <a:gd name="T34" fmla="*/ 2147483647 w 91"/>
                  <a:gd name="T35" fmla="*/ 2147483647 h 57"/>
                  <a:gd name="T36" fmla="*/ 2147483647 w 91"/>
                  <a:gd name="T37" fmla="*/ 2147483647 h 57"/>
                  <a:gd name="T38" fmla="*/ 2147483647 w 91"/>
                  <a:gd name="T39" fmla="*/ 2147483647 h 57"/>
                  <a:gd name="T40" fmla="*/ 2147483647 w 91"/>
                  <a:gd name="T41" fmla="*/ 2147483647 h 57"/>
                  <a:gd name="T42" fmla="*/ 2147483647 w 91"/>
                  <a:gd name="T43" fmla="*/ 2147483647 h 57"/>
                  <a:gd name="T44" fmla="*/ 2147483647 w 91"/>
                  <a:gd name="T45" fmla="*/ 2147483647 h 57"/>
                  <a:gd name="T46" fmla="*/ 2147483647 w 91"/>
                  <a:gd name="T47" fmla="*/ 2147483647 h 57"/>
                  <a:gd name="T48" fmla="*/ 2147483647 w 91"/>
                  <a:gd name="T49" fmla="*/ 2147483647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1" h="57">
                    <a:moveTo>
                      <a:pt x="79" y="24"/>
                    </a:moveTo>
                    <a:cubicBezTo>
                      <a:pt x="79" y="24"/>
                      <a:pt x="79" y="24"/>
                      <a:pt x="79" y="23"/>
                    </a:cubicBezTo>
                    <a:cubicBezTo>
                      <a:pt x="79" y="11"/>
                      <a:pt x="69" y="0"/>
                      <a:pt x="56" y="0"/>
                    </a:cubicBezTo>
                    <a:cubicBezTo>
                      <a:pt x="47" y="0"/>
                      <a:pt x="39" y="6"/>
                      <a:pt x="35" y="14"/>
                    </a:cubicBezTo>
                    <a:cubicBezTo>
                      <a:pt x="33" y="13"/>
                      <a:pt x="31" y="12"/>
                      <a:pt x="28" y="12"/>
                    </a:cubicBezTo>
                    <a:cubicBezTo>
                      <a:pt x="22" y="12"/>
                      <a:pt x="17" y="17"/>
                      <a:pt x="17" y="23"/>
                    </a:cubicBezTo>
                    <a:cubicBezTo>
                      <a:pt x="7" y="24"/>
                      <a:pt x="0" y="33"/>
                      <a:pt x="0" y="40"/>
                    </a:cubicBezTo>
                    <a:cubicBezTo>
                      <a:pt x="0" y="41"/>
                      <a:pt x="0" y="41"/>
                      <a:pt x="0" y="41"/>
                    </a:cubicBezTo>
                    <a:cubicBezTo>
                      <a:pt x="0" y="49"/>
                      <a:pt x="8" y="57"/>
                      <a:pt x="19" y="57"/>
                    </a:cubicBezTo>
                    <a:cubicBezTo>
                      <a:pt x="73" y="57"/>
                      <a:pt x="73" y="57"/>
                      <a:pt x="73" y="57"/>
                    </a:cubicBezTo>
                    <a:cubicBezTo>
                      <a:pt x="83" y="57"/>
                      <a:pt x="91" y="49"/>
                      <a:pt x="91" y="41"/>
                    </a:cubicBezTo>
                    <a:cubicBezTo>
                      <a:pt x="91" y="40"/>
                      <a:pt x="91" y="40"/>
                      <a:pt x="91" y="40"/>
                    </a:cubicBezTo>
                    <a:cubicBezTo>
                      <a:pt x="91" y="34"/>
                      <a:pt x="86" y="26"/>
                      <a:pt x="79" y="24"/>
                    </a:cubicBezTo>
                    <a:close/>
                    <a:moveTo>
                      <a:pt x="58" y="43"/>
                    </a:moveTo>
                    <a:cubicBezTo>
                      <a:pt x="37" y="43"/>
                      <a:pt x="37" y="43"/>
                      <a:pt x="37" y="43"/>
                    </a:cubicBezTo>
                    <a:cubicBezTo>
                      <a:pt x="37" y="32"/>
                      <a:pt x="37" y="32"/>
                      <a:pt x="37" y="32"/>
                    </a:cubicBezTo>
                    <a:cubicBezTo>
                      <a:pt x="41" y="32"/>
                      <a:pt x="41" y="32"/>
                      <a:pt x="41" y="32"/>
                    </a:cubicBezTo>
                    <a:cubicBezTo>
                      <a:pt x="41" y="27"/>
                      <a:pt x="41" y="27"/>
                      <a:pt x="41" y="27"/>
                    </a:cubicBezTo>
                    <a:cubicBezTo>
                      <a:pt x="41" y="27"/>
                      <a:pt x="41" y="27"/>
                      <a:pt x="41" y="27"/>
                    </a:cubicBezTo>
                    <a:cubicBezTo>
                      <a:pt x="41" y="23"/>
                      <a:pt x="44" y="21"/>
                      <a:pt x="48" y="21"/>
                    </a:cubicBezTo>
                    <a:cubicBezTo>
                      <a:pt x="51" y="21"/>
                      <a:pt x="54" y="23"/>
                      <a:pt x="54" y="27"/>
                    </a:cubicBezTo>
                    <a:cubicBezTo>
                      <a:pt x="54" y="27"/>
                      <a:pt x="54" y="27"/>
                      <a:pt x="54" y="27"/>
                    </a:cubicBezTo>
                    <a:cubicBezTo>
                      <a:pt x="54" y="32"/>
                      <a:pt x="54" y="32"/>
                      <a:pt x="54" y="32"/>
                    </a:cubicBezTo>
                    <a:cubicBezTo>
                      <a:pt x="58" y="32"/>
                      <a:pt x="58" y="32"/>
                      <a:pt x="58" y="32"/>
                    </a:cubicBezTo>
                    <a:lnTo>
                      <a:pt x="58" y="43"/>
                    </a:lnTo>
                    <a:close/>
                  </a:path>
                </a:pathLst>
              </a:custGeom>
              <a:solidFill>
                <a:srgbClr val="FAA634"/>
              </a:solidFill>
              <a:ln w="9525">
                <a:solidFill>
                  <a:srgbClr val="414042"/>
                </a:solidFill>
                <a:round/>
                <a:headEnd/>
                <a:tailEnd/>
              </a:ln>
            </p:spPr>
            <p:txBody>
              <a:bodyPr rtlCol="0"/>
              <a:lstStyle/>
              <a:p>
                <a:pP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grpSp>
        <p:sp>
          <p:nvSpPr>
            <p:cNvPr id="165" name="Freeform 18"/>
            <p:cNvSpPr>
              <a:spLocks/>
            </p:cNvSpPr>
            <p:nvPr>
              <p:custDataLst>
                <p:tags r:id="rId12"/>
              </p:custDataLst>
            </p:nvPr>
          </p:nvSpPr>
          <p:spPr bwMode="auto">
            <a:xfrm>
              <a:off x="6854531" y="225092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rtlCol="0" anchor="ctr"/>
            <a:lstStyle/>
            <a:p>
              <a:pPr algn="ctr" rtl="0">
                <a:defRPr/>
              </a:pPr>
              <a:endParaRPr lang="en-US" sz="1400" dirty="0">
                <a:solidFill>
                  <a:schemeClr val="tx1">
                    <a:lumMod val="95000"/>
                    <a:lumOff val="5000"/>
                  </a:schemeClr>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66" name="Freeform 18"/>
            <p:cNvSpPr>
              <a:spLocks/>
            </p:cNvSpPr>
            <p:nvPr>
              <p:custDataLst>
                <p:tags r:id="rId13"/>
              </p:custDataLst>
            </p:nvPr>
          </p:nvSpPr>
          <p:spPr bwMode="auto">
            <a:xfrm>
              <a:off x="7443349" y="2222371"/>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rtlCol="0" anchor="ctr"/>
            <a:lstStyle/>
            <a:p>
              <a:pPr algn="ctr" rtl="0">
                <a:defRPr/>
              </a:pPr>
              <a:endParaRPr lang="en-US" sz="1400" dirty="0">
                <a:solidFill>
                  <a:schemeClr val="tx1">
                    <a:lumMod val="95000"/>
                    <a:lumOff val="5000"/>
                  </a:schemeClr>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67" name="Freeform 18"/>
            <p:cNvSpPr>
              <a:spLocks/>
            </p:cNvSpPr>
            <p:nvPr>
              <p:custDataLst>
                <p:tags r:id="rId14"/>
              </p:custDataLst>
            </p:nvPr>
          </p:nvSpPr>
          <p:spPr bwMode="auto">
            <a:xfrm>
              <a:off x="6854531"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rtlCol="0" anchor="ctr"/>
            <a:lstStyle/>
            <a:p>
              <a:pPr algn="ctr" rtl="0">
                <a:defRPr/>
              </a:pPr>
              <a:endParaRPr lang="en-US" sz="1400" dirty="0">
                <a:solidFill>
                  <a:schemeClr val="tx1">
                    <a:lumMod val="95000"/>
                    <a:lumOff val="5000"/>
                  </a:schemeClr>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68" name="Freeform 18"/>
            <p:cNvSpPr>
              <a:spLocks/>
            </p:cNvSpPr>
            <p:nvPr>
              <p:custDataLst>
                <p:tags r:id="rId15"/>
              </p:custDataLst>
            </p:nvPr>
          </p:nvSpPr>
          <p:spPr bwMode="auto">
            <a:xfrm>
              <a:off x="7443349" y="2425390"/>
              <a:ext cx="177452" cy="14592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414042"/>
              </a:solidFill>
              <a:round/>
              <a:headEnd/>
              <a:tailEnd/>
            </a:ln>
          </p:spPr>
          <p:txBody>
            <a:bodyPr rtlCol="0" anchor="ctr"/>
            <a:lstStyle/>
            <a:p>
              <a:pPr algn="ctr" rtl="0">
                <a:defRPr/>
              </a:pPr>
              <a:endParaRPr lang="en-US" sz="1400" dirty="0">
                <a:solidFill>
                  <a:schemeClr val="tx1">
                    <a:lumMod val="95000"/>
                    <a:lumOff val="5000"/>
                  </a:schemeClr>
                </a:solidFill>
                <a:latin typeface="Amazon Ember Light" panose="020B0403020204020204" pitchFamily="34" charset="0"/>
                <a:ea typeface="Malgun Gothic" panose="020B0503020000020004" pitchFamily="34" charset="-127"/>
                <a:cs typeface="Amazon Ember" panose="020B0603020204020204" pitchFamily="34" charset="0"/>
              </a:endParaRPr>
            </a:p>
          </p:txBody>
        </p:sp>
      </p:grpSp>
      <p:sp>
        <p:nvSpPr>
          <p:cNvPr id="171" name="TextBox 170"/>
          <p:cNvSpPr txBox="1"/>
          <p:nvPr>
            <p:custDataLst>
              <p:tags r:id="rId3"/>
            </p:custDataLst>
          </p:nvPr>
        </p:nvSpPr>
        <p:spPr>
          <a:xfrm flipH="1">
            <a:off x="10318338" y="3835214"/>
            <a:ext cx="717549" cy="338554"/>
          </a:xfrm>
          <a:prstGeom prst="rect">
            <a:avLst/>
          </a:prstGeom>
          <a:noFill/>
          <a:ln>
            <a:noFill/>
          </a:ln>
        </p:spPr>
        <p:txBody>
          <a:bodyPr rtlCol="0">
            <a:spAutoFit/>
          </a:bodyPr>
          <a:lstStyle/>
          <a:p>
            <a:pPr rtl="0">
              <a:defRPr/>
            </a:pPr>
            <a:r>
              <a:rPr lang="ko-kr" sz="1600">
                <a:solidFill>
                  <a:schemeClr val="tx1">
                    <a:lumMod val="95000"/>
                    <a:lumOff val="5000"/>
                  </a:schemeClr>
                </a:solidFill>
                <a:latin typeface="Amazon Ember Light" panose="020B0403020204020204" pitchFamily="34" charset="0"/>
                <a:ea typeface="Malgun Gothic" panose="020B0503020000020004" pitchFamily="34" charset="-127"/>
                <a:cs typeface="Amazon Ember" panose="020B0603020204020204" pitchFamily="34" charset="0"/>
              </a:rPr>
              <a:t>VPC</a:t>
            </a:r>
          </a:p>
        </p:txBody>
      </p:sp>
      <p:grpSp>
        <p:nvGrpSpPr>
          <p:cNvPr id="172" name="Group 197"/>
          <p:cNvGrpSpPr>
            <a:grpSpLocks/>
          </p:cNvGrpSpPr>
          <p:nvPr/>
        </p:nvGrpSpPr>
        <p:grpSpPr bwMode="auto">
          <a:xfrm flipH="1">
            <a:off x="7327487" y="3414004"/>
            <a:ext cx="1733551" cy="1006050"/>
            <a:chOff x="4469301" y="1438042"/>
            <a:chExt cx="1309793" cy="752708"/>
          </a:xfrm>
        </p:grpSpPr>
        <p:grpSp>
          <p:nvGrpSpPr>
            <p:cNvPr id="173" name="Group 198"/>
            <p:cNvGrpSpPr>
              <a:grpSpLocks/>
            </p:cNvGrpSpPr>
            <p:nvPr/>
          </p:nvGrpSpPr>
          <p:grpSpPr bwMode="auto">
            <a:xfrm>
              <a:off x="4483694" y="1438042"/>
              <a:ext cx="1295400" cy="752708"/>
              <a:chOff x="4622204" y="1819042"/>
              <a:chExt cx="1295400" cy="752708"/>
            </a:xfrm>
          </p:grpSpPr>
          <p:sp>
            <p:nvSpPr>
              <p:cNvPr id="176" name="Freeform 251"/>
              <p:cNvSpPr>
                <a:spLocks/>
              </p:cNvSpPr>
              <p:nvPr>
                <p:custDataLst>
                  <p:tags r:id="rId8"/>
                </p:custDataLst>
              </p:nvPr>
            </p:nvSpPr>
            <p:spPr bwMode="auto">
              <a:xfrm>
                <a:off x="4622204" y="1819042"/>
                <a:ext cx="1295400" cy="752708"/>
              </a:xfrm>
              <a:custGeom>
                <a:avLst/>
                <a:gdLst>
                  <a:gd name="T0" fmla="*/ 2147483647 w 89"/>
                  <a:gd name="T1" fmla="*/ 2147483647 h 55"/>
                  <a:gd name="T2" fmla="*/ 2147483647 w 89"/>
                  <a:gd name="T3" fmla="*/ 2147483647 h 55"/>
                  <a:gd name="T4" fmla="*/ 2147483647 w 89"/>
                  <a:gd name="T5" fmla="*/ 0 h 55"/>
                  <a:gd name="T6" fmla="*/ 2147483647 w 89"/>
                  <a:gd name="T7" fmla="*/ 2147483647 h 55"/>
                  <a:gd name="T8" fmla="*/ 2147483647 w 89"/>
                  <a:gd name="T9" fmla="*/ 2147483647 h 55"/>
                  <a:gd name="T10" fmla="*/ 2147483647 w 89"/>
                  <a:gd name="T11" fmla="*/ 2147483647 h 55"/>
                  <a:gd name="T12" fmla="*/ 0 w 89"/>
                  <a:gd name="T13" fmla="*/ 2147483647 h 55"/>
                  <a:gd name="T14" fmla="*/ 0 w 89"/>
                  <a:gd name="T15" fmla="*/ 2147483647 h 55"/>
                  <a:gd name="T16" fmla="*/ 2147483647 w 89"/>
                  <a:gd name="T17" fmla="*/ 2147483647 h 55"/>
                  <a:gd name="T18" fmla="*/ 2147483647 w 89"/>
                  <a:gd name="T19" fmla="*/ 2147483647 h 55"/>
                  <a:gd name="T20" fmla="*/ 2147483647 w 89"/>
                  <a:gd name="T21" fmla="*/ 2147483647 h 55"/>
                  <a:gd name="T22" fmla="*/ 2147483647 w 89"/>
                  <a:gd name="T23" fmla="*/ 2147483647 h 55"/>
                  <a:gd name="T24" fmla="*/ 2147483647 w 89"/>
                  <a:gd name="T25" fmla="*/ 2147483647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rgbClr val="C5C7C9"/>
              </a:solidFill>
              <a:ln w="9525">
                <a:solidFill>
                  <a:schemeClr val="tx1"/>
                </a:solidFill>
                <a:round/>
                <a:headEnd/>
                <a:tailEnd/>
              </a:ln>
            </p:spPr>
            <p:txBody>
              <a:bodyPr rtlCol="0"/>
              <a:lstStyle/>
              <a:p>
                <a:pP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77" name="Freeform 18"/>
              <p:cNvSpPr>
                <a:spLocks/>
              </p:cNvSpPr>
              <p:nvPr>
                <p:custDataLst>
                  <p:tags r:id="rId9"/>
                </p:custDataLst>
              </p:nvPr>
            </p:nvSpPr>
            <p:spPr bwMode="auto">
              <a:xfrm>
                <a:off x="4954851" y="2192784"/>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rtlCol="0" anchor="ctr"/>
              <a:lstStyle/>
              <a:p>
                <a:pPr algn="ctr" rtl="0">
                  <a:defRPr/>
                </a:pPr>
                <a:endParaRPr lang="en-US" sz="1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78" name="Freeform 18"/>
              <p:cNvSpPr>
                <a:spLocks/>
              </p:cNvSpPr>
              <p:nvPr>
                <p:custDataLst>
                  <p:tags r:id="rId10"/>
                </p:custDataLst>
              </p:nvPr>
            </p:nvSpPr>
            <p:spPr bwMode="auto">
              <a:xfrm>
                <a:off x="5181945" y="2192784"/>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rtlCol="0" anchor="ctr"/>
              <a:lstStyle/>
              <a:p>
                <a:pPr algn="ctr" rtl="0">
                  <a:defRPr/>
                </a:pPr>
                <a:endParaRPr lang="en-US" sz="1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79" name="Freeform 18"/>
              <p:cNvSpPr>
                <a:spLocks/>
              </p:cNvSpPr>
              <p:nvPr>
                <p:custDataLst>
                  <p:tags r:id="rId11"/>
                </p:custDataLst>
              </p:nvPr>
            </p:nvSpPr>
            <p:spPr bwMode="auto">
              <a:xfrm>
                <a:off x="5410639" y="2186449"/>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rtlCol="0" anchor="ctr"/>
              <a:lstStyle/>
              <a:p>
                <a:pPr algn="ctr" rtl="0">
                  <a:defRPr/>
                </a:pPr>
                <a:endParaRPr lang="en-US" sz="1400" dirty="0">
                  <a:latin typeface="Amazon Ember Light" panose="020B0403020204020204" pitchFamily="34" charset="0"/>
                  <a:ea typeface="Malgun Gothic" panose="020B0503020000020004" pitchFamily="34" charset="-127"/>
                  <a:cs typeface="Amazon Ember" panose="020B0603020204020204" pitchFamily="34" charset="0"/>
                </a:endParaRPr>
              </a:p>
            </p:txBody>
          </p:sp>
        </p:grpSp>
        <p:sp>
          <p:nvSpPr>
            <p:cNvPr id="174" name="TextBox 199"/>
            <p:cNvSpPr txBox="1">
              <a:spLocks noChangeArrowheads="1"/>
            </p:cNvSpPr>
            <p:nvPr>
              <p:custDataLst>
                <p:tags r:id="rId6"/>
              </p:custDataLst>
            </p:nvPr>
          </p:nvSpPr>
          <p:spPr bwMode="auto">
            <a:xfrm>
              <a:off x="4469301" y="1915353"/>
              <a:ext cx="1219193" cy="25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sz="1600">
                  <a:latin typeface="Amazon Ember Light" panose="020B0403020204020204" pitchFamily="34" charset="0"/>
                  <a:ea typeface="Malgun Gothic" panose="020B0503020000020004" pitchFamily="34" charset="-127"/>
                  <a:cs typeface="Amazon Ember" panose="020B0603020204020204" pitchFamily="34" charset="0"/>
                </a:rPr>
                <a:t>EC2 “클래식”</a:t>
              </a:r>
              <a:endParaRPr lang="en-US" sz="16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75" name="TextBox 200"/>
            <p:cNvSpPr txBox="1">
              <a:spLocks noChangeArrowheads="1"/>
            </p:cNvSpPr>
            <p:nvPr>
              <p:custDataLst>
                <p:tags r:id="rId7"/>
              </p:custDataLst>
            </p:nvPr>
          </p:nvSpPr>
          <p:spPr bwMode="auto">
            <a:xfrm>
              <a:off x="4836262" y="1529197"/>
              <a:ext cx="748708" cy="25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sz="1600">
                  <a:latin typeface="Amazon Ember Light" panose="020B0403020204020204" pitchFamily="34" charset="0"/>
                  <a:ea typeface="Malgun Gothic" panose="020B0503020000020004" pitchFamily="34" charset="-127"/>
                  <a:cs typeface="Amazon Ember" panose="020B0603020204020204" pitchFamily="34" charset="0"/>
                </a:rPr>
                <a:t>“</a:t>
              </a:r>
              <a:r>
                <a:rPr lang="ko-kr" sz="160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퍼블릭</a:t>
              </a:r>
              <a:r>
                <a:rPr lang="ko-kr" sz="1600">
                  <a:latin typeface="Amazon Ember Light" panose="020B0403020204020204" pitchFamily="34" charset="0"/>
                  <a:ea typeface="Malgun Gothic" panose="020B0503020000020004" pitchFamily="34" charset="-127"/>
                  <a:cs typeface="Amazon Ember" panose="020B0603020204020204" pitchFamily="34" charset="0"/>
                </a:rPr>
                <a:t>”</a:t>
              </a:r>
              <a:endParaRPr lang="en-US" sz="1600" dirty="0">
                <a:latin typeface="Amazon Ember Light" panose="020B0403020204020204" pitchFamily="34" charset="0"/>
                <a:ea typeface="Malgun Gothic" panose="020B0503020000020004" pitchFamily="34" charset="-127"/>
                <a:cs typeface="Amazon Ember" panose="020B0603020204020204" pitchFamily="34" charset="0"/>
              </a:endParaRPr>
            </a:p>
          </p:txBody>
        </p:sp>
      </p:grpSp>
      <p:sp>
        <p:nvSpPr>
          <p:cNvPr id="184" name="Rectangle 4"/>
          <p:cNvSpPr>
            <a:spLocks noChangeArrowheads="1"/>
          </p:cNvSpPr>
          <p:nvPr/>
        </p:nvSpPr>
        <p:spPr bwMode="auto">
          <a:xfrm flipH="1">
            <a:off x="9133004" y="3945281"/>
            <a:ext cx="70061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tlCol="0">
            <a:spAutoFit/>
          </a:bodyPr>
          <a:lstStyle/>
          <a:p>
            <a:pPr rtl="0" eaLnBrk="1" hangingPunct="1"/>
            <a:r>
              <a:rPr lang="ko-kr" sz="160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ELB</a:t>
            </a:r>
            <a:endParaRPr lang="en-US" sz="1600"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87" name="Right Arrow 186"/>
          <p:cNvSpPr/>
          <p:nvPr/>
        </p:nvSpPr>
        <p:spPr>
          <a:xfrm>
            <a:off x="5115984" y="3910544"/>
            <a:ext cx="2029883" cy="823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defRPr/>
            </a:pPr>
            <a:r>
              <a:rPr lang="ko-kr" sz="2133">
                <a:latin typeface="Amazon Ember Light" panose="020B0403020204020204" pitchFamily="34" charset="0"/>
                <a:ea typeface="Malgun Gothic" panose="020B0503020000020004" pitchFamily="34" charset="-127"/>
                <a:cs typeface="Amazon Ember" panose="020B0603020204020204" pitchFamily="34" charset="0"/>
              </a:rPr>
              <a:t>온디맨드</a:t>
            </a:r>
          </a:p>
        </p:txBody>
      </p:sp>
      <p:sp>
        <p:nvSpPr>
          <p:cNvPr id="188" name="TextBox 230"/>
          <p:cNvSpPr txBox="1">
            <a:spLocks noChangeArrowheads="1"/>
          </p:cNvSpPr>
          <p:nvPr/>
        </p:nvSpPr>
        <p:spPr bwMode="auto">
          <a:xfrm>
            <a:off x="5340351" y="3965584"/>
            <a:ext cx="172354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a:latin typeface="Amazon Ember Light" panose="020B0403020204020204" pitchFamily="34" charset="0"/>
                <a:ea typeface="Malgun Gothic" panose="020B0503020000020004" pitchFamily="34" charset="-127"/>
                <a:cs typeface="Amazon Ember" panose="020B0603020204020204" pitchFamily="34" charset="0"/>
              </a:rPr>
              <a:t>프로비저닝</a:t>
            </a:r>
          </a:p>
        </p:txBody>
      </p:sp>
      <p:pic>
        <p:nvPicPr>
          <p:cNvPr id="189" name="Picture 90" descr="Amazon-Elastic-Load-Balacing.png"/>
          <p:cNvPicPr>
            <a:picLocks noChangeAspect="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8944620" y="3414005"/>
            <a:ext cx="975784"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5" name="Rounded Rectangle 194"/>
          <p:cNvSpPr/>
          <p:nvPr>
            <p:custDataLst>
              <p:tags r:id="rId4"/>
            </p:custDataLst>
          </p:nvPr>
        </p:nvSpPr>
        <p:spPr>
          <a:xfrm>
            <a:off x="0" y="1198232"/>
            <a:ext cx="12192000" cy="5245318"/>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r>
              <a:rPr lang="ko-kr" sz="2400">
                <a:latin typeface="Amazon Ember Light" panose="020B0403020204020204" pitchFamily="34" charset="0"/>
                <a:ea typeface="Malgun Gothic" panose="020B0503020000020004" pitchFamily="34" charset="-127"/>
                <a:cs typeface="Amazon Ember" panose="020B0603020204020204" pitchFamily="34" charset="0"/>
              </a:rPr>
              <a:t> </a:t>
            </a:r>
          </a:p>
        </p:txBody>
      </p:sp>
      <p:grpSp>
        <p:nvGrpSpPr>
          <p:cNvPr id="6" name="Group 5"/>
          <p:cNvGrpSpPr/>
          <p:nvPr/>
        </p:nvGrpSpPr>
        <p:grpSpPr>
          <a:xfrm>
            <a:off x="148579" y="1365550"/>
            <a:ext cx="11834684" cy="1155625"/>
            <a:chOff x="111434" y="1195620"/>
            <a:chExt cx="8876013" cy="866719"/>
          </a:xfrm>
        </p:grpSpPr>
        <p:sp>
          <p:nvSpPr>
            <p:cNvPr id="199" name="Round Diagonal Corner Rectangle 198"/>
            <p:cNvSpPr/>
            <p:nvPr/>
          </p:nvSpPr>
          <p:spPr>
            <a:xfrm>
              <a:off x="111434" y="1195620"/>
              <a:ext cx="4340228" cy="83924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2400" b="1"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200" name="Round Diagonal Corner Rectangle 199"/>
            <p:cNvSpPr/>
            <p:nvPr/>
          </p:nvSpPr>
          <p:spPr>
            <a:xfrm>
              <a:off x="4647219" y="1225268"/>
              <a:ext cx="4340228" cy="837071"/>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2400" b="1"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211" name="TextBox 142"/>
            <p:cNvSpPr txBox="1">
              <a:spLocks noChangeArrowheads="1"/>
            </p:cNvSpPr>
            <p:nvPr/>
          </p:nvSpPr>
          <p:spPr bwMode="auto">
            <a:xfrm>
              <a:off x="3974100" y="1470390"/>
              <a:ext cx="1095888" cy="276999"/>
            </a:xfrm>
            <a:prstGeom prst="rect">
              <a:avLst/>
            </a:prstGeom>
            <a:solidFill>
              <a:schemeClr val="bg1"/>
            </a:solidFill>
            <a:ln>
              <a:noFill/>
            </a:ln>
            <a:effectLst>
              <a:glow rad="63500">
                <a:schemeClr val="accent6">
                  <a:satMod val="175000"/>
                  <a:alpha val="40000"/>
                </a:schemeClr>
              </a:glow>
            </a:effectLst>
          </p:spPr>
          <p:txBody>
            <a:bodyPr wrap="square" rtlCol="0"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sz="1800" b="1" dirty="0">
                  <a:latin typeface="Amazon Ember Light" panose="020B0403020204020204" pitchFamily="34" charset="0"/>
                  <a:ea typeface="Malgun Gothic" panose="020B0503020000020004" pitchFamily="34" charset="-127"/>
                  <a:cs typeface="Amazon Ember" panose="020B0603020204020204" pitchFamily="34" charset="0"/>
                </a:rPr>
                <a:t>보안</a:t>
              </a:r>
              <a:endParaRPr lang="ko-kr" b="1" dirty="0">
                <a:latin typeface="Amazon Ember Light" panose="020B0403020204020204" pitchFamily="34" charset="0"/>
                <a:ea typeface="Malgun Gothic" panose="020B0503020000020004" pitchFamily="34" charset="-127"/>
                <a:cs typeface="Amazon Ember" panose="020B0603020204020204" pitchFamily="34" charset="0"/>
              </a:endParaRPr>
            </a:p>
          </p:txBody>
        </p:sp>
        <p:pic>
          <p:nvPicPr>
            <p:cNvPr id="232" name="Picture 38"/>
            <p:cNvPicPr>
              <a:picLocks noChangeAspect="1"/>
            </p:cNvPicPr>
            <p:nvPr/>
          </p:nvPicPr>
          <p:blipFill>
            <a:blip r:embed="rId21">
              <a:extLst>
                <a:ext uri="{28A0092B-C50C-407E-A947-70E740481C1C}">
                  <a14:useLocalDpi xmlns:a14="http://schemas.microsoft.com/office/drawing/2010/main"/>
                </a:ext>
              </a:extLst>
            </a:blip>
            <a:srcRect/>
            <a:stretch>
              <a:fillRect/>
            </a:stretch>
          </p:blipFill>
          <p:spPr bwMode="auto">
            <a:xfrm>
              <a:off x="1816661" y="1280100"/>
              <a:ext cx="511175" cy="433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3" name="Picture 2"/>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976306" y="1277943"/>
              <a:ext cx="342900" cy="442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4" name="Picture 5"/>
            <p:cNvPicPr>
              <a:picLocks noChangeAspect="1"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2973805" y="1222804"/>
              <a:ext cx="314325" cy="496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6" name="Picture 153"/>
            <p:cNvPicPr>
              <a:picLocks noChangeAspect="1"/>
            </p:cNvPicPr>
            <p:nvPr/>
          </p:nvPicPr>
          <p:blipFill>
            <a:blip r:embed="rId21">
              <a:extLst>
                <a:ext uri="{28A0092B-C50C-407E-A947-70E740481C1C}">
                  <a14:useLocalDpi xmlns:a14="http://schemas.microsoft.com/office/drawing/2010/main"/>
                </a:ext>
              </a:extLst>
            </a:blip>
            <a:srcRect/>
            <a:stretch>
              <a:fillRect/>
            </a:stretch>
          </p:blipFill>
          <p:spPr bwMode="auto">
            <a:xfrm>
              <a:off x="7077344" y="1287591"/>
              <a:ext cx="511175" cy="434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7" name="Picture 2"/>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5878513" y="1286303"/>
              <a:ext cx="342900"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9" name="TextBox 160"/>
            <p:cNvSpPr txBox="1">
              <a:spLocks noChangeArrowheads="1"/>
            </p:cNvSpPr>
            <p:nvPr/>
          </p:nvSpPr>
          <p:spPr bwMode="auto">
            <a:xfrm>
              <a:off x="5685174" y="1712604"/>
              <a:ext cx="794930"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sz="1600"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보안 그룹</a:t>
              </a:r>
              <a:endParaRPr lang="en-US" sz="1600"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240" name="TextBox 161"/>
            <p:cNvSpPr txBox="1">
              <a:spLocks noChangeArrowheads="1"/>
            </p:cNvSpPr>
            <p:nvPr/>
          </p:nvSpPr>
          <p:spPr bwMode="auto">
            <a:xfrm>
              <a:off x="6707056" y="1712604"/>
              <a:ext cx="1251751"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sz="1600" dirty="0">
                  <a:latin typeface="Amazon Ember Light" panose="020B0403020204020204" pitchFamily="34" charset="0"/>
                  <a:ea typeface="Malgun Gothic" panose="020B0503020000020004" pitchFamily="34" charset="-127"/>
                  <a:cs typeface="Amazon Ember" panose="020B0603020204020204" pitchFamily="34" charset="0"/>
                </a:rPr>
                <a:t>네트워크 </a:t>
              </a:r>
              <a:r>
                <a:rPr lang="ko-kr" sz="1600" dirty="0">
                  <a:latin typeface="Amazon Ember" panose="020B0603020204020204" pitchFamily="34" charset="0"/>
                  <a:ea typeface="Malgun Gothic" panose="020B0503020000020004" pitchFamily="34" charset="-127"/>
                  <a:cs typeface="Amazon Ember" panose="020B0603020204020204" pitchFamily="34" charset="0"/>
                </a:rPr>
                <a:t>ACL</a:t>
              </a:r>
            </a:p>
          </p:txBody>
        </p:sp>
        <p:sp>
          <p:nvSpPr>
            <p:cNvPr id="241" name="TextBox 162"/>
            <p:cNvSpPr txBox="1">
              <a:spLocks noChangeArrowheads="1"/>
            </p:cNvSpPr>
            <p:nvPr/>
          </p:nvSpPr>
          <p:spPr bwMode="auto">
            <a:xfrm>
              <a:off x="7887132" y="1712604"/>
              <a:ext cx="780503"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sz="1600" dirty="0">
                  <a:latin typeface="Amazon Ember" panose="020B0603020204020204" pitchFamily="34" charset="0"/>
                  <a:ea typeface="Malgun Gothic" panose="020B0503020000020004" pitchFamily="34" charset="-127"/>
                  <a:cs typeface="Amazon Ember" panose="020B0603020204020204" pitchFamily="34" charset="0"/>
                </a:rPr>
                <a:t>AWS IAM</a:t>
              </a:r>
            </a:p>
          </p:txBody>
        </p:sp>
        <p:sp>
          <p:nvSpPr>
            <p:cNvPr id="314" name="Isosceles Triangle 313"/>
            <p:cNvSpPr/>
            <p:nvPr/>
          </p:nvSpPr>
          <p:spPr>
            <a:xfrm rot="5400000">
              <a:off x="4977374" y="1491863"/>
              <a:ext cx="382387" cy="23214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315" name="Isosceles Triangle 314"/>
            <p:cNvSpPr/>
            <p:nvPr/>
          </p:nvSpPr>
          <p:spPr>
            <a:xfrm rot="16200000">
              <a:off x="3660928" y="1483954"/>
              <a:ext cx="382387" cy="23214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34" name="TextBox 160"/>
            <p:cNvSpPr txBox="1">
              <a:spLocks noChangeArrowheads="1"/>
            </p:cNvSpPr>
            <p:nvPr/>
          </p:nvSpPr>
          <p:spPr bwMode="auto">
            <a:xfrm>
              <a:off x="753257" y="1712604"/>
              <a:ext cx="600164"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sz="1600" dirty="0">
                  <a:latin typeface="Amazon Ember Light" panose="020B0403020204020204" pitchFamily="34" charset="0"/>
                  <a:ea typeface="Malgun Gothic" panose="020B0503020000020004" pitchFamily="34" charset="-127"/>
                  <a:cs typeface="Amazon Ember" panose="020B0603020204020204" pitchFamily="34" charset="0"/>
                </a:rPr>
                <a:t>방화벽</a:t>
              </a:r>
            </a:p>
          </p:txBody>
        </p:sp>
        <p:sp>
          <p:nvSpPr>
            <p:cNvPr id="135" name="TextBox 161"/>
            <p:cNvSpPr txBox="1">
              <a:spLocks noChangeArrowheads="1"/>
            </p:cNvSpPr>
            <p:nvPr/>
          </p:nvSpPr>
          <p:spPr bwMode="auto">
            <a:xfrm>
              <a:off x="1792364" y="1712604"/>
              <a:ext cx="411411"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sz="1600" dirty="0">
                  <a:latin typeface="Amazon Ember" panose="020B0603020204020204" pitchFamily="34" charset="0"/>
                  <a:ea typeface="Malgun Gothic" panose="020B0503020000020004" pitchFamily="34" charset="-127"/>
                  <a:cs typeface="Amazon Ember" panose="020B0603020204020204" pitchFamily="34" charset="0"/>
                </a:rPr>
                <a:t>ACL</a:t>
              </a:r>
            </a:p>
          </p:txBody>
        </p:sp>
        <p:sp>
          <p:nvSpPr>
            <p:cNvPr id="139" name="TextBox 162"/>
            <p:cNvSpPr txBox="1">
              <a:spLocks noChangeArrowheads="1"/>
            </p:cNvSpPr>
            <p:nvPr/>
          </p:nvSpPr>
          <p:spPr bwMode="auto">
            <a:xfrm>
              <a:off x="2830886" y="1712604"/>
              <a:ext cx="600164"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sz="1600" dirty="0">
                  <a:latin typeface="Amazon Ember Light" panose="020B0403020204020204" pitchFamily="34" charset="0"/>
                  <a:ea typeface="Malgun Gothic" panose="020B0503020000020004" pitchFamily="34" charset="-127"/>
                  <a:cs typeface="Amazon Ember" panose="020B0603020204020204" pitchFamily="34" charset="0"/>
                </a:rPr>
                <a:t>관리자</a:t>
              </a:r>
            </a:p>
          </p:txBody>
        </p:sp>
        <p:pic>
          <p:nvPicPr>
            <p:cNvPr id="146" name="Picture 145"/>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8174585" y="1301183"/>
              <a:ext cx="205594" cy="389549"/>
            </a:xfrm>
            <a:prstGeom prst="rect">
              <a:avLst/>
            </a:prstGeom>
          </p:spPr>
        </p:pic>
      </p:grpSp>
      <p:grpSp>
        <p:nvGrpSpPr>
          <p:cNvPr id="3" name="Group 2"/>
          <p:cNvGrpSpPr/>
          <p:nvPr/>
        </p:nvGrpSpPr>
        <p:grpSpPr>
          <a:xfrm>
            <a:off x="209053" y="5199775"/>
            <a:ext cx="11834684" cy="1191384"/>
            <a:chOff x="156789" y="4149878"/>
            <a:chExt cx="8876013" cy="893538"/>
          </a:xfrm>
        </p:grpSpPr>
        <p:grpSp>
          <p:nvGrpSpPr>
            <p:cNvPr id="9" name="Group 8"/>
            <p:cNvGrpSpPr/>
            <p:nvPr/>
          </p:nvGrpSpPr>
          <p:grpSpPr>
            <a:xfrm>
              <a:off x="156789" y="4149878"/>
              <a:ext cx="8876013" cy="872736"/>
              <a:chOff x="156789" y="4149878"/>
              <a:chExt cx="8876013" cy="872736"/>
            </a:xfrm>
          </p:grpSpPr>
          <p:sp>
            <p:nvSpPr>
              <p:cNvPr id="205" name="Round Diagonal Corner Rectangle 204"/>
              <p:cNvSpPr/>
              <p:nvPr/>
            </p:nvSpPr>
            <p:spPr>
              <a:xfrm>
                <a:off x="156789" y="4149878"/>
                <a:ext cx="4340228" cy="83924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2400" b="1"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206" name="Round Diagonal Corner Rectangle 205"/>
              <p:cNvSpPr/>
              <p:nvPr/>
            </p:nvSpPr>
            <p:spPr>
              <a:xfrm>
                <a:off x="4692574" y="4152054"/>
                <a:ext cx="4340228" cy="837071"/>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2400" b="1"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244" name="TextBox 142"/>
              <p:cNvSpPr txBox="1">
                <a:spLocks noChangeArrowheads="1"/>
              </p:cNvSpPr>
              <p:nvPr/>
            </p:nvSpPr>
            <p:spPr bwMode="auto">
              <a:xfrm>
                <a:off x="4003854" y="4325374"/>
                <a:ext cx="1271507" cy="484748"/>
              </a:xfrm>
              <a:prstGeom prst="rect">
                <a:avLst/>
              </a:prstGeom>
              <a:solidFill>
                <a:schemeClr val="bg1"/>
              </a:solidFill>
              <a:ln>
                <a:noFill/>
              </a:ln>
              <a:effectLst>
                <a:glow rad="63500">
                  <a:schemeClr val="accent6">
                    <a:satMod val="175000"/>
                    <a:alpha val="40000"/>
                  </a:schemeClr>
                </a:glow>
              </a:effectLst>
            </p:spPr>
            <p:txBody>
              <a:bodyPr wrap="square" rtlCol="0"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sz="1800" b="1" dirty="0">
                    <a:latin typeface="Amazon Ember Light" panose="020B0403020204020204" pitchFamily="34" charset="0"/>
                    <a:ea typeface="Malgun Gothic" panose="020B0503020000020004" pitchFamily="34" charset="-127"/>
                    <a:cs typeface="Amazon Ember" panose="020B0603020204020204" pitchFamily="34" charset="0"/>
                  </a:rPr>
                  <a:t>스토리지 및 데이터베이스</a:t>
                </a:r>
              </a:p>
            </p:txBody>
          </p:sp>
          <p:pic>
            <p:nvPicPr>
              <p:cNvPr id="296" name="Picture 295"/>
              <p:cNvPicPr>
                <a:picLocks noChangeAspect="1"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403018" y="4315479"/>
                <a:ext cx="660400" cy="54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 name="Rectangle 296"/>
              <p:cNvSpPr>
                <a:spLocks noChangeArrowheads="1"/>
              </p:cNvSpPr>
              <p:nvPr/>
            </p:nvSpPr>
            <p:spPr bwMode="auto">
              <a:xfrm>
                <a:off x="2627105" y="4371041"/>
                <a:ext cx="957263" cy="43815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40000" dist="20000" dir="5400000" rotWithShape="0">
                  <a:srgbClr val="000000">
                    <a:alpha val="37999"/>
                  </a:srgbClr>
                </a:outerShdw>
              </a:effectLst>
            </p:spPr>
            <p:txBody>
              <a:bodyPr rtlCol="0" anchor="ctr"/>
              <a:lstStyle/>
              <a:p>
                <a:pPr algn="ctr" rtl="0">
                  <a:defRPr/>
                </a:pPr>
                <a:r>
                  <a:rPr lang="ko-kr" sz="2133" b="1" dirty="0">
                    <a:latin typeface="Amazon Ember Light" panose="020B0403020204020204" pitchFamily="34" charset="0"/>
                    <a:ea typeface="Malgun Gothic" panose="020B0503020000020004" pitchFamily="34" charset="-127"/>
                    <a:cs typeface="Amazon Ember" panose="020B0603020204020204" pitchFamily="34" charset="0"/>
                  </a:rPr>
                  <a:t>RDBMS</a:t>
                </a:r>
              </a:p>
            </p:txBody>
          </p:sp>
          <p:sp>
            <p:nvSpPr>
              <p:cNvPr id="298" name="TextBox 297"/>
              <p:cNvSpPr txBox="1">
                <a:spLocks noChangeArrowheads="1"/>
              </p:cNvSpPr>
              <p:nvPr/>
            </p:nvSpPr>
            <p:spPr bwMode="auto">
              <a:xfrm>
                <a:off x="388547" y="4480579"/>
                <a:ext cx="576119" cy="346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p>
                <a:pPr rtl="0" eaLnBrk="1" hangingPunct="1"/>
                <a:r>
                  <a:rPr lang="ko-kr" sz="2400">
                    <a:latin typeface="Amazon Ember" panose="020B0603020204020204" pitchFamily="34" charset="0"/>
                    <a:ea typeface="Malgun Gothic" panose="020B0503020000020004" pitchFamily="34" charset="-127"/>
                    <a:cs typeface="Amazon Ember" panose="020B0603020204020204" pitchFamily="34" charset="0"/>
                  </a:rPr>
                  <a:t>DAS</a:t>
                </a:r>
              </a:p>
            </p:txBody>
          </p:sp>
          <p:pic>
            <p:nvPicPr>
              <p:cNvPr id="299" name="Picture 298"/>
              <p:cNvPicPr>
                <a:picLocks noChangeAspect="1"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1161843" y="4325004"/>
                <a:ext cx="658812" cy="54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0" name="TextBox 299"/>
              <p:cNvSpPr txBox="1">
                <a:spLocks noChangeArrowheads="1"/>
              </p:cNvSpPr>
              <p:nvPr/>
            </p:nvSpPr>
            <p:spPr bwMode="auto">
              <a:xfrm>
                <a:off x="1184564" y="4480579"/>
                <a:ext cx="582131" cy="346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p>
                <a:pPr algn="ctr" rtl="0" eaLnBrk="1" hangingPunct="1"/>
                <a:r>
                  <a:rPr lang="ko-kr" sz="2400" dirty="0">
                    <a:latin typeface="Amazon Ember" panose="020B0603020204020204" pitchFamily="34" charset="0"/>
                    <a:ea typeface="Malgun Gothic" panose="020B0503020000020004" pitchFamily="34" charset="-127"/>
                    <a:cs typeface="Amazon Ember" panose="020B0603020204020204" pitchFamily="34" charset="0"/>
                  </a:rPr>
                  <a:t>SAN</a:t>
                </a:r>
              </a:p>
            </p:txBody>
          </p:sp>
          <p:pic>
            <p:nvPicPr>
              <p:cNvPr id="301" name="Picture 300"/>
              <p:cNvPicPr>
                <a:picLocks noChangeAspect="1" noChangeArrowheads="1"/>
              </p:cNvPicPr>
              <p:nvPr/>
            </p:nvPicPr>
            <p:blipFill>
              <a:blip r:embed="rId29">
                <a:extLst>
                  <a:ext uri="{28A0092B-C50C-407E-A947-70E740481C1C}">
                    <a14:useLocalDpi xmlns:a14="http://schemas.microsoft.com/office/drawing/2010/main"/>
                  </a:ext>
                </a:extLst>
              </a:blip>
              <a:srcRect/>
              <a:stretch>
                <a:fillRect/>
              </a:stretch>
            </p:blipFill>
            <p:spPr bwMode="auto">
              <a:xfrm>
                <a:off x="1888918" y="4267854"/>
                <a:ext cx="649287" cy="614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2" name="TextBox 301"/>
              <p:cNvSpPr txBox="1">
                <a:spLocks noChangeArrowheads="1"/>
              </p:cNvSpPr>
              <p:nvPr/>
            </p:nvSpPr>
            <p:spPr bwMode="auto">
              <a:xfrm>
                <a:off x="1865105" y="4467879"/>
                <a:ext cx="700088" cy="346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rtlCol="0">
                <a:spAutoFit/>
              </a:bodyPr>
              <a:lstStyle/>
              <a:p>
                <a:pPr algn="ctr" rtl="0" eaLnBrk="1" hangingPunct="1"/>
                <a:r>
                  <a:rPr lang="ko-kr" sz="2400">
                    <a:latin typeface="Amazon Ember" panose="020B0603020204020204" pitchFamily="34" charset="0"/>
                    <a:ea typeface="Malgun Gothic" panose="020B0503020000020004" pitchFamily="34" charset="-127"/>
                    <a:cs typeface="Amazon Ember" panose="020B0603020204020204" pitchFamily="34" charset="0"/>
                  </a:rPr>
                  <a:t>NAS</a:t>
                </a:r>
              </a:p>
            </p:txBody>
          </p:sp>
          <p:pic>
            <p:nvPicPr>
              <p:cNvPr id="303" name="Picture 163"/>
              <p:cNvPicPr>
                <a:picLocks noChangeAspect="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7415152" y="4174813"/>
                <a:ext cx="382588" cy="47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4" name="Picture 164"/>
              <p:cNvPicPr>
                <a:picLocks noChangeAspect="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5748389" y="4195016"/>
                <a:ext cx="321685" cy="4511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5" name="TextBox 165"/>
              <p:cNvSpPr txBox="1">
                <a:spLocks noChangeArrowheads="1"/>
              </p:cNvSpPr>
              <p:nvPr/>
            </p:nvSpPr>
            <p:spPr bwMode="auto">
              <a:xfrm>
                <a:off x="5553917" y="4584033"/>
                <a:ext cx="707165" cy="438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sz="1600">
                    <a:latin typeface="Amazon Ember" panose="020B0603020204020204" pitchFamily="34" charset="0"/>
                    <a:ea typeface="Malgun Gothic" panose="020B0503020000020004" pitchFamily="34" charset="-127"/>
                    <a:cs typeface="Amazon Ember" panose="020B0603020204020204" pitchFamily="34" charset="0"/>
                  </a:rPr>
                  <a:t>Amazon</a:t>
                </a:r>
              </a:p>
              <a:p>
                <a:pPr algn="ctr" rtl="0" eaLnBrk="1" hangingPunct="1"/>
                <a:r>
                  <a:rPr lang="ko-kr" sz="160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EBS</a:t>
                </a:r>
                <a:endParaRPr lang="en-US"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09" name="Picture 226"/>
              <p:cNvPicPr>
                <a:picLocks noChangeAspect="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8280021" y="4174814"/>
                <a:ext cx="421417" cy="4713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1" name="Isosceles Triangle 320"/>
              <p:cNvSpPr/>
              <p:nvPr/>
            </p:nvSpPr>
            <p:spPr>
              <a:xfrm rot="16200000">
                <a:off x="3559391" y="4447496"/>
                <a:ext cx="614556" cy="241419"/>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322" name="Isosceles Triangle 321"/>
              <p:cNvSpPr/>
              <p:nvPr/>
            </p:nvSpPr>
            <p:spPr>
              <a:xfrm rot="5400000">
                <a:off x="5118300" y="4436016"/>
                <a:ext cx="614556" cy="241419"/>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pic>
            <p:nvPicPr>
              <p:cNvPr id="144" name="Picture 143"/>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6525849" y="4174980"/>
                <a:ext cx="392629" cy="471155"/>
              </a:xfrm>
              <a:prstGeom prst="rect">
                <a:avLst/>
              </a:prstGeom>
            </p:spPr>
          </p:pic>
        </p:grpSp>
        <p:sp>
          <p:nvSpPr>
            <p:cNvPr id="153" name="TextBox 165"/>
            <p:cNvSpPr txBox="1">
              <a:spLocks noChangeArrowheads="1"/>
            </p:cNvSpPr>
            <p:nvPr/>
          </p:nvSpPr>
          <p:spPr bwMode="auto">
            <a:xfrm>
              <a:off x="6368582" y="4599641"/>
              <a:ext cx="707165" cy="438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sz="1600">
                  <a:latin typeface="Amazon Ember" panose="020B0603020204020204" pitchFamily="34" charset="0"/>
                  <a:ea typeface="Malgun Gothic" panose="020B0503020000020004" pitchFamily="34" charset="-127"/>
                  <a:cs typeface="Amazon Ember" panose="020B0603020204020204" pitchFamily="34" charset="0"/>
                </a:rPr>
                <a:t>Amazon</a:t>
              </a:r>
            </a:p>
            <a:p>
              <a:pPr algn="ctr" rtl="0" eaLnBrk="1" hangingPunct="1"/>
              <a:r>
                <a:rPr lang="ko-kr" sz="160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EFS</a:t>
              </a:r>
              <a:endParaRPr lang="en-US"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4" name="TextBox 165"/>
            <p:cNvSpPr txBox="1">
              <a:spLocks noChangeArrowheads="1"/>
            </p:cNvSpPr>
            <p:nvPr/>
          </p:nvSpPr>
          <p:spPr bwMode="auto">
            <a:xfrm>
              <a:off x="7252865" y="4604835"/>
              <a:ext cx="707165" cy="438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sz="1600">
                  <a:latin typeface="Amazon Ember" panose="020B0603020204020204" pitchFamily="34" charset="0"/>
                  <a:ea typeface="Malgun Gothic" panose="020B0503020000020004" pitchFamily="34" charset="-127"/>
                  <a:cs typeface="Amazon Ember" panose="020B0603020204020204" pitchFamily="34" charset="0"/>
                </a:rPr>
                <a:t>Amazon</a:t>
              </a:r>
            </a:p>
            <a:p>
              <a:pPr algn="ctr" rtl="0" eaLnBrk="1" hangingPunct="1"/>
              <a:r>
                <a:rPr lang="ko-kr" sz="160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S3</a:t>
              </a:r>
              <a:endParaRPr lang="en-US"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8" name="TextBox 165"/>
            <p:cNvSpPr txBox="1">
              <a:spLocks noChangeArrowheads="1"/>
            </p:cNvSpPr>
            <p:nvPr/>
          </p:nvSpPr>
          <p:spPr bwMode="auto">
            <a:xfrm>
              <a:off x="8137148" y="4575035"/>
              <a:ext cx="707165" cy="438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sz="1600" dirty="0">
                  <a:latin typeface="Amazon Ember" panose="020B0603020204020204" pitchFamily="34" charset="0"/>
                  <a:ea typeface="Malgun Gothic" panose="020B0503020000020004" pitchFamily="34" charset="-127"/>
                  <a:cs typeface="Amazon Ember" panose="020B0603020204020204" pitchFamily="34" charset="0"/>
                </a:rPr>
                <a:t>Amazon</a:t>
              </a:r>
            </a:p>
            <a:p>
              <a:pPr algn="ctr" rtl="0" eaLnBrk="1" hangingPunct="1"/>
              <a:r>
                <a:rPr lang="ko-kr" sz="16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RDS</a:t>
              </a:r>
              <a:endParaRPr lang="en-US"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 name="Group 4"/>
          <p:cNvGrpSpPr/>
          <p:nvPr/>
        </p:nvGrpSpPr>
        <p:grpSpPr>
          <a:xfrm>
            <a:off x="187919" y="2632731"/>
            <a:ext cx="11834684" cy="1173181"/>
            <a:chOff x="140939" y="2167440"/>
            <a:chExt cx="8876013" cy="879886"/>
          </a:xfrm>
        </p:grpSpPr>
        <p:grpSp>
          <p:nvGrpSpPr>
            <p:cNvPr id="7" name="Group 6"/>
            <p:cNvGrpSpPr/>
            <p:nvPr/>
          </p:nvGrpSpPr>
          <p:grpSpPr>
            <a:xfrm>
              <a:off x="140939" y="2167440"/>
              <a:ext cx="8876013" cy="879886"/>
              <a:chOff x="140939" y="2167440"/>
              <a:chExt cx="8876013" cy="879886"/>
            </a:xfrm>
          </p:grpSpPr>
          <p:sp>
            <p:nvSpPr>
              <p:cNvPr id="201" name="Round Diagonal Corner Rectangle 200"/>
              <p:cNvSpPr/>
              <p:nvPr/>
            </p:nvSpPr>
            <p:spPr>
              <a:xfrm>
                <a:off x="140939" y="2167440"/>
                <a:ext cx="4340228" cy="839247"/>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2400" b="1"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202" name="Round Diagonal Corner Rectangle 201"/>
              <p:cNvSpPr/>
              <p:nvPr/>
            </p:nvSpPr>
            <p:spPr>
              <a:xfrm>
                <a:off x="4676724" y="2169616"/>
                <a:ext cx="4340228" cy="837071"/>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2400" b="1"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242" name="TextBox 142"/>
              <p:cNvSpPr txBox="1">
                <a:spLocks noChangeArrowheads="1"/>
              </p:cNvSpPr>
              <p:nvPr/>
            </p:nvSpPr>
            <p:spPr bwMode="auto">
              <a:xfrm>
                <a:off x="3878767" y="2464880"/>
                <a:ext cx="1458098" cy="276999"/>
              </a:xfrm>
              <a:prstGeom prst="rect">
                <a:avLst/>
              </a:prstGeom>
              <a:solidFill>
                <a:schemeClr val="bg1"/>
              </a:solidFill>
              <a:ln>
                <a:noFill/>
              </a:ln>
              <a:effectLst>
                <a:glow rad="63500">
                  <a:schemeClr val="accent6">
                    <a:satMod val="175000"/>
                    <a:alpha val="40000"/>
                  </a:schemeClr>
                </a:glow>
              </a:effectLst>
            </p:spPr>
            <p:txBody>
              <a:bodyPr wrap="square" rtlCol="0"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sz="1800" b="1" dirty="0">
                    <a:latin typeface="Amazon Ember Light" panose="020B0403020204020204" pitchFamily="34" charset="0"/>
                    <a:ea typeface="Malgun Gothic" panose="020B0503020000020004" pitchFamily="34" charset="-127"/>
                    <a:cs typeface="Amazon Ember" panose="020B0603020204020204" pitchFamily="34" charset="0"/>
                  </a:rPr>
                  <a:t>네트워킹</a:t>
                </a:r>
                <a:endParaRPr lang="ko-kr" b="1" dirty="0">
                  <a:latin typeface="Amazon Ember Light" panose="020B0403020204020204" pitchFamily="34" charset="0"/>
                  <a:ea typeface="Malgun Gothic" panose="020B0503020000020004" pitchFamily="34" charset="-127"/>
                  <a:cs typeface="Amazon Ember" panose="020B0603020204020204" pitchFamily="34" charset="0"/>
                </a:endParaRPr>
              </a:p>
            </p:txBody>
          </p:sp>
          <p:pic>
            <p:nvPicPr>
              <p:cNvPr id="245" name="Picture 37"/>
              <p:cNvPicPr>
                <a:picLocks noChangeAspect="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692240" y="2417493"/>
                <a:ext cx="584200"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6" name="Picture 40"/>
              <p:cNvPicPr>
                <a:picLocks noChangeAspect="1"/>
              </p:cNvPicPr>
              <p:nvPr/>
            </p:nvPicPr>
            <p:blipFill>
              <a:blip r:embed="rId23">
                <a:extLst>
                  <a:ext uri="{28A0092B-C50C-407E-A947-70E740481C1C}">
                    <a14:useLocalDpi xmlns:a14="http://schemas.microsoft.com/office/drawing/2010/main"/>
                  </a:ext>
                </a:extLst>
              </a:blip>
              <a:srcRect/>
              <a:stretch>
                <a:fillRect/>
              </a:stretch>
            </p:blipFill>
            <p:spPr bwMode="auto">
              <a:xfrm>
                <a:off x="2971767" y="2388918"/>
                <a:ext cx="554037"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7" name="Picture 4"/>
              <p:cNvPicPr>
                <a:picLocks noChangeAspect="1"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1474788" y="2245456"/>
                <a:ext cx="1319213" cy="560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 name="TextBox 255"/>
              <p:cNvSpPr txBox="1"/>
              <p:nvPr>
                <p:custDataLst>
                  <p:tags r:id="rId5"/>
                </p:custDataLst>
              </p:nvPr>
            </p:nvSpPr>
            <p:spPr>
              <a:xfrm flipH="1">
                <a:off x="7275997" y="2793411"/>
                <a:ext cx="1150236" cy="253915"/>
              </a:xfrm>
              <a:prstGeom prst="rect">
                <a:avLst/>
              </a:prstGeom>
              <a:noFill/>
              <a:ln>
                <a:noFill/>
              </a:ln>
            </p:spPr>
            <p:txBody>
              <a:bodyPr wrap="square" rtlCol="0">
                <a:spAutoFit/>
              </a:bodyPr>
              <a:lstStyle/>
              <a:p>
                <a:pPr rtl="0">
                  <a:defRPr/>
                </a:pPr>
                <a:r>
                  <a:rPr lang="ko-kr" sz="1600">
                    <a:solidFill>
                      <a:schemeClr val="tx1">
                        <a:lumMod val="95000"/>
                        <a:lumOff val="5000"/>
                      </a:schemeClr>
                    </a:solidFill>
                    <a:latin typeface="Amazon Ember" panose="020B0603020204020204" pitchFamily="34" charset="0"/>
                    <a:ea typeface="Malgun Gothic" panose="020B0503020000020004" pitchFamily="34" charset="-127"/>
                    <a:cs typeface="Amazon Ember" panose="020B0603020204020204" pitchFamily="34" charset="0"/>
                  </a:rPr>
                  <a:t>Amazon VPC</a:t>
                </a:r>
              </a:p>
            </p:txBody>
          </p:sp>
          <p:sp>
            <p:nvSpPr>
              <p:cNvPr id="265" name="Rectangle 4"/>
              <p:cNvSpPr>
                <a:spLocks noChangeArrowheads="1"/>
              </p:cNvSpPr>
              <p:nvPr/>
            </p:nvSpPr>
            <p:spPr bwMode="auto">
              <a:xfrm flipH="1">
                <a:off x="5414494" y="2793410"/>
                <a:ext cx="1979687" cy="2539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rtlCol="0">
                <a:spAutoFit/>
              </a:bodyPr>
              <a:lstStyle/>
              <a:p>
                <a:pPr rtl="0" eaLnBrk="1" hangingPunct="1"/>
                <a:r>
                  <a:rPr lang="ko-kr" sz="16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Elastic Load Balancing</a:t>
                </a:r>
                <a:endParaRPr lang="en-US"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6" name="Isosceles Triangle 315"/>
              <p:cNvSpPr/>
              <p:nvPr/>
            </p:nvSpPr>
            <p:spPr>
              <a:xfrm rot="5400000">
                <a:off x="5239013" y="2482089"/>
                <a:ext cx="382387" cy="23214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317" name="Isosceles Triangle 316"/>
              <p:cNvSpPr/>
              <p:nvPr/>
            </p:nvSpPr>
            <p:spPr>
              <a:xfrm rot="16200000">
                <a:off x="3560889" y="2482359"/>
                <a:ext cx="382387" cy="232145"/>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41" name="TextBox 160"/>
              <p:cNvSpPr txBox="1">
                <a:spLocks noChangeArrowheads="1"/>
              </p:cNvSpPr>
              <p:nvPr/>
            </p:nvSpPr>
            <p:spPr bwMode="auto">
              <a:xfrm>
                <a:off x="661976" y="2754234"/>
                <a:ext cx="608581" cy="2539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sz="1600" dirty="0">
                    <a:latin typeface="Amazon Ember Light" panose="020B0403020204020204" pitchFamily="34" charset="0"/>
                    <a:ea typeface="Malgun Gothic" panose="020B0503020000020004" pitchFamily="34" charset="-127"/>
                    <a:cs typeface="Amazon Ember" panose="020B0603020204020204" pitchFamily="34" charset="0"/>
                  </a:rPr>
                  <a:t>라우터</a:t>
                </a:r>
              </a:p>
            </p:txBody>
          </p:sp>
          <p:sp>
            <p:nvSpPr>
              <p:cNvPr id="142" name="TextBox 160"/>
              <p:cNvSpPr txBox="1">
                <a:spLocks noChangeArrowheads="1"/>
              </p:cNvSpPr>
              <p:nvPr/>
            </p:nvSpPr>
            <p:spPr bwMode="auto">
              <a:xfrm>
                <a:off x="1379532" y="2753790"/>
                <a:ext cx="1564370"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sz="1600" dirty="0">
                    <a:latin typeface="Amazon Ember Light" panose="020B0403020204020204" pitchFamily="34" charset="0"/>
                    <a:ea typeface="Malgun Gothic" panose="020B0503020000020004" pitchFamily="34" charset="-127"/>
                    <a:cs typeface="Amazon Ember" panose="020B0603020204020204" pitchFamily="34" charset="0"/>
                  </a:rPr>
                  <a:t>네트워크 </a:t>
                </a:r>
                <a:r>
                  <a:rPr lang="ko-kr" sz="1600"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파이프라인</a:t>
                </a:r>
                <a:endParaRPr lang="en-US" sz="1600"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43" name="TextBox 160"/>
              <p:cNvSpPr txBox="1">
                <a:spLocks noChangeArrowheads="1"/>
              </p:cNvSpPr>
              <p:nvPr/>
            </p:nvSpPr>
            <p:spPr bwMode="auto">
              <a:xfrm>
                <a:off x="2930429" y="2752650"/>
                <a:ext cx="603772" cy="2539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eaLnBrk="1" hangingPunct="1"/>
                <a:r>
                  <a:rPr lang="ko-kr" sz="1600">
                    <a:latin typeface="Amazon Ember Light" panose="020B0403020204020204" pitchFamily="34" charset="0"/>
                    <a:ea typeface="Malgun Gothic" panose="020B0503020000020004" pitchFamily="34" charset="-127"/>
                    <a:cs typeface="Amazon Ember" panose="020B0603020204020204" pitchFamily="34" charset="0"/>
                  </a:rPr>
                  <a:t>스위치</a:t>
                </a:r>
              </a:p>
            </p:txBody>
          </p:sp>
          <p:pic>
            <p:nvPicPr>
              <p:cNvPr id="147" name="Picture 146"/>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5990902" y="2198853"/>
                <a:ext cx="525166" cy="630199"/>
              </a:xfrm>
              <a:prstGeom prst="rect">
                <a:avLst/>
              </a:prstGeom>
            </p:spPr>
          </p:pic>
        </p:grpSp>
        <p:pic>
          <p:nvPicPr>
            <p:cNvPr id="145" name="Picture 144"/>
            <p:cNvPicPr>
              <a:picLocks noChangeAspect="1"/>
            </p:cNvPicPr>
            <p:nvPr/>
          </p:nvPicPr>
          <p:blipFill>
            <a:blip r:embed="rId35">
              <a:extLst>
                <a:ext uri="{28A0092B-C50C-407E-A947-70E740481C1C}">
                  <a14:useLocalDpi xmlns:a14="http://schemas.microsoft.com/office/drawing/2010/main"/>
                </a:ext>
              </a:extLst>
            </a:blip>
            <a:stretch>
              <a:fillRect/>
            </a:stretch>
          </p:blipFill>
          <p:spPr>
            <a:xfrm>
              <a:off x="7547267" y="2188939"/>
              <a:ext cx="530057" cy="644902"/>
            </a:xfrm>
            <a:prstGeom prst="rect">
              <a:avLst/>
            </a:prstGeom>
          </p:spPr>
        </p:pic>
      </p:grpSp>
      <p:grpSp>
        <p:nvGrpSpPr>
          <p:cNvPr id="4" name="Group 3">
            <a:extLst>
              <a:ext uri="{FF2B5EF4-FFF2-40B4-BE49-F238E27FC236}">
                <a16:creationId xmlns:a16="http://schemas.microsoft.com/office/drawing/2014/main" id="{AD17611B-FDA5-894C-A6AB-3BE2999DD562}"/>
              </a:ext>
            </a:extLst>
          </p:cNvPr>
          <p:cNvGrpSpPr/>
          <p:nvPr/>
        </p:nvGrpSpPr>
        <p:grpSpPr>
          <a:xfrm>
            <a:off x="238539" y="3843382"/>
            <a:ext cx="11863757" cy="1177852"/>
            <a:chOff x="189158" y="4167239"/>
            <a:chExt cx="11863757" cy="1177852"/>
          </a:xfrm>
        </p:grpSpPr>
        <p:grpSp>
          <p:nvGrpSpPr>
            <p:cNvPr id="11" name="Group 10">
              <a:extLst>
                <a:ext uri="{FF2B5EF4-FFF2-40B4-BE49-F238E27FC236}">
                  <a16:creationId xmlns:a16="http://schemas.microsoft.com/office/drawing/2014/main" id="{67C4CB95-CE7C-BF46-9EE1-6F5CBD15B78B}"/>
                </a:ext>
              </a:extLst>
            </p:cNvPr>
            <p:cNvGrpSpPr/>
            <p:nvPr/>
          </p:nvGrpSpPr>
          <p:grpSpPr>
            <a:xfrm>
              <a:off x="189158" y="4167239"/>
              <a:ext cx="11863757" cy="1177852"/>
              <a:chOff x="189158" y="4167239"/>
              <a:chExt cx="11863757" cy="1177852"/>
            </a:xfrm>
          </p:grpSpPr>
          <p:sp>
            <p:nvSpPr>
              <p:cNvPr id="203" name="Round Diagonal Corner Rectangle 202"/>
              <p:cNvSpPr/>
              <p:nvPr/>
            </p:nvSpPr>
            <p:spPr>
              <a:xfrm>
                <a:off x="189158" y="4222100"/>
                <a:ext cx="5786971" cy="1118996"/>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2400" b="1"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204" name="Round Diagonal Corner Rectangle 203"/>
              <p:cNvSpPr/>
              <p:nvPr/>
            </p:nvSpPr>
            <p:spPr>
              <a:xfrm>
                <a:off x="6236871" y="4225002"/>
                <a:ext cx="5786971" cy="1116095"/>
              </a:xfrm>
              <a:prstGeom prst="round2DiagRect">
                <a:avLst>
                  <a:gd name="adj1" fmla="val 16667"/>
                  <a:gd name="adj2" fmla="val 57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endParaRPr lang="en-US" sz="2400" b="1"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243" name="TextBox 142"/>
              <p:cNvSpPr txBox="1">
                <a:spLocks noChangeArrowheads="1"/>
              </p:cNvSpPr>
              <p:nvPr/>
            </p:nvSpPr>
            <p:spPr bwMode="auto">
              <a:xfrm>
                <a:off x="5406687" y="4585532"/>
                <a:ext cx="1364700" cy="369332"/>
              </a:xfrm>
              <a:prstGeom prst="rect">
                <a:avLst/>
              </a:prstGeom>
              <a:solidFill>
                <a:schemeClr val="bg1"/>
              </a:solidFill>
              <a:ln>
                <a:noFill/>
              </a:ln>
              <a:effectLst>
                <a:glow rad="63500">
                  <a:schemeClr val="accent6">
                    <a:satMod val="175000"/>
                    <a:alpha val="40000"/>
                  </a:schemeClr>
                </a:glow>
              </a:effectLst>
            </p:spPr>
            <p:txBody>
              <a:bodyPr wrap="square" rtlCol="0" anchor="ct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sz="1800" b="1" dirty="0">
                    <a:latin typeface="Amazon Ember Light" panose="020B0403020204020204" pitchFamily="34" charset="0"/>
                    <a:ea typeface="Malgun Gothic" panose="020B0503020000020004" pitchFamily="34" charset="-127"/>
                    <a:cs typeface="Amazon Ember" panose="020B0603020204020204" pitchFamily="34" charset="0"/>
                  </a:rPr>
                  <a:t>서버</a:t>
                </a:r>
              </a:p>
            </p:txBody>
          </p:sp>
          <p:sp>
            <p:nvSpPr>
              <p:cNvPr id="269" name="Right Arrow 206"/>
              <p:cNvSpPr>
                <a:spLocks noChangeArrowheads="1"/>
              </p:cNvSpPr>
              <p:nvPr/>
            </p:nvSpPr>
            <p:spPr bwMode="auto">
              <a:xfrm>
                <a:off x="8417107" y="4527102"/>
                <a:ext cx="1733072" cy="357179"/>
              </a:xfrm>
              <a:prstGeom prst="rightArrow">
                <a:avLst>
                  <a:gd name="adj1" fmla="val 50000"/>
                  <a:gd name="adj2" fmla="val 49863"/>
                </a:avLst>
              </a:prstGeom>
              <a:solidFill>
                <a:srgbClr val="F68535"/>
              </a:solidFill>
              <a:ln w="12700">
                <a:solidFill>
                  <a:schemeClr val="tx1"/>
                </a:solidFill>
                <a:round/>
                <a:headEnd/>
                <a:tailEnd/>
              </a:ln>
            </p:spPr>
            <p:txBody>
              <a:bodyPr rtlCol="0"/>
              <a:lstStyle/>
              <a:p>
                <a:pPr defTabSz="1219170" rtl="0"/>
                <a:endParaRPr lang="en-US" sz="1600"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sym typeface="Times New Roman" charset="0"/>
                </a:endParaRPr>
              </a:p>
            </p:txBody>
          </p:sp>
          <p:pic>
            <p:nvPicPr>
              <p:cNvPr id="271" name="Picture 91" descr="EC2-AMI.png"/>
              <p:cNvPicPr>
                <a:picLocks noChangeAspect="1"/>
              </p:cNvPicPr>
              <p:nvPr/>
            </p:nvPicPr>
            <p:blipFill>
              <a:blip r:embed="rId36" cstate="screen">
                <a:extLst>
                  <a:ext uri="{28A0092B-C50C-407E-A947-70E740481C1C}">
                    <a14:useLocalDpi xmlns:a14="http://schemas.microsoft.com/office/drawing/2010/main"/>
                  </a:ext>
                </a:extLst>
              </a:blip>
              <a:srcRect/>
              <a:stretch>
                <a:fillRect/>
              </a:stretch>
            </p:blipFill>
            <p:spPr bwMode="auto">
              <a:xfrm>
                <a:off x="7369357" y="4167239"/>
                <a:ext cx="975783"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2" name="TextBox 92"/>
              <p:cNvSpPr txBox="1">
                <a:spLocks noChangeArrowheads="1"/>
              </p:cNvSpPr>
              <p:nvPr/>
            </p:nvSpPr>
            <p:spPr bwMode="auto">
              <a:xfrm>
                <a:off x="7585257" y="5075288"/>
                <a:ext cx="54398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sz="1600">
                    <a:latin typeface="Amazon Ember" panose="020B0603020204020204" pitchFamily="34" charset="0"/>
                    <a:ea typeface="Malgun Gothic" panose="020B0503020000020004" pitchFamily="34" charset="-127"/>
                    <a:cs typeface="Amazon Ember" panose="020B0603020204020204" pitchFamily="34" charset="0"/>
                  </a:rPr>
                  <a:t>AMI</a:t>
                </a:r>
              </a:p>
            </p:txBody>
          </p:sp>
          <p:pic>
            <p:nvPicPr>
              <p:cNvPr id="273" name="Picture 93" descr="EC2-Instances.png"/>
              <p:cNvPicPr>
                <a:picLocks noChangeAspect="1"/>
              </p:cNvPicPr>
              <p:nvPr/>
            </p:nvPicPr>
            <p:blipFill>
              <a:blip r:embed="rId37" cstate="screen">
                <a:extLst>
                  <a:ext uri="{28A0092B-C50C-407E-A947-70E740481C1C}">
                    <a14:useLocalDpi xmlns:a14="http://schemas.microsoft.com/office/drawing/2010/main"/>
                  </a:ext>
                </a:extLst>
              </a:blip>
              <a:srcRect/>
              <a:stretch>
                <a:fillRect/>
              </a:stretch>
            </p:blipFill>
            <p:spPr bwMode="auto">
              <a:xfrm>
                <a:off x="10443137" y="4209632"/>
                <a:ext cx="97366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4" name="TextBox 94"/>
              <p:cNvSpPr txBox="1">
                <a:spLocks noChangeArrowheads="1"/>
              </p:cNvSpPr>
              <p:nvPr/>
            </p:nvSpPr>
            <p:spPr bwMode="auto">
              <a:xfrm>
                <a:off x="9656435" y="5056429"/>
                <a:ext cx="239648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sz="1600" dirty="0">
                    <a:latin typeface="Amazon Ember" panose="020B0603020204020204" pitchFamily="34" charset="0"/>
                    <a:ea typeface="Malgun Gothic" panose="020B0503020000020004" pitchFamily="34" charset="-127"/>
                    <a:cs typeface="Amazon Ember" panose="020B0603020204020204" pitchFamily="34" charset="0"/>
                  </a:rPr>
                  <a:t>Amazon </a:t>
                </a:r>
                <a:r>
                  <a:rPr lang="ko-kr" sz="1600"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EC2 </a:t>
                </a:r>
                <a:r>
                  <a:rPr lang="ko-kr" sz="16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rPr>
                  <a:t>인스턴스</a:t>
                </a:r>
                <a:endParaRPr lang="en-US" sz="16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endParaRPr>
              </a:p>
            </p:txBody>
          </p:sp>
          <p:sp>
            <p:nvSpPr>
              <p:cNvPr id="318" name="Isosceles Triangle 317"/>
              <p:cNvSpPr/>
              <p:nvPr/>
            </p:nvSpPr>
            <p:spPr>
              <a:xfrm rot="5400000">
                <a:off x="6674151" y="4600746"/>
                <a:ext cx="509849" cy="309527"/>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319" name="Isosceles Triangle 318"/>
              <p:cNvSpPr/>
              <p:nvPr/>
            </p:nvSpPr>
            <p:spPr>
              <a:xfrm rot="16200000">
                <a:off x="4983806" y="4603648"/>
                <a:ext cx="509849" cy="309527"/>
              </a:xfrm>
              <a:prstGeom prst="triangle">
                <a:avLst>
                  <a:gd name="adj" fmla="val 50000"/>
                </a:avLst>
              </a:prstGeom>
              <a:solidFill>
                <a:schemeClr val="bg1">
                  <a:lumMod val="50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40" name="TextBox 92"/>
              <p:cNvSpPr txBox="1">
                <a:spLocks noChangeArrowheads="1"/>
              </p:cNvSpPr>
              <p:nvPr/>
            </p:nvSpPr>
            <p:spPr bwMode="auto">
              <a:xfrm>
                <a:off x="1759571" y="5098870"/>
                <a:ext cx="215340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ko-kr" sz="1600" b="1"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온프레미스</a:t>
                </a:r>
                <a:r>
                  <a:rPr lang="ko-kr" sz="1600" b="1" dirty="0">
                    <a:latin typeface="Amazon Ember Light" panose="020B0403020204020204" pitchFamily="34" charset="0"/>
                    <a:ea typeface="Malgun Gothic" panose="020B0503020000020004" pitchFamily="34" charset="-127"/>
                    <a:cs typeface="Amazon Ember" panose="020B0603020204020204" pitchFamily="34" charset="0"/>
                  </a:rPr>
                  <a:t> </a:t>
                </a:r>
                <a:r>
                  <a:rPr lang="ko-kr" sz="1600" b="1"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rPr>
                  <a:t> 서버</a:t>
                </a:r>
                <a:endParaRPr lang="en-US" sz="1600" b="1"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endParaRPr>
              </a:p>
            </p:txBody>
          </p:sp>
          <p:pic>
            <p:nvPicPr>
              <p:cNvPr id="122" name="Picture 121">
                <a:extLst>
                  <a:ext uri="{FF2B5EF4-FFF2-40B4-BE49-F238E27FC236}">
                    <a16:creationId xmlns:a16="http://schemas.microsoft.com/office/drawing/2014/main" id="{587FEE6B-AE8C-E04B-BC1D-0DF2652216B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507972" y="4348511"/>
                <a:ext cx="529721" cy="731520"/>
              </a:xfrm>
              <a:prstGeom prst="rect">
                <a:avLst/>
              </a:prstGeom>
            </p:spPr>
          </p:pic>
        </p:grpSp>
        <p:pic>
          <p:nvPicPr>
            <p:cNvPr id="120" name="Picture 119">
              <a:extLst>
                <a:ext uri="{FF2B5EF4-FFF2-40B4-BE49-F238E27FC236}">
                  <a16:creationId xmlns:a16="http://schemas.microsoft.com/office/drawing/2014/main" id="{3D2077BB-E803-2344-B0FF-E4519C099E4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03447" y="4339931"/>
              <a:ext cx="529721" cy="731520"/>
            </a:xfrm>
            <a:prstGeom prst="rect">
              <a:avLst/>
            </a:prstGeom>
          </p:spPr>
        </p:pic>
        <p:pic>
          <p:nvPicPr>
            <p:cNvPr id="123" name="Picture 122">
              <a:extLst>
                <a:ext uri="{FF2B5EF4-FFF2-40B4-BE49-F238E27FC236}">
                  <a16:creationId xmlns:a16="http://schemas.microsoft.com/office/drawing/2014/main" id="{4D19500F-CFF8-744B-85F1-E5279F91790B}"/>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906284" y="4339853"/>
              <a:ext cx="529721" cy="731520"/>
            </a:xfrm>
            <a:prstGeom prst="rect">
              <a:avLst/>
            </a:prstGeom>
          </p:spPr>
        </p:pic>
      </p:grpSp>
    </p:spTree>
    <p:custDataLst>
      <p:tags r:id="rId1"/>
    </p:custDataLst>
    <p:extLst>
      <p:ext uri="{BB962C8B-B14F-4D97-AF65-F5344CB8AC3E}">
        <p14:creationId xmlns:p14="http://schemas.microsoft.com/office/powerpoint/2010/main" val="107789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r>
              <a:rPr lang="es-AR" altLang="ko-KR" dirty="0">
                <a:latin typeface="Amazon Ember Light" panose="020B0403020204020204" pitchFamily="34" charset="0"/>
                <a:ea typeface="Malgun Gothic" panose="020B0503020000020004" pitchFamily="34" charset="-127"/>
              </a:rPr>
              <a:t>Amazon EBS</a:t>
            </a:r>
            <a:r>
              <a:rPr lang="ko-KR" altLang="en-US" dirty="0">
                <a:latin typeface="Amazon Ember Light" panose="020B0403020204020204" pitchFamily="34" charset="0"/>
                <a:ea typeface="Malgun Gothic" panose="020B0503020000020004" pitchFamily="34" charset="-127"/>
              </a:rPr>
              <a:t>와 </a:t>
            </a:r>
            <a:r>
              <a:rPr lang="ko-kr" dirty="0" err="1">
                <a:latin typeface="Amazon Ember Light" panose="020B0403020204020204" pitchFamily="34" charset="0"/>
                <a:ea typeface="Malgun Gothic" panose="020B0503020000020004" pitchFamily="34" charset="-127"/>
              </a:rPr>
              <a:t>Amazon</a:t>
            </a:r>
            <a:r>
              <a:rPr lang="ko-kr" dirty="0">
                <a:latin typeface="Amazon Ember Light" panose="020B0403020204020204" pitchFamily="34" charset="0"/>
                <a:ea typeface="Malgun Gothic" panose="020B0503020000020004" pitchFamily="34" charset="-127"/>
              </a:rPr>
              <a:t> EC2</a:t>
            </a:r>
            <a:br>
              <a:rPr lang="en-US" dirty="0">
                <a:latin typeface="Amazon Ember Light" panose="020B0403020204020204" pitchFamily="34" charset="0"/>
                <a:ea typeface="Malgun Gothic" panose="020B0503020000020004" pitchFamily="34" charset="-127"/>
              </a:rPr>
            </a:br>
            <a:r>
              <a:rPr lang="ko-KR" altLang="en-US" dirty="0">
                <a:latin typeface="Amazon Ember Light" panose="020B0403020204020204" pitchFamily="34" charset="0"/>
                <a:ea typeface="Malgun Gothic" panose="020B0503020000020004" pitchFamily="34" charset="-127"/>
              </a:rPr>
              <a:t>인스턴스 스토어 비교</a:t>
            </a:r>
            <a:r>
              <a:rPr lang="ko-kr" dirty="0">
                <a:latin typeface="Amazon Ember Light" panose="020B0403020204020204" pitchFamily="34" charset="0"/>
                <a:ea typeface="Malgun Gothic" panose="020B0503020000020004" pitchFamily="34" charset="-127"/>
              </a:rPr>
              <a:t> </a:t>
            </a:r>
            <a:endParaRPr lang="en-US" dirty="0">
              <a:latin typeface="Amazon Ember Light" panose="020B0403020204020204" pitchFamily="34" charset="0"/>
              <a:ea typeface="Malgun Gothic" panose="020B0503020000020004" pitchFamily="34" charset="-127"/>
            </a:endParaRPr>
          </a:p>
        </p:txBody>
      </p:sp>
      <p:sp>
        <p:nvSpPr>
          <p:cNvPr id="3" name="Content Placeholder 2"/>
          <p:cNvSpPr>
            <a:spLocks noGrp="1"/>
          </p:cNvSpPr>
          <p:nvPr>
            <p:ph idx="1"/>
          </p:nvPr>
        </p:nvSpPr>
        <p:spPr>
          <a:xfrm>
            <a:off x="238538" y="1440305"/>
            <a:ext cx="11115261" cy="4913308"/>
          </a:xfrm>
        </p:spPr>
        <p:txBody>
          <a:bodyPr rtlCol="0"/>
          <a:lstStyle/>
          <a:p>
            <a:pPr rtl="0"/>
            <a:r>
              <a:rPr lang="ko-kr" b="1" dirty="0">
                <a:latin typeface="Amazon Ember Light" panose="020B0403020204020204" pitchFamily="34" charset="0"/>
                <a:ea typeface="Malgun Gothic" panose="020B0503020000020004" pitchFamily="34" charset="-127"/>
              </a:rPr>
              <a:t>Amazon EBS</a:t>
            </a:r>
          </a:p>
          <a:p>
            <a:pPr lvl="1" rtl="0"/>
            <a:r>
              <a:rPr lang="ko-kr" dirty="0">
                <a:latin typeface="Amazon Ember Light" panose="020B0403020204020204" pitchFamily="34" charset="0"/>
                <a:ea typeface="Malgun Gothic" panose="020B0503020000020004" pitchFamily="34" charset="-127"/>
              </a:rPr>
              <a:t>Amazon EBS 볼륨에 저장된 데이터는 인스턴스의 수명과 무관하게 유지될 수 있습니다.</a:t>
            </a:r>
          </a:p>
          <a:p>
            <a:pPr lvl="1" rtl="0"/>
            <a:r>
              <a:rPr lang="ko-kr" dirty="0">
                <a:latin typeface="Amazon Ember Light" panose="020B0403020204020204" pitchFamily="34" charset="0"/>
                <a:ea typeface="Malgun Gothic" panose="020B0503020000020004" pitchFamily="34" charset="-127"/>
              </a:rPr>
              <a:t>스토리지는 </a:t>
            </a:r>
            <a:r>
              <a:rPr lang="ko-kr" b="1" dirty="0">
                <a:latin typeface="Amazon Ember Light" panose="020B0403020204020204" pitchFamily="34" charset="0"/>
                <a:ea typeface="Malgun Gothic" panose="020B0503020000020004" pitchFamily="34" charset="-127"/>
              </a:rPr>
              <a:t>영구적</a:t>
            </a:r>
            <a:r>
              <a:rPr lang="ko-kr" dirty="0">
                <a:latin typeface="Amazon Ember Light" panose="020B0403020204020204" pitchFamily="34" charset="0"/>
                <a:ea typeface="Malgun Gothic" panose="020B0503020000020004" pitchFamily="34" charset="-127"/>
              </a:rPr>
              <a:t>입니다.</a:t>
            </a:r>
          </a:p>
          <a:p>
            <a:pPr rtl="0"/>
            <a:r>
              <a:rPr lang="ko-kr" b="1" dirty="0">
                <a:latin typeface="Amazon Ember Light" panose="020B0403020204020204" pitchFamily="34" charset="0"/>
                <a:ea typeface="Malgun Gothic" panose="020B0503020000020004" pitchFamily="34" charset="-127"/>
              </a:rPr>
              <a:t>Amazon </a:t>
            </a:r>
            <a:r>
              <a:rPr lang="ko-kr" b="1" dirty="0">
                <a:solidFill>
                  <a:srgbClr val="000000"/>
                </a:solidFill>
                <a:latin typeface="Amazon Ember Light" panose="020B0403020204020204" pitchFamily="34" charset="0"/>
                <a:ea typeface="Malgun Gothic" panose="020B0503020000020004" pitchFamily="34" charset="-127"/>
              </a:rPr>
              <a:t>EC2 인스턴스 스토어</a:t>
            </a:r>
            <a:endParaRPr lang="en-US" b="1" dirty="0">
              <a:solidFill>
                <a:srgbClr val="000000"/>
              </a:solidFill>
              <a:latin typeface="Amazon Ember Light" panose="020B0403020204020204" pitchFamily="34" charset="0"/>
              <a:ea typeface="Malgun Gothic" panose="020B0503020000020004" pitchFamily="34" charset="-127"/>
            </a:endParaRPr>
          </a:p>
          <a:p>
            <a:pPr lvl="1" rtl="0"/>
            <a:r>
              <a:rPr lang="ko-kr" dirty="0">
                <a:latin typeface="Amazon Ember Light" panose="020B0403020204020204" pitchFamily="34" charset="0"/>
                <a:ea typeface="Malgun Gothic" panose="020B0503020000020004" pitchFamily="34" charset="-127"/>
              </a:rPr>
              <a:t>로컬 인스턴스 스토어에 저장된 데이터는 인스턴스가 활성화되어 있는 동안만 유지됩니다.</a:t>
            </a:r>
          </a:p>
          <a:p>
            <a:pPr lvl="1" rtl="0"/>
            <a:r>
              <a:rPr lang="ko-kr" dirty="0">
                <a:latin typeface="Amazon Ember Light" panose="020B0403020204020204" pitchFamily="34" charset="0"/>
                <a:ea typeface="Malgun Gothic" panose="020B0503020000020004" pitchFamily="34" charset="-127"/>
              </a:rPr>
              <a:t>스토리지는 </a:t>
            </a:r>
            <a:r>
              <a:rPr lang="ko-kr" b="1" dirty="0">
                <a:latin typeface="Amazon Ember Light" panose="020B0403020204020204" pitchFamily="34" charset="0"/>
                <a:ea typeface="Malgun Gothic" panose="020B0503020000020004" pitchFamily="34" charset="-127"/>
              </a:rPr>
              <a:t>휘발성</a:t>
            </a:r>
            <a:r>
              <a:rPr lang="ko-kr" dirty="0">
                <a:latin typeface="Amazon Ember Light" panose="020B0403020204020204" pitchFamily="34" charset="0"/>
                <a:ea typeface="Malgun Gothic" panose="020B0503020000020004" pitchFamily="34" charset="-127"/>
              </a:rPr>
              <a:t>입니다.</a:t>
            </a:r>
          </a:p>
          <a:p>
            <a:pPr lvl="1" rtl="0"/>
            <a:endParaRPr lang="en-US" dirty="0">
              <a:latin typeface="Amazon Ember Light" panose="020B04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29820842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ko-KR" altLang="en-US" dirty="0">
                <a:latin typeface="Amazon Ember Light" panose="020B0403020204020204" pitchFamily="34" charset="0"/>
                <a:ea typeface="Malgun Gothic" panose="020B0503020000020004" pitchFamily="34" charset="-127"/>
              </a:rPr>
              <a:t>재부팅</a:t>
            </a:r>
            <a:r>
              <a:rPr lang="en-US" altLang="ko-KR" dirty="0">
                <a:latin typeface="Amazon Ember Light" panose="020B0403020204020204" pitchFamily="34" charset="0"/>
                <a:ea typeface="Malgun Gothic" panose="020B0503020000020004" pitchFamily="34" charset="-127"/>
              </a:rPr>
              <a:t>,</a:t>
            </a:r>
            <a:r>
              <a:rPr lang="ko-kr" dirty="0">
                <a:latin typeface="Amazon Ember Light" panose="020B0403020204020204" pitchFamily="34" charset="0"/>
                <a:ea typeface="Malgun Gothic" panose="020B0503020000020004" pitchFamily="34" charset="-127"/>
              </a:rPr>
              <a:t> 중단</a:t>
            </a:r>
            <a:r>
              <a:rPr lang="es-AR" altLang="ko-KR" dirty="0">
                <a:latin typeface="Amazon Ember Light" panose="020B0403020204020204" pitchFamily="34" charset="0"/>
                <a:ea typeface="Malgun Gothic" panose="020B0503020000020004" pitchFamily="34" charset="-127"/>
              </a:rPr>
              <a:t> </a:t>
            </a:r>
            <a:r>
              <a:rPr lang="ko-KR" altLang="en-US" dirty="0">
                <a:latin typeface="Amazon Ember Light" panose="020B0403020204020204" pitchFamily="34" charset="0"/>
                <a:ea typeface="Malgun Gothic" panose="020B0503020000020004" pitchFamily="34" charset="-127"/>
              </a:rPr>
              <a:t>및 종료 비교</a:t>
            </a:r>
            <a:endParaRPr lang="en-US" dirty="0">
              <a:latin typeface="Amazon Ember Light" panose="020B0403020204020204" pitchFamily="34" charset="0"/>
              <a:ea typeface="Malgun Gothic" panose="020B0503020000020004" pitchFamily="34" charset="-127"/>
            </a:endParaRPr>
          </a:p>
        </p:txBody>
      </p:sp>
      <p:graphicFrame>
        <p:nvGraphicFramePr>
          <p:cNvPr id="4" name="Content Placeholder 3"/>
          <p:cNvGraphicFramePr>
            <a:graphicFrameLocks noGrp="1"/>
          </p:cNvGraphicFramePr>
          <p:nvPr>
            <p:ph idx="1"/>
          </p:nvPr>
        </p:nvGraphicFramePr>
        <p:xfrm>
          <a:off x="342742" y="1291682"/>
          <a:ext cx="11574938" cy="4418861"/>
        </p:xfrm>
        <a:graphic>
          <a:graphicData uri="http://schemas.openxmlformats.org/drawingml/2006/table">
            <a:tbl>
              <a:tblPr firstRow="1" bandRow="1">
                <a:tableStyleId>{5C22544A-7EE6-4342-B048-85BDC9FD1C3A}</a:tableStyleId>
              </a:tblPr>
              <a:tblGrid>
                <a:gridCol w="1961015">
                  <a:extLst>
                    <a:ext uri="{9D8B030D-6E8A-4147-A177-3AD203B41FA5}">
                      <a16:colId xmlns:a16="http://schemas.microsoft.com/office/drawing/2014/main" val="20000"/>
                    </a:ext>
                  </a:extLst>
                </a:gridCol>
                <a:gridCol w="2384086">
                  <a:extLst>
                    <a:ext uri="{9D8B030D-6E8A-4147-A177-3AD203B41FA5}">
                      <a16:colId xmlns:a16="http://schemas.microsoft.com/office/drawing/2014/main" val="20001"/>
                    </a:ext>
                  </a:extLst>
                </a:gridCol>
                <a:gridCol w="2525369">
                  <a:extLst>
                    <a:ext uri="{9D8B030D-6E8A-4147-A177-3AD203B41FA5}">
                      <a16:colId xmlns:a16="http://schemas.microsoft.com/office/drawing/2014/main" val="20002"/>
                    </a:ext>
                  </a:extLst>
                </a:gridCol>
                <a:gridCol w="2352234">
                  <a:extLst>
                    <a:ext uri="{9D8B030D-6E8A-4147-A177-3AD203B41FA5}">
                      <a16:colId xmlns:a16="http://schemas.microsoft.com/office/drawing/2014/main" val="20003"/>
                    </a:ext>
                  </a:extLst>
                </a:gridCol>
                <a:gridCol w="2352234">
                  <a:extLst>
                    <a:ext uri="{9D8B030D-6E8A-4147-A177-3AD203B41FA5}">
                      <a16:colId xmlns:a16="http://schemas.microsoft.com/office/drawing/2014/main" val="2832129833"/>
                    </a:ext>
                  </a:extLst>
                </a:gridCol>
              </a:tblGrid>
              <a:tr h="370418">
                <a:tc>
                  <a:txBody>
                    <a:bodyPr/>
                    <a:lstStyle/>
                    <a:p>
                      <a:pPr algn="ctr" rtl="0"/>
                      <a:r>
                        <a:rPr lang="ko-kr" sz="1900" b="1" baseline="0" dirty="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특성</a:t>
                      </a:r>
                    </a:p>
                  </a:txBody>
                  <a:tcPr marL="101609" marR="101609" marT="60960" marB="60960" anchor="ctr"/>
                </a:tc>
                <a:tc>
                  <a:txBody>
                    <a:bodyPr/>
                    <a:lstStyle/>
                    <a:p>
                      <a:pPr algn="ctr" rtl="0"/>
                      <a:r>
                        <a:rPr lang="ko-kr" sz="1900" baseline="0" dirty="0">
                          <a:latin typeface="Amazon Ember" panose="020B0603020204020204" pitchFamily="34" charset="0"/>
                          <a:ea typeface="Malgun Gothic" panose="020B0503020000020004" pitchFamily="34" charset="-127"/>
                          <a:cs typeface="Amazon Ember" panose="020B0603020204020204" pitchFamily="34" charset="0"/>
                        </a:rPr>
                        <a:t>재부팅</a:t>
                      </a:r>
                    </a:p>
                  </a:txBody>
                  <a:tcPr marL="101609" marR="101609" marT="60960" marB="60960" anchor="ctr"/>
                </a:tc>
                <a:tc>
                  <a:txBody>
                    <a:bodyPr/>
                    <a:lstStyle/>
                    <a:p>
                      <a:pPr algn="ctr" rtl="0"/>
                      <a:r>
                        <a:rPr lang="ko-kr" sz="1900" baseline="0" dirty="0">
                          <a:latin typeface="Amazon Ember" panose="020B0603020204020204" pitchFamily="34" charset="0"/>
                          <a:ea typeface="Malgun Gothic" panose="020B0503020000020004" pitchFamily="34" charset="-127"/>
                          <a:cs typeface="Amazon Ember" panose="020B0603020204020204" pitchFamily="34" charset="0"/>
                        </a:rPr>
                        <a:t>중단/시작 </a:t>
                      </a:r>
                    </a:p>
                    <a:p>
                      <a:pPr algn="ctr" rtl="0"/>
                      <a:r>
                        <a:rPr lang="ko-kr" sz="1300" baseline="0" dirty="0">
                          <a:latin typeface="Amazon Ember" panose="020B0603020204020204" pitchFamily="34" charset="0"/>
                          <a:ea typeface="Malgun Gothic" panose="020B0503020000020004" pitchFamily="34" charset="-127"/>
                          <a:cs typeface="Amazon Ember" panose="020B0603020204020204" pitchFamily="34" charset="0"/>
                        </a:rPr>
                        <a:t>(EBS 지원 인스턴스만 해당)</a:t>
                      </a:r>
                    </a:p>
                  </a:txBody>
                  <a:tcPr marL="101609" marR="101609" marT="60960" marB="60960" anchor="ctr"/>
                </a:tc>
                <a:tc>
                  <a:txBody>
                    <a:bodyPr/>
                    <a:lstStyle/>
                    <a:p>
                      <a:pPr algn="ctr" rtl="0"/>
                      <a:r>
                        <a:rPr lang="ko-KR" altLang="en-US" sz="1900" u="none" baseline="0"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rPr>
                        <a:t>종료</a:t>
                      </a:r>
                      <a:endParaRPr lang="en-US" sz="1900" u="none" baseline="0"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endParaRPr>
                    </a:p>
                  </a:txBody>
                  <a:tcPr marL="101609" marR="101609" marT="60960" marB="60960" anchor="ctr"/>
                </a:tc>
                <a:tc>
                  <a:txBody>
                    <a:bodyPr/>
                    <a:lstStyle/>
                    <a:p>
                      <a:pPr algn="ctr" rtl="0"/>
                      <a:r>
                        <a:rPr lang="ko-kr" sz="1900" baseline="0" dirty="0">
                          <a:latin typeface="Amazon Ember" panose="020B0603020204020204" pitchFamily="34" charset="0"/>
                          <a:ea typeface="Malgun Gothic" panose="020B0503020000020004" pitchFamily="34" charset="-127"/>
                          <a:cs typeface="Amazon Ember" panose="020B0603020204020204" pitchFamily="34" charset="0"/>
                        </a:rPr>
                        <a:t>최대 절전 모드</a:t>
                      </a:r>
                      <a:endParaRPr lang="en-US" sz="1900" baseline="0" dirty="0">
                        <a:latin typeface="Amazon Ember" panose="020B0603020204020204" pitchFamily="34" charset="0"/>
                        <a:ea typeface="Malgun Gothic" panose="020B0503020000020004" pitchFamily="34" charset="-127"/>
                        <a:cs typeface="Amazon Ember" panose="020B0603020204020204" pitchFamily="34" charset="0"/>
                      </a:endParaRPr>
                    </a:p>
                  </a:txBody>
                  <a:tcPr marL="101609" marR="101609" marT="60960" marB="60960" anchor="ctr"/>
                </a:tc>
                <a:extLst>
                  <a:ext uri="{0D108BD9-81ED-4DB2-BD59-A6C34878D82A}">
                    <a16:rowId xmlns:a16="http://schemas.microsoft.com/office/drawing/2014/main" val="10000"/>
                  </a:ext>
                </a:extLst>
              </a:tr>
              <a:tr h="518586">
                <a:tc>
                  <a:txBody>
                    <a:bodyPr/>
                    <a:lstStyle/>
                    <a:p>
                      <a:pPr algn="ctr" rtl="0"/>
                      <a:r>
                        <a:rPr lang="ko-kr" sz="1900" b="0" i="0" baseline="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호스트 컴퓨터</a:t>
                      </a:r>
                    </a:p>
                  </a:txBody>
                  <a:tcPr marL="101609" marR="101609" marT="60960" marB="60960" anchor="ctr">
                    <a:solidFill>
                      <a:schemeClr val="accent1"/>
                    </a:solidFill>
                  </a:tcPr>
                </a:tc>
                <a:tc>
                  <a:txBody>
                    <a:bodyPr/>
                    <a:lstStyle/>
                    <a:p>
                      <a:pPr algn="ctr" rtl="0"/>
                      <a:r>
                        <a:rPr lang="ko-kr" sz="1600" b="0" i="0" baseline="0" dirty="0">
                          <a:latin typeface="Amazon Ember Light" panose="020B0403020204020204" pitchFamily="34" charset="0"/>
                          <a:ea typeface="Malgun Gothic" panose="020B0503020000020004" pitchFamily="34" charset="-127"/>
                          <a:cs typeface="Amazon Ember Light" panose="020B0403020204020204" pitchFamily="34" charset="0"/>
                        </a:rPr>
                        <a:t>인스턴스가 동일 호스트 컴퓨터에서 유지됩니다.</a:t>
                      </a:r>
                    </a:p>
                  </a:txBody>
                  <a:tcPr marL="101609" marR="101609" marT="60960" marB="60960" anchor="ctr"/>
                </a:tc>
                <a:tc>
                  <a:txBody>
                    <a:bodyPr/>
                    <a:lstStyle/>
                    <a:p>
                      <a:pPr algn="ctr" rtl="0"/>
                      <a:r>
                        <a:rPr lang="ko-kr" sz="1600" b="0" i="0" baseline="0">
                          <a:latin typeface="Amazon Ember Light" panose="020B0403020204020204" pitchFamily="34" charset="0"/>
                          <a:ea typeface="Malgun Gothic" panose="020B0503020000020004" pitchFamily="34" charset="-127"/>
                          <a:cs typeface="Amazon Ember Light" panose="020B0403020204020204" pitchFamily="34" charset="0"/>
                        </a:rPr>
                        <a:t>인스턴스가 새 호스트 컴퓨터에서 실행됩니다.</a:t>
                      </a:r>
                    </a:p>
                  </a:txBody>
                  <a:tcPr marL="101609" marR="101609" marT="60960" marB="60960" anchor="ctr"/>
                </a:tc>
                <a:tc>
                  <a:txBody>
                    <a:bodyPr/>
                    <a:lstStyle/>
                    <a:p>
                      <a:pPr algn="ctr" rtl="0"/>
                      <a:endParaRPr lang="en-US" sz="1600" b="0" i="0" baseline="0" dirty="0">
                        <a:latin typeface="Amazon Ember Light" panose="020B0403020204020204" pitchFamily="34" charset="0"/>
                        <a:ea typeface="Malgun Gothic" panose="020B0503020000020004" pitchFamily="34" charset="-127"/>
                        <a:cs typeface="Amazon Ember Light" panose="020B0403020204020204" pitchFamily="34" charset="0"/>
                      </a:endParaRPr>
                    </a:p>
                  </a:txBody>
                  <a:tcPr marL="101609" marR="101609" marT="60960" marB="60960" anchor="ctr"/>
                </a:tc>
                <a:tc>
                  <a:txBody>
                    <a:bodyPr/>
                    <a:lstStyle/>
                    <a:p>
                      <a:pPr algn="ctr" rtl="0"/>
                      <a:r>
                        <a:rPr lang="ko-kr" sz="1600" b="0" i="0" baseline="0">
                          <a:latin typeface="Amazon Ember Light" panose="020B0403020204020204" pitchFamily="34" charset="0"/>
                          <a:ea typeface="Malgun Gothic" panose="020B0503020000020004" pitchFamily="34" charset="-127"/>
                          <a:cs typeface="Amazon Ember Light" panose="020B0403020204020204" pitchFamily="34" charset="0"/>
                        </a:rPr>
                        <a:t>인스턴스가 새 호스트 컴퓨터에서 실행됩니다.</a:t>
                      </a:r>
                      <a:endParaRPr lang="en-US" sz="1600" b="0" i="0" baseline="0" dirty="0">
                        <a:latin typeface="Amazon Ember Light" panose="020B0403020204020204" pitchFamily="34" charset="0"/>
                        <a:ea typeface="Malgun Gothic" panose="020B0503020000020004" pitchFamily="34" charset="-127"/>
                        <a:cs typeface="Amazon Ember Light" panose="020B0403020204020204" pitchFamily="34" charset="0"/>
                      </a:endParaRPr>
                    </a:p>
                  </a:txBody>
                  <a:tcPr marL="101609" marR="101609" marT="60960" marB="60960" anchor="ctr"/>
                </a:tc>
                <a:extLst>
                  <a:ext uri="{0D108BD9-81ED-4DB2-BD59-A6C34878D82A}">
                    <a16:rowId xmlns:a16="http://schemas.microsoft.com/office/drawing/2014/main" val="10001"/>
                  </a:ext>
                </a:extLst>
              </a:tr>
              <a:tr h="425981">
                <a:tc>
                  <a:txBody>
                    <a:bodyPr/>
                    <a:lstStyle/>
                    <a:p>
                      <a:pPr algn="ctr" rtl="0"/>
                      <a:r>
                        <a:rPr lang="ko-kr" sz="1900" b="0" i="0" baseline="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퍼블릭 IP 주소</a:t>
                      </a:r>
                    </a:p>
                  </a:txBody>
                  <a:tcPr marL="101609" marR="101609" marT="60960" marB="60960" anchor="ctr">
                    <a:solidFill>
                      <a:schemeClr val="accent1"/>
                    </a:solidFill>
                  </a:tcPr>
                </a:tc>
                <a:tc>
                  <a:txBody>
                    <a:bodyPr/>
                    <a:lstStyle/>
                    <a:p>
                      <a:pPr algn="ctr" rtl="0"/>
                      <a:r>
                        <a:rPr lang="ko-kr" sz="1600" b="0" i="0" baseline="0" dirty="0">
                          <a:latin typeface="Amazon Ember Light" panose="020B0403020204020204" pitchFamily="34" charset="0"/>
                          <a:ea typeface="Malgun Gothic" panose="020B0503020000020004" pitchFamily="34" charset="-127"/>
                          <a:cs typeface="Amazon Ember Light" panose="020B0403020204020204" pitchFamily="34" charset="0"/>
                        </a:rPr>
                        <a:t>변경 없음</a:t>
                      </a:r>
                    </a:p>
                  </a:txBody>
                  <a:tcPr marL="101609" marR="101609" marT="60960" marB="60960" anchor="ctr"/>
                </a:tc>
                <a:tc>
                  <a:txBody>
                    <a:bodyPr/>
                    <a:lstStyle/>
                    <a:p>
                      <a:pPr algn="ctr" rtl="0"/>
                      <a:r>
                        <a:rPr lang="ko-kr" sz="1600" b="0" i="0" baseline="0" dirty="0">
                          <a:latin typeface="Amazon Ember Light" panose="020B0403020204020204" pitchFamily="34" charset="0"/>
                          <a:ea typeface="Malgun Gothic" panose="020B0503020000020004" pitchFamily="34" charset="-127"/>
                          <a:cs typeface="Amazon Ember Light" panose="020B0403020204020204" pitchFamily="34" charset="0"/>
                        </a:rPr>
                        <a:t>새 주소가 지정됨</a:t>
                      </a:r>
                      <a:endParaRPr lang="en-US" sz="1600" b="0" i="0" baseline="0" dirty="0">
                        <a:latin typeface="Amazon Ember Light" panose="020B0403020204020204" pitchFamily="34" charset="0"/>
                        <a:ea typeface="Malgun Gothic" panose="020B0503020000020004" pitchFamily="34" charset="-127"/>
                        <a:cs typeface="Amazon Ember Light" panose="020B0403020204020204" pitchFamily="34" charset="0"/>
                      </a:endParaRPr>
                    </a:p>
                  </a:txBody>
                  <a:tcPr marL="101609" marR="101609" marT="60960" marB="60960" anchor="ctr"/>
                </a:tc>
                <a:tc>
                  <a:txBody>
                    <a:bodyPr/>
                    <a:lstStyle/>
                    <a:p>
                      <a:pPr algn="ctr" rtl="0"/>
                      <a:endParaRPr lang="en-US" sz="1600" b="0" i="0" baseline="0" dirty="0">
                        <a:latin typeface="Amazon Ember Light" panose="020B0403020204020204" pitchFamily="34" charset="0"/>
                        <a:ea typeface="Malgun Gothic" panose="020B0503020000020004" pitchFamily="34" charset="-127"/>
                        <a:cs typeface="Amazon Ember Light" panose="020B0403020204020204" pitchFamily="34" charset="0"/>
                      </a:endParaRPr>
                    </a:p>
                  </a:txBody>
                  <a:tcPr marL="101609" marR="101609" marT="60960" marB="60960" anchor="ctr"/>
                </a:tc>
                <a:tc>
                  <a:txBody>
                    <a:bodyPr/>
                    <a:lstStyle/>
                    <a:p>
                      <a:pPr algn="ctr" rtl="0"/>
                      <a:r>
                        <a:rPr lang="ko-kr" sz="1600" b="0" i="0" baseline="0">
                          <a:latin typeface="Amazon Ember Light" panose="020B0403020204020204" pitchFamily="34" charset="0"/>
                          <a:ea typeface="Malgun Gothic" panose="020B0503020000020004" pitchFamily="34" charset="-127"/>
                          <a:cs typeface="Amazon Ember Light" panose="020B0403020204020204" pitchFamily="34" charset="0"/>
                        </a:rPr>
                        <a:t>새 주소가 지정됨</a:t>
                      </a:r>
                      <a:endParaRPr lang="en-US" sz="1600" b="0" i="0" baseline="0" dirty="0">
                        <a:latin typeface="Amazon Ember Light" panose="020B0403020204020204" pitchFamily="34" charset="0"/>
                        <a:ea typeface="Malgun Gothic" panose="020B0503020000020004" pitchFamily="34" charset="-127"/>
                        <a:cs typeface="Amazon Ember Light" panose="020B0403020204020204" pitchFamily="34" charset="0"/>
                      </a:endParaRPr>
                    </a:p>
                  </a:txBody>
                  <a:tcPr marL="101609" marR="101609" marT="60960" marB="60960" anchor="ctr"/>
                </a:tc>
                <a:extLst>
                  <a:ext uri="{0D108BD9-81ED-4DB2-BD59-A6C34878D82A}">
                    <a16:rowId xmlns:a16="http://schemas.microsoft.com/office/drawing/2014/main" val="10002"/>
                  </a:ext>
                </a:extLst>
              </a:tr>
              <a:tr h="425981">
                <a:tc>
                  <a:txBody>
                    <a:bodyPr/>
                    <a:lstStyle/>
                    <a:p>
                      <a:pPr algn="ctr" rtl="0"/>
                      <a:r>
                        <a:rPr lang="ko-kr" sz="1900" b="0" i="0" baseline="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탄력적 IP 주소</a:t>
                      </a:r>
                      <a:endParaRPr lang="en-US" sz="1900" b="0" i="0" baseline="0" dirty="0">
                        <a:solidFill>
                          <a:schemeClr val="bg1"/>
                        </a:solidFill>
                        <a:latin typeface="Amazon Ember" panose="020B0603020204020204" pitchFamily="34" charset="0"/>
                        <a:ea typeface="Malgun Gothic" panose="020B0503020000020004" pitchFamily="34" charset="-127"/>
                        <a:cs typeface="Amazon Ember" panose="020B0603020204020204" pitchFamily="34" charset="0"/>
                      </a:endParaRPr>
                    </a:p>
                  </a:txBody>
                  <a:tcPr marL="101609" marR="101609" marT="60960" marB="60960" anchor="ctr">
                    <a:solidFill>
                      <a:schemeClr val="accent1"/>
                    </a:solidFill>
                  </a:tcPr>
                </a:tc>
                <a:tc>
                  <a:txBody>
                    <a:bodyPr/>
                    <a:lstStyle/>
                    <a:p>
                      <a:pPr algn="ctr" rtl="0"/>
                      <a:r>
                        <a:rPr lang="ko-kr" sz="1600" b="0" i="0" baseline="0">
                          <a:latin typeface="Amazon Ember Light" panose="020B0403020204020204" pitchFamily="34" charset="0"/>
                          <a:ea typeface="Malgun Gothic" panose="020B0503020000020004" pitchFamily="34" charset="-127"/>
                          <a:cs typeface="Amazon Ember Light" panose="020B0403020204020204" pitchFamily="34" charset="0"/>
                        </a:rPr>
                        <a:t>인스턴스와 연결된 상태로 유지됩니다.</a:t>
                      </a:r>
                    </a:p>
                  </a:txBody>
                  <a:tcPr marL="101609" marR="101609" marT="60960" marB="60960" anchor="ctr"/>
                </a:tc>
                <a:tc>
                  <a:txBody>
                    <a:bodyPr/>
                    <a:lstStyle/>
                    <a:p>
                      <a:pPr algn="ctr" rtl="0"/>
                      <a:r>
                        <a:rPr lang="ko-kr" sz="1600" b="0" i="0" baseline="0" dirty="0">
                          <a:latin typeface="Amazon Ember Light" panose="020B0403020204020204" pitchFamily="34" charset="0"/>
                          <a:ea typeface="Malgun Gothic" panose="020B0503020000020004" pitchFamily="34" charset="-127"/>
                          <a:cs typeface="Amazon Ember Light" panose="020B0403020204020204" pitchFamily="34" charset="0"/>
                        </a:rPr>
                        <a:t>인스턴스와 연결된 상태로 유지됩니다.</a:t>
                      </a:r>
                    </a:p>
                  </a:txBody>
                  <a:tcPr marL="101609" marR="101609" marT="60960" marB="60960" anchor="ctr"/>
                </a:tc>
                <a:tc>
                  <a:txBody>
                    <a:bodyPr/>
                    <a:lstStyle/>
                    <a:p>
                      <a:pPr algn="ctr" rtl="0"/>
                      <a:r>
                        <a:rPr lang="ko-kr" sz="1600" b="0" i="0" baseline="0" dirty="0">
                          <a:latin typeface="Amazon Ember Light" panose="020B0403020204020204" pitchFamily="34" charset="0"/>
                          <a:ea typeface="Malgun Gothic" panose="020B0503020000020004" pitchFamily="34" charset="-127"/>
                          <a:cs typeface="Amazon Ember Light" panose="020B0403020204020204" pitchFamily="34" charset="0"/>
                        </a:rPr>
                        <a:t>인스턴스와의 연결이 끊어졌습니다.</a:t>
                      </a:r>
                    </a:p>
                  </a:txBody>
                  <a:tcPr marL="101609" marR="101609" marT="60960" marB="60960" anchor="ctr"/>
                </a:tc>
                <a:tc>
                  <a:txBody>
                    <a:bodyPr/>
                    <a:lstStyle/>
                    <a:p>
                      <a:pPr algn="ctr" rtl="0"/>
                      <a:r>
                        <a:rPr lang="ko-kr" sz="1600" b="0" i="0" baseline="0">
                          <a:latin typeface="Amazon Ember Light" panose="020B0403020204020204" pitchFamily="34" charset="0"/>
                          <a:ea typeface="Malgun Gothic" panose="020B0503020000020004" pitchFamily="34" charset="-127"/>
                          <a:cs typeface="Amazon Ember Light" panose="020B0403020204020204" pitchFamily="34" charset="0"/>
                        </a:rPr>
                        <a:t>인스턴스와 연결된 상태로 유지됩니다.</a:t>
                      </a:r>
                    </a:p>
                  </a:txBody>
                  <a:tcPr marL="101609" marR="101609" marT="60960" marB="60960" anchor="ctr"/>
                </a:tc>
                <a:extLst>
                  <a:ext uri="{0D108BD9-81ED-4DB2-BD59-A6C34878D82A}">
                    <a16:rowId xmlns:a16="http://schemas.microsoft.com/office/drawing/2014/main" val="10003"/>
                  </a:ext>
                </a:extLst>
              </a:tr>
              <a:tr h="425981">
                <a:tc>
                  <a:txBody>
                    <a:bodyPr/>
                    <a:lstStyle/>
                    <a:p>
                      <a:pPr algn="ctr" rtl="0"/>
                      <a:r>
                        <a:rPr lang="ko-kr" sz="1900" b="0" i="0" baseline="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인스턴스 스토리지 볼륨</a:t>
                      </a:r>
                    </a:p>
                  </a:txBody>
                  <a:tcPr marL="101609" marR="101609" marT="60960" marB="60960" anchor="ctr">
                    <a:solidFill>
                      <a:schemeClr val="accent1"/>
                    </a:solidFill>
                  </a:tcPr>
                </a:tc>
                <a:tc>
                  <a:txBody>
                    <a:bodyPr/>
                    <a:lstStyle/>
                    <a:p>
                      <a:pPr algn="ctr" rtl="0"/>
                      <a:r>
                        <a:rPr lang="ko-kr" sz="1600" b="0" i="0" baseline="0">
                          <a:latin typeface="Amazon Ember Light" panose="020B0403020204020204" pitchFamily="34" charset="0"/>
                          <a:ea typeface="Malgun Gothic" panose="020B0503020000020004" pitchFamily="34" charset="-127"/>
                          <a:cs typeface="Amazon Ember Light" panose="020B0403020204020204" pitchFamily="34" charset="0"/>
                        </a:rPr>
                        <a:t>보존됨</a:t>
                      </a:r>
                    </a:p>
                  </a:txBody>
                  <a:tcPr marL="101609" marR="101609" marT="60960" marB="60960" anchor="ctr"/>
                </a:tc>
                <a:tc>
                  <a:txBody>
                    <a:bodyPr/>
                    <a:lstStyle/>
                    <a:p>
                      <a:pPr algn="ctr" rtl="0"/>
                      <a:r>
                        <a:rPr lang="ko-kr" sz="1600" b="0" i="0" baseline="0">
                          <a:solidFill>
                            <a:srgbClr val="FF0000"/>
                          </a:solidFill>
                          <a:latin typeface="Amazon Ember Light" panose="020B0403020204020204" pitchFamily="34" charset="0"/>
                          <a:ea typeface="Malgun Gothic" panose="020B0503020000020004" pitchFamily="34" charset="-127"/>
                          <a:cs typeface="Amazon Ember Light" panose="020B0403020204020204" pitchFamily="34" charset="0"/>
                        </a:rPr>
                        <a:t>삭제됨</a:t>
                      </a:r>
                    </a:p>
                  </a:txBody>
                  <a:tcPr marL="101609" marR="101609" marT="60960" marB="60960" anchor="ctr"/>
                </a:tc>
                <a:tc>
                  <a:txBody>
                    <a:bodyPr/>
                    <a:lstStyle/>
                    <a:p>
                      <a:pPr algn="ctr" rtl="0"/>
                      <a:r>
                        <a:rPr lang="ko-kr" sz="1600" b="0" i="0" baseline="0" dirty="0">
                          <a:solidFill>
                            <a:srgbClr val="FF0000"/>
                          </a:solidFill>
                          <a:latin typeface="Amazon Ember Light" panose="020B0403020204020204" pitchFamily="34" charset="0"/>
                          <a:ea typeface="Malgun Gothic" panose="020B0503020000020004" pitchFamily="34" charset="-127"/>
                          <a:cs typeface="Amazon Ember Light" panose="020B0403020204020204" pitchFamily="34" charset="0"/>
                        </a:rPr>
                        <a:t>삭제됨</a:t>
                      </a:r>
                    </a:p>
                  </a:txBody>
                  <a:tcPr marL="101609" marR="101609" marT="60960" marB="60960" anchor="ctr"/>
                </a:tc>
                <a:tc>
                  <a:txBody>
                    <a:bodyPr/>
                    <a:lstStyle/>
                    <a:p>
                      <a:pPr algn="ctr" rtl="0"/>
                      <a:r>
                        <a:rPr lang="ko-kr" sz="1600" b="0" i="0" baseline="0">
                          <a:solidFill>
                            <a:srgbClr val="FF0000"/>
                          </a:solidFill>
                          <a:latin typeface="Amazon Ember Light" panose="020B0403020204020204" pitchFamily="34" charset="0"/>
                          <a:ea typeface="Malgun Gothic" panose="020B0503020000020004" pitchFamily="34" charset="-127"/>
                          <a:cs typeface="Amazon Ember Light" panose="020B0403020204020204" pitchFamily="34" charset="0"/>
                        </a:rPr>
                        <a:t>지원하지 않음</a:t>
                      </a:r>
                      <a:endParaRPr lang="en-US" sz="1600" b="0" i="0" baseline="0" dirty="0">
                        <a:solidFill>
                          <a:srgbClr val="FF0000"/>
                        </a:solidFill>
                        <a:latin typeface="Amazon Ember Light" panose="020B0403020204020204" pitchFamily="34" charset="0"/>
                        <a:ea typeface="Malgun Gothic" panose="020B0503020000020004" pitchFamily="34" charset="-127"/>
                        <a:cs typeface="Amazon Ember Light" panose="020B0403020204020204" pitchFamily="34" charset="0"/>
                      </a:endParaRPr>
                    </a:p>
                  </a:txBody>
                  <a:tcPr marL="101609" marR="101609" marT="60960" marB="60960" anchor="ctr"/>
                </a:tc>
                <a:extLst>
                  <a:ext uri="{0D108BD9-81ED-4DB2-BD59-A6C34878D82A}">
                    <a16:rowId xmlns:a16="http://schemas.microsoft.com/office/drawing/2014/main" val="10004"/>
                  </a:ext>
                </a:extLst>
              </a:tr>
              <a:tr h="370418">
                <a:tc>
                  <a:txBody>
                    <a:bodyPr/>
                    <a:lstStyle/>
                    <a:p>
                      <a:pPr algn="ctr" rtl="0"/>
                      <a:r>
                        <a:rPr lang="ko-kr" sz="1900" b="0" i="0" baseline="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EBS 볼륨</a:t>
                      </a:r>
                    </a:p>
                  </a:txBody>
                  <a:tcPr marL="101609" marR="101609" marT="60960" marB="60960" anchor="ctr">
                    <a:solidFill>
                      <a:schemeClr val="accent1"/>
                    </a:solidFill>
                  </a:tcPr>
                </a:tc>
                <a:tc>
                  <a:txBody>
                    <a:bodyPr/>
                    <a:lstStyle/>
                    <a:p>
                      <a:pPr algn="ctr" rtl="0"/>
                      <a:r>
                        <a:rPr lang="ko-kr" sz="1600" b="0" i="0" baseline="0">
                          <a:latin typeface="Amazon Ember Light" panose="020B0403020204020204" pitchFamily="34" charset="0"/>
                          <a:ea typeface="Malgun Gothic" panose="020B0503020000020004" pitchFamily="34" charset="-127"/>
                          <a:cs typeface="Amazon Ember Light" panose="020B0403020204020204" pitchFamily="34" charset="0"/>
                        </a:rPr>
                        <a:t>보존됨</a:t>
                      </a:r>
                    </a:p>
                  </a:txBody>
                  <a:tcPr marL="101609" marR="101609" marT="60960" marB="60960" anchor="ctr"/>
                </a:tc>
                <a:tc>
                  <a:txBody>
                    <a:bodyPr/>
                    <a:lstStyle/>
                    <a:p>
                      <a:pPr algn="ctr" rtl="0"/>
                      <a:r>
                        <a:rPr lang="ko-kr" sz="1600" b="0" i="0" baseline="0">
                          <a:latin typeface="Amazon Ember Light" panose="020B0403020204020204" pitchFamily="34" charset="0"/>
                          <a:ea typeface="Malgun Gothic" panose="020B0503020000020004" pitchFamily="34" charset="-127"/>
                          <a:cs typeface="Amazon Ember Light" panose="020B0403020204020204" pitchFamily="34" charset="0"/>
                        </a:rPr>
                        <a:t>보존됨</a:t>
                      </a:r>
                    </a:p>
                  </a:txBody>
                  <a:tcPr marL="101609" marR="101609" marT="60960" marB="60960" anchor="ctr"/>
                </a:tc>
                <a:tc>
                  <a:txBody>
                    <a:bodyPr/>
                    <a:lstStyle/>
                    <a:p>
                      <a:pPr algn="ctr" rtl="0"/>
                      <a:r>
                        <a:rPr lang="ko-kr" sz="1600" b="0" i="0" baseline="0" dirty="0">
                          <a:latin typeface="Amazon Ember Light" panose="020B0403020204020204" pitchFamily="34" charset="0"/>
                          <a:ea typeface="Malgun Gothic" panose="020B0503020000020004" pitchFamily="34" charset="-127"/>
                          <a:cs typeface="Amazon Ember Light" panose="020B0403020204020204" pitchFamily="34" charset="0"/>
                        </a:rPr>
                        <a:t>부트 볼륨이 기본적으로 삭제됩니다.</a:t>
                      </a:r>
                    </a:p>
                  </a:txBody>
                  <a:tcPr marL="101609" marR="101609" marT="60960" marB="60960" anchor="ctr"/>
                </a:tc>
                <a:tc>
                  <a:txBody>
                    <a:bodyPr/>
                    <a:lstStyle/>
                    <a:p>
                      <a:pPr algn="ctr" rtl="0"/>
                      <a:r>
                        <a:rPr lang="ko-kr" sz="1600" b="0" i="0" baseline="0" dirty="0">
                          <a:latin typeface="Amazon Ember Light" panose="020B0403020204020204" pitchFamily="34" charset="0"/>
                          <a:ea typeface="Malgun Gothic" panose="020B0503020000020004" pitchFamily="34" charset="-127"/>
                          <a:cs typeface="Amazon Ember Light" panose="020B0403020204020204" pitchFamily="34" charset="0"/>
                        </a:rPr>
                        <a:t>보존됨</a:t>
                      </a:r>
                      <a:endParaRPr lang="en-US" sz="1600" b="0" i="0" baseline="0" dirty="0">
                        <a:latin typeface="Amazon Ember Light" panose="020B0403020204020204" pitchFamily="34" charset="0"/>
                        <a:ea typeface="Malgun Gothic" panose="020B0503020000020004" pitchFamily="34" charset="-127"/>
                        <a:cs typeface="Amazon Ember Light" panose="020B0403020204020204" pitchFamily="34" charset="0"/>
                      </a:endParaRPr>
                    </a:p>
                  </a:txBody>
                  <a:tcPr marL="101609" marR="101609" marT="60960" marB="60960" anchor="ctr"/>
                </a:tc>
                <a:extLst>
                  <a:ext uri="{0D108BD9-81ED-4DB2-BD59-A6C34878D82A}">
                    <a16:rowId xmlns:a16="http://schemas.microsoft.com/office/drawing/2014/main" val="10005"/>
                  </a:ext>
                </a:extLst>
              </a:tr>
              <a:tr h="666753">
                <a:tc>
                  <a:txBody>
                    <a:bodyPr/>
                    <a:lstStyle/>
                    <a:p>
                      <a:pPr algn="ctr" rtl="0"/>
                      <a:r>
                        <a:rPr lang="ko-kr" sz="1900" b="0" i="0" baseline="0" dirty="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결제</a:t>
                      </a:r>
                    </a:p>
                  </a:txBody>
                  <a:tcPr marL="101609" marR="101609" marT="60960" marB="60960" anchor="ctr">
                    <a:solidFill>
                      <a:schemeClr val="accent1"/>
                    </a:solidFill>
                  </a:tcPr>
                </a:tc>
                <a:tc>
                  <a:txBody>
                    <a:bodyPr/>
                    <a:lstStyle/>
                    <a:p>
                      <a:pPr algn="ctr" rtl="0"/>
                      <a:r>
                        <a:rPr lang="ko-kr" sz="1600" b="0" i="0" baseline="0">
                          <a:latin typeface="Amazon Ember Light" panose="020B0403020204020204" pitchFamily="34" charset="0"/>
                          <a:ea typeface="Malgun Gothic" panose="020B0503020000020004" pitchFamily="34" charset="-127"/>
                          <a:cs typeface="Amazon Ember Light" panose="020B0403020204020204" pitchFamily="34" charset="0"/>
                        </a:rPr>
                        <a:t>인스턴스 청구 시간이 변경되지 않습니다.</a:t>
                      </a:r>
                    </a:p>
                  </a:txBody>
                  <a:tcPr marL="101609" marR="101609" marT="60960" marB="60960" anchor="ctr"/>
                </a:tc>
                <a:tc>
                  <a:txBody>
                    <a:bodyPr/>
                    <a:lstStyle/>
                    <a:p>
                      <a:pPr algn="ctr" rtl="0"/>
                      <a:r>
                        <a:rPr lang="ko-kr" sz="1600" b="0" i="0" baseline="0">
                          <a:latin typeface="Amazon Ember Light" panose="020B0403020204020204" pitchFamily="34" charset="0"/>
                          <a:ea typeface="Malgun Gothic" panose="020B0503020000020004" pitchFamily="34" charset="-127"/>
                          <a:cs typeface="Amazon Ember Light" panose="020B0403020204020204" pitchFamily="34" charset="0"/>
                        </a:rPr>
                        <a:t>상태가 중지 중으로 변경되는 즉시 비용 발생이 중단됩니다. </a:t>
                      </a:r>
                      <a:endParaRPr lang="en-US" sz="1600" b="0" i="0" baseline="0" dirty="0">
                        <a:latin typeface="Amazon Ember Light" panose="020B0403020204020204" pitchFamily="34" charset="0"/>
                        <a:ea typeface="Malgun Gothic" panose="020B0503020000020004" pitchFamily="34" charset="-127"/>
                        <a:cs typeface="Amazon Ember Light" panose="020B0403020204020204" pitchFamily="34" charset="0"/>
                      </a:endParaRPr>
                    </a:p>
                  </a:txBody>
                  <a:tcPr marL="101609" marR="101609" marT="60960" marB="60960" anchor="ctr"/>
                </a:tc>
                <a:tc>
                  <a:txBody>
                    <a:bodyPr/>
                    <a:lstStyle/>
                    <a:p>
                      <a:pPr algn="ctr" rtl="0"/>
                      <a:r>
                        <a:rPr lang="ko-kr" sz="1600" b="0" i="0" baseline="0">
                          <a:latin typeface="Amazon Ember Light" panose="020B0403020204020204" pitchFamily="34" charset="0"/>
                          <a:ea typeface="Malgun Gothic" panose="020B0503020000020004" pitchFamily="34" charset="-127"/>
                          <a:cs typeface="Amazon Ember Light" panose="020B0403020204020204" pitchFamily="34" charset="0"/>
                        </a:rPr>
                        <a:t>상태가 </a:t>
                      </a:r>
                      <a:r>
                        <a:rPr lang="ko-kr" sz="1600" b="0" i="0" u="none" baseline="0">
                          <a:solidFill>
                            <a:srgbClr val="000000"/>
                          </a:solidFill>
                          <a:latin typeface="Amazon Ember Light" panose="020B0403020204020204" pitchFamily="34" charset="0"/>
                          <a:ea typeface="Malgun Gothic" panose="020B0503020000020004" pitchFamily="34" charset="-127"/>
                          <a:cs typeface="Amazon Ember Light" panose="020B0403020204020204" pitchFamily="34" charset="0"/>
                        </a:rPr>
                        <a:t>종료 중</a:t>
                      </a:r>
                      <a:r>
                        <a:rPr lang="ko-kr" sz="1600" b="0" i="0" baseline="0">
                          <a:latin typeface="Amazon Ember Light" panose="020B0403020204020204" pitchFamily="34" charset="0"/>
                          <a:ea typeface="Malgun Gothic" panose="020B0503020000020004" pitchFamily="34" charset="-127"/>
                          <a:cs typeface="Amazon Ember Light" panose="020B0403020204020204" pitchFamily="34" charset="0"/>
                        </a:rPr>
                        <a:t>으로 변경되는 즉시 비용 발생이 중단됩니다.</a:t>
                      </a:r>
                      <a:endParaRPr lang="en-US" sz="1600" b="0" i="0" baseline="0" dirty="0">
                        <a:latin typeface="Amazon Ember Light" panose="020B0403020204020204" pitchFamily="34" charset="0"/>
                        <a:ea typeface="Malgun Gothic" panose="020B0503020000020004" pitchFamily="34" charset="-127"/>
                        <a:cs typeface="Amazon Ember Light" panose="020B0403020204020204" pitchFamily="34" charset="0"/>
                      </a:endParaRPr>
                    </a:p>
                  </a:txBody>
                  <a:tcPr marL="101609" marR="101609"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ko-kr" sz="1600" b="0" i="0" baseline="0" dirty="0">
                          <a:latin typeface="Amazon Ember Light" panose="020B0403020204020204" pitchFamily="34" charset="0"/>
                          <a:ea typeface="Malgun Gothic" panose="020B0503020000020004" pitchFamily="34" charset="-127"/>
                          <a:cs typeface="Amazon Ember Light" panose="020B0403020204020204" pitchFamily="34" charset="0"/>
                        </a:rPr>
                        <a:t>최대 절전 모드로 전환하는 즉시 요금이 부과되지 않습니다.</a:t>
                      </a:r>
                      <a:endParaRPr lang="en-US" sz="1600" b="0" i="0" baseline="0" dirty="0">
                        <a:latin typeface="Amazon Ember Light" panose="020B0403020204020204" pitchFamily="34" charset="0"/>
                        <a:ea typeface="Malgun Gothic" panose="020B0503020000020004" pitchFamily="34" charset="-127"/>
                        <a:cs typeface="Amazon Ember Light" panose="020B0403020204020204" pitchFamily="34" charset="0"/>
                      </a:endParaRPr>
                    </a:p>
                  </a:txBody>
                  <a:tcPr marL="101609" marR="101609" marT="60960" marB="60960" anchor="ct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19905698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지식 확인</a:t>
            </a:r>
          </a:p>
        </p:txBody>
      </p:sp>
      <p:sp>
        <p:nvSpPr>
          <p:cNvPr id="53" name="Content Placeholder 2"/>
          <p:cNvSpPr>
            <a:spLocks noGrp="1"/>
          </p:cNvSpPr>
          <p:nvPr>
            <p:ph idx="1"/>
          </p:nvPr>
        </p:nvSpPr>
        <p:spPr>
          <a:xfrm>
            <a:off x="238538" y="1440305"/>
            <a:ext cx="11289935" cy="4913308"/>
          </a:xfrm>
        </p:spPr>
        <p:txBody>
          <a:bodyPr rtlCol="0">
            <a:normAutofit lnSpcReduction="10000"/>
          </a:bodyPr>
          <a:lstStyle/>
          <a:p>
            <a:pPr rtl="0"/>
            <a:r>
              <a:rPr lang="en-US" altLang="ko-KR" dirty="0">
                <a:latin typeface="Amazon Ember Light" panose="020B0403020204020204" pitchFamily="34" charset="0"/>
                <a:ea typeface="Malgun Gothic" panose="020B0503020000020004" pitchFamily="34" charset="-127"/>
              </a:rPr>
              <a:t>Q: </a:t>
            </a:r>
            <a:r>
              <a:rPr lang="ko-KR" altLang="en-US" dirty="0">
                <a:latin typeface="Amazon Ember Light" panose="020B0403020204020204" pitchFamily="34" charset="0"/>
                <a:ea typeface="Malgun Gothic" panose="020B0503020000020004" pitchFamily="34" charset="-127"/>
              </a:rPr>
              <a:t>정적 자산을 호스팅하고 사용자가 업로드한 이미지와 비디오를 오프 인스턴스가 아닌 곳에 저장하여 웹 애플리케이션을 지원하는 </a:t>
            </a:r>
            <a:r>
              <a:rPr lang="en-US" altLang="ko-KR" dirty="0">
                <a:latin typeface="Amazon Ember Light" panose="020B0403020204020204" pitchFamily="34" charset="0"/>
                <a:ea typeface="Malgun Gothic" panose="020B0503020000020004" pitchFamily="34" charset="-127"/>
              </a:rPr>
              <a:t>AWS </a:t>
            </a:r>
            <a:r>
              <a:rPr lang="ko-KR" altLang="en-US" dirty="0">
                <a:latin typeface="Amazon Ember Light" panose="020B0403020204020204" pitchFamily="34" charset="0"/>
                <a:ea typeface="Malgun Gothic" panose="020B0503020000020004" pitchFamily="34" charset="-127"/>
              </a:rPr>
              <a:t>서비스는 무엇입니까</a:t>
            </a:r>
            <a:r>
              <a:rPr lang="en-US" altLang="ko-KR" dirty="0">
                <a:latin typeface="Amazon Ember Light" panose="020B0403020204020204" pitchFamily="34" charset="0"/>
                <a:ea typeface="Malgun Gothic" panose="020B0503020000020004" pitchFamily="34" charset="-127"/>
              </a:rPr>
              <a:t>?</a:t>
            </a:r>
            <a:r>
              <a:rPr lang="ko-kr" dirty="0">
                <a:latin typeface="Amazon Ember Light" panose="020B0403020204020204" pitchFamily="34" charset="0"/>
                <a:ea typeface="Malgun Gothic" panose="020B0503020000020004" pitchFamily="34" charset="-127"/>
              </a:rPr>
              <a:t> </a:t>
            </a:r>
          </a:p>
          <a:p>
            <a:pPr rtl="0"/>
            <a:endParaRPr lang="en-US" dirty="0">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Q: Amazon EC2 인스턴스는 어떻게 프라이빗 및 퍼블릭 IP 주소를 찾습니까?</a:t>
            </a:r>
          </a:p>
          <a:p>
            <a:pPr rtl="0"/>
            <a:endParaRPr lang="en-US" dirty="0">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Q: VPC의 서브넷 수준에서 보안 추가 계층의 역할을 하는 것은 무엇입니까?</a:t>
            </a:r>
          </a:p>
          <a:p>
            <a:pPr rtl="0"/>
            <a:endParaRPr lang="en-US" dirty="0">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참 또는 거짓: Amazon S3는 저장할 수 있는 총 금액을 제한합니다.</a:t>
            </a:r>
          </a:p>
        </p:txBody>
      </p:sp>
      <p:sp>
        <p:nvSpPr>
          <p:cNvPr id="3" name="TextBox 2"/>
          <p:cNvSpPr txBox="1"/>
          <p:nvPr/>
        </p:nvSpPr>
        <p:spPr>
          <a:xfrm>
            <a:off x="983687" y="5934153"/>
            <a:ext cx="4824294" cy="430887"/>
          </a:xfrm>
          <a:prstGeom prst="rect">
            <a:avLst/>
          </a:prstGeom>
          <a:noFill/>
        </p:spPr>
        <p:txBody>
          <a:bodyPr wrap="square" rtlCol="0">
            <a:spAutoFit/>
          </a:bodyPr>
          <a:lstStyle/>
          <a:p>
            <a:pPr rtl="0"/>
            <a:r>
              <a:rPr lang="ko-kr" sz="2200" b="1">
                <a:solidFill>
                  <a:schemeClr val="accent1"/>
                </a:solidFill>
                <a:latin typeface="Amazon Ember "/>
                <a:ea typeface="Malgun Gothic" panose="020B0503020000020004" pitchFamily="34" charset="-127"/>
                <a:cs typeface="Amazon Ember" panose="020B0603020204020204" pitchFamily="34" charset="0"/>
              </a:rPr>
              <a:t>거짓 (객체</a:t>
            </a:r>
            <a:r>
              <a:rPr lang="ko-kr" sz="2200" b="1">
                <a:solidFill>
                  <a:srgbClr val="4472C4"/>
                </a:solidFill>
                <a:latin typeface="Amazon Ember "/>
                <a:ea typeface="Malgun Gothic" panose="020B0503020000020004" pitchFamily="34" charset="-127"/>
                <a:cs typeface="Amazon Ember" panose="020B0603020204020204" pitchFamily="34" charset="0"/>
              </a:rPr>
              <a:t>당 5 TB</a:t>
            </a:r>
            <a:r>
              <a:rPr lang="ko-kr" sz="2200" b="1">
                <a:solidFill>
                  <a:schemeClr val="accent1"/>
                </a:solidFill>
                <a:latin typeface="Amazon Ember "/>
                <a:ea typeface="Malgun Gothic" panose="020B0503020000020004" pitchFamily="34" charset="-127"/>
                <a:cs typeface="Amazon Ember" panose="020B0603020204020204" pitchFamily="34" charset="0"/>
              </a:rPr>
              <a:t> </a:t>
            </a:r>
            <a:r>
              <a:rPr lang="ko-kr" sz="2200" b="1">
                <a:solidFill>
                  <a:srgbClr val="4472C4"/>
                </a:solidFill>
                <a:latin typeface="Amazon Ember "/>
                <a:ea typeface="Malgun Gothic" panose="020B0503020000020004" pitchFamily="34" charset="-127"/>
                <a:cs typeface="Amazon Ember" panose="020B0603020204020204" pitchFamily="34" charset="0"/>
              </a:rPr>
              <a:t>의 제한이 있음)</a:t>
            </a:r>
            <a:endParaRPr lang="en-US" sz="2200" b="1" dirty="0">
              <a:solidFill>
                <a:srgbClr val="4472C4"/>
              </a:solidFill>
              <a:latin typeface="Amazon Ember "/>
              <a:ea typeface="Malgun Gothic" panose="020B0503020000020004" pitchFamily="34" charset="-127"/>
              <a:cs typeface="Amazon Ember" panose="020B0603020204020204" pitchFamily="34" charset="0"/>
            </a:endParaRPr>
          </a:p>
        </p:txBody>
      </p:sp>
      <p:sp>
        <p:nvSpPr>
          <p:cNvPr id="5" name="TextBox 4"/>
          <p:cNvSpPr txBox="1"/>
          <p:nvPr/>
        </p:nvSpPr>
        <p:spPr>
          <a:xfrm>
            <a:off x="983687" y="3777295"/>
            <a:ext cx="10969775" cy="430887"/>
          </a:xfrm>
          <a:prstGeom prst="rect">
            <a:avLst/>
          </a:prstGeom>
          <a:noFill/>
        </p:spPr>
        <p:txBody>
          <a:bodyPr wrap="square" rtlCol="0">
            <a:spAutoFit/>
          </a:bodyPr>
          <a:lstStyle/>
          <a:p>
            <a:pPr rtl="0"/>
            <a:r>
              <a:rPr lang="ko-kr" sz="2200" b="1" dirty="0">
                <a:solidFill>
                  <a:schemeClr val="accent1"/>
                </a:solidFill>
                <a:latin typeface="Amazon Ember "/>
                <a:ea typeface="Malgun Gothic" panose="020B0503020000020004" pitchFamily="34" charset="-127"/>
                <a:cs typeface="Amazon Ember" panose="020B0603020204020204" pitchFamily="34" charset="0"/>
              </a:rPr>
              <a:t>인스턴스 메타데이터를 검색합니다: http://169.254.169.254/latest/meta-data/</a:t>
            </a:r>
          </a:p>
        </p:txBody>
      </p:sp>
      <p:sp>
        <p:nvSpPr>
          <p:cNvPr id="6" name="TextBox 5"/>
          <p:cNvSpPr txBox="1"/>
          <p:nvPr/>
        </p:nvSpPr>
        <p:spPr>
          <a:xfrm>
            <a:off x="983687" y="2503167"/>
            <a:ext cx="1813247" cy="430887"/>
          </a:xfrm>
          <a:prstGeom prst="rect">
            <a:avLst/>
          </a:prstGeom>
          <a:noFill/>
        </p:spPr>
        <p:txBody>
          <a:bodyPr wrap="square" rtlCol="0">
            <a:spAutoFit/>
          </a:bodyPr>
          <a:lstStyle/>
          <a:p>
            <a:pPr rtl="0"/>
            <a:r>
              <a:rPr lang="ko-kr" sz="2200" b="1" dirty="0">
                <a:solidFill>
                  <a:schemeClr val="accent1"/>
                </a:solidFill>
                <a:latin typeface="Amazon Ember "/>
                <a:ea typeface="Malgun Gothic" panose="020B0503020000020004" pitchFamily="34" charset="-127"/>
                <a:cs typeface="Amazon Ember" panose="020B0603020204020204" pitchFamily="34" charset="0"/>
              </a:rPr>
              <a:t>Amazon S3</a:t>
            </a:r>
          </a:p>
        </p:txBody>
      </p:sp>
      <p:sp>
        <p:nvSpPr>
          <p:cNvPr id="7" name="TextBox 6"/>
          <p:cNvSpPr txBox="1"/>
          <p:nvPr/>
        </p:nvSpPr>
        <p:spPr>
          <a:xfrm>
            <a:off x="983687" y="5022940"/>
            <a:ext cx="2065764" cy="430887"/>
          </a:xfrm>
          <a:prstGeom prst="rect">
            <a:avLst/>
          </a:prstGeom>
          <a:noFill/>
        </p:spPr>
        <p:txBody>
          <a:bodyPr wrap="square" rtlCol="0">
            <a:spAutoFit/>
          </a:bodyPr>
          <a:lstStyle/>
          <a:p>
            <a:pPr rtl="0"/>
            <a:r>
              <a:rPr lang="ko-kr" sz="2200" b="1">
                <a:solidFill>
                  <a:schemeClr val="accent1"/>
                </a:solidFill>
                <a:latin typeface="Amazon Ember "/>
                <a:ea typeface="Malgun Gothic" panose="020B0503020000020004" pitchFamily="34" charset="-127"/>
                <a:cs typeface="Amazon Ember" panose="020B0603020204020204" pitchFamily="34" charset="0"/>
              </a:rPr>
              <a:t>네트워크 ACL</a:t>
            </a:r>
          </a:p>
        </p:txBody>
      </p:sp>
    </p:spTree>
    <p:custDataLst>
      <p:tags r:id="rId1"/>
    </p:custDataLst>
    <p:extLst>
      <p:ext uri="{BB962C8B-B14F-4D97-AF65-F5344CB8AC3E}">
        <p14:creationId xmlns:p14="http://schemas.microsoft.com/office/powerpoint/2010/main" val="219795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36733" y="2397013"/>
            <a:ext cx="6609493" cy="1743964"/>
          </a:xfrm>
        </p:spPr>
        <p:txBody>
          <a:bodyPr rtlCol="0">
            <a:normAutofit fontScale="90000"/>
          </a:bodyPr>
          <a:lstStyle/>
          <a:p>
            <a:pPr rtl="0"/>
            <a:r>
              <a:rPr lang="ko-kr">
                <a:latin typeface="Amazon Ember Light" panose="020B0403020204020204" pitchFamily="34" charset="0"/>
                <a:ea typeface="Malgun Gothic" panose="020B0503020000020004" pitchFamily="34" charset="-127"/>
              </a:rPr>
              <a:t>모듈 3:</a:t>
            </a:r>
            <a:br>
              <a:rPr lang="en-US" dirty="0">
                <a:latin typeface="Amazon Ember Light" panose="020B0403020204020204" pitchFamily="34" charset="0"/>
                <a:ea typeface="Malgun Gothic" panose="020B0503020000020004" pitchFamily="34" charset="-127"/>
              </a:rPr>
            </a:br>
            <a:r>
              <a:rPr lang="ko-kr">
                <a:latin typeface="Amazon Ember Light" panose="020B0403020204020204" pitchFamily="34" charset="0"/>
                <a:ea typeface="Malgun Gothic" panose="020B0503020000020004" pitchFamily="34" charset="-127"/>
              </a:rPr>
              <a:t>AWS 보안, 자격 증명 및 액세스 관리: </a:t>
            </a:r>
          </a:p>
        </p:txBody>
      </p:sp>
      <p:sp>
        <p:nvSpPr>
          <p:cNvPr id="5" name="Subtitle 4">
            <a:extLst>
              <a:ext uri="{FF2B5EF4-FFF2-40B4-BE49-F238E27FC236}">
                <a16:creationId xmlns:a16="http://schemas.microsoft.com/office/drawing/2014/main" id="{CAC938C0-BD28-48B6-A9DF-5B1394444B68}"/>
              </a:ext>
            </a:extLst>
          </p:cNvPr>
          <p:cNvSpPr>
            <a:spLocks noGrp="1"/>
          </p:cNvSpPr>
          <p:nvPr>
            <p:ph type="subTitle" idx="1"/>
          </p:nvPr>
        </p:nvSpPr>
        <p:spPr>
          <a:xfrm>
            <a:off x="5436733" y="4180860"/>
            <a:ext cx="6056582" cy="418570"/>
          </a:xfrm>
        </p:spPr>
        <p:txBody>
          <a:bodyPr rtlCol="0">
            <a:normAutofit lnSpcReduction="10000"/>
          </a:bodyPr>
          <a:lstStyle/>
          <a:p>
            <a:pPr rtl="0"/>
            <a:endParaRPr lang="en-US" dirty="0">
              <a:latin typeface="Amazon Ember Light" panose="020B04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34800332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ltLang="ko-KR" dirty="0">
                <a:latin typeface="Amazon Ember Light" panose="020B0403020204020204" pitchFamily="34" charset="0"/>
                <a:ea typeface="Malgun Gothic" panose="020B0503020000020004" pitchFamily="34" charset="-127"/>
              </a:rPr>
              <a:t>AWS </a:t>
            </a:r>
            <a:r>
              <a:rPr lang="ko-KR" altLang="en-US" dirty="0">
                <a:latin typeface="Amazon Ember Light" panose="020B0403020204020204" pitchFamily="34" charset="0"/>
                <a:ea typeface="Malgun Gothic" panose="020B0503020000020004" pitchFamily="34" charset="-127"/>
              </a:rPr>
              <a:t>책임 공유 모델</a:t>
            </a:r>
            <a:endParaRPr lang="en-US" dirty="0">
              <a:latin typeface="Amazon Ember Light" panose="020B0403020204020204" pitchFamily="34" charset="0"/>
              <a:ea typeface="Malgun Gothic" panose="020B0503020000020004" pitchFamily="34" charset="-127"/>
            </a:endParaRPr>
          </a:p>
        </p:txBody>
      </p:sp>
      <p:grpSp>
        <p:nvGrpSpPr>
          <p:cNvPr id="7" name="Group 6">
            <a:extLst>
              <a:ext uri="{FF2B5EF4-FFF2-40B4-BE49-F238E27FC236}">
                <a16:creationId xmlns:a16="http://schemas.microsoft.com/office/drawing/2014/main" id="{ACC66C7F-E89A-DA4B-AB32-54EE5CCE922B}"/>
              </a:ext>
            </a:extLst>
          </p:cNvPr>
          <p:cNvGrpSpPr/>
          <p:nvPr/>
        </p:nvGrpSpPr>
        <p:grpSpPr>
          <a:xfrm>
            <a:off x="267847" y="1326152"/>
            <a:ext cx="11823123" cy="5012277"/>
            <a:chOff x="166719" y="1083700"/>
            <a:chExt cx="11823123" cy="5012277"/>
          </a:xfrm>
        </p:grpSpPr>
        <p:sp>
          <p:nvSpPr>
            <p:cNvPr id="44" name="Rectangle 5"/>
            <p:cNvSpPr/>
            <p:nvPr/>
          </p:nvSpPr>
          <p:spPr bwMode="auto">
            <a:xfrm>
              <a:off x="1891452" y="3524235"/>
              <a:ext cx="7255081" cy="1244932"/>
            </a:xfrm>
            <a:prstGeom prst="roundRect">
              <a:avLst/>
            </a:prstGeom>
            <a:solidFill>
              <a:srgbClr val="E46C0A"/>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lIns="90325" tIns="45193" rIns="90325" bIns="45193"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rtl="0" fontAlgn="base">
                <a:spcBef>
                  <a:spcPct val="0"/>
                </a:spcBef>
                <a:spcAft>
                  <a:spcPct val="0"/>
                </a:spcAft>
                <a:defRPr/>
              </a:pPr>
              <a:endParaRPr lang="en-US" altLang="ja-JP" sz="2400" dirty="0">
                <a:solidFill>
                  <a:prstClr val="black"/>
                </a:solidFill>
                <a:latin typeface="Amazon Ember Light" panose="020B0403020204020204" pitchFamily="34" charset="0"/>
                <a:ea typeface="Malgun Gothic" panose="020B0503020000020004" pitchFamily="34" charset="-127"/>
                <a:cs typeface="Amazon Ember" panose="020B0603020204020204" pitchFamily="34" charset="0"/>
                <a:sym typeface="Times New Roman" pitchFamily="18" charset="0"/>
              </a:endParaRPr>
            </a:p>
          </p:txBody>
        </p:sp>
        <p:sp>
          <p:nvSpPr>
            <p:cNvPr id="45" name="TextBox 47"/>
            <p:cNvSpPr txBox="1"/>
            <p:nvPr/>
          </p:nvSpPr>
          <p:spPr>
            <a:xfrm>
              <a:off x="1917977" y="3515754"/>
              <a:ext cx="4279016" cy="441497"/>
            </a:xfrm>
            <a:prstGeom prst="roundRect">
              <a:avLst/>
            </a:prstGeom>
            <a:noFill/>
            <a:ln>
              <a:noFill/>
            </a:ln>
            <a:effectLst/>
          </p:spPr>
          <p:txBody>
            <a:bodyPr wrap="square" lIns="90325" tIns="45193" rIns="90325" bIns="45193"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1926" rtl="0" fontAlgn="base">
                <a:spcBef>
                  <a:spcPct val="0"/>
                </a:spcBef>
                <a:spcAft>
                  <a:spcPct val="0"/>
                </a:spcAft>
              </a:pPr>
              <a:r>
                <a:rPr lang="ko-kr" sz="2000" dirty="0">
                  <a:solidFill>
                    <a:prstClr val="white"/>
                  </a:solidFill>
                  <a:latin typeface="Amazon Ember Light" panose="020B0403020204020204" pitchFamily="34" charset="0"/>
                  <a:ea typeface="Malgun Gothic" panose="020B0503020000020004" pitchFamily="34" charset="-127"/>
                  <a:cs typeface="Amazon Ember" panose="020B0603020204020204" pitchFamily="34" charset="0"/>
                </a:rPr>
                <a:t>AWS 기초 서비스</a:t>
              </a:r>
              <a:endParaRPr lang="en-US" sz="2000" dirty="0">
                <a:solidFill>
                  <a:srgbClr val="FFFFFF"/>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46" name="Rectangle 7"/>
            <p:cNvSpPr/>
            <p:nvPr/>
          </p:nvSpPr>
          <p:spPr bwMode="auto">
            <a:xfrm>
              <a:off x="2023144" y="4026108"/>
              <a:ext cx="1658501" cy="64850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90325" tIns="45193" rIns="90325" bIns="4519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rtl="0" fontAlgn="base">
                <a:spcBef>
                  <a:spcPct val="0"/>
                </a:spcBef>
                <a:spcAft>
                  <a:spcPct val="0"/>
                </a:spcAft>
                <a:defRPr/>
              </a:pPr>
              <a:r>
                <a:rPr lang="ko-kr" sz="2133" b="1" dirty="0">
                  <a:solidFill>
                    <a:srgbClr val="1F497D"/>
                  </a:solidFill>
                  <a:latin typeface="Amazon Ember Light" panose="020B0403020204020204" pitchFamily="34" charset="0"/>
                  <a:ea typeface="Malgun Gothic" panose="020B0503020000020004" pitchFamily="34" charset="-127"/>
                  <a:cs typeface="Amazon Ember" panose="020B0603020204020204" pitchFamily="34" charset="0"/>
                  <a:sym typeface="Times New Roman" pitchFamily="18" charset="0"/>
                </a:rPr>
                <a:t>컴퓨팅</a:t>
              </a:r>
            </a:p>
          </p:txBody>
        </p:sp>
        <p:sp>
          <p:nvSpPr>
            <p:cNvPr id="47" name="Rounded Rectangle 46"/>
            <p:cNvSpPr/>
            <p:nvPr/>
          </p:nvSpPr>
          <p:spPr bwMode="auto">
            <a:xfrm>
              <a:off x="3813096" y="4018628"/>
              <a:ext cx="1563526" cy="64850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90325" tIns="45193" rIns="90325" bIns="4519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rtl="0" fontAlgn="base">
                <a:spcBef>
                  <a:spcPct val="0"/>
                </a:spcBef>
                <a:spcAft>
                  <a:spcPct val="0"/>
                </a:spcAft>
                <a:defRPr/>
              </a:pPr>
              <a:r>
                <a:rPr lang="ko-kr" sz="2133" b="1" dirty="0">
                  <a:solidFill>
                    <a:srgbClr val="1F497D"/>
                  </a:solidFill>
                  <a:latin typeface="Amazon Ember Light" panose="020B0403020204020204" pitchFamily="34" charset="0"/>
                  <a:ea typeface="Malgun Gothic" panose="020B0503020000020004" pitchFamily="34" charset="-127"/>
                  <a:cs typeface="Amazon Ember" panose="020B0603020204020204" pitchFamily="34" charset="0"/>
                  <a:sym typeface="Times New Roman" pitchFamily="18" charset="0"/>
                </a:rPr>
                <a:t>스토리지</a:t>
              </a:r>
            </a:p>
          </p:txBody>
        </p:sp>
        <p:sp>
          <p:nvSpPr>
            <p:cNvPr id="48" name="Rectangle 7"/>
            <p:cNvSpPr/>
            <p:nvPr/>
          </p:nvSpPr>
          <p:spPr bwMode="auto">
            <a:xfrm>
              <a:off x="5481769" y="4026108"/>
              <a:ext cx="1864930" cy="64850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90325" tIns="45193" rIns="90325" bIns="4519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rtl="0" fontAlgn="base">
                <a:spcBef>
                  <a:spcPct val="0"/>
                </a:spcBef>
                <a:spcAft>
                  <a:spcPct val="0"/>
                </a:spcAft>
                <a:defRPr/>
              </a:pPr>
              <a:r>
                <a:rPr lang="ko-kr" sz="2133" b="1" spc="-140" dirty="0">
                  <a:solidFill>
                    <a:srgbClr val="1F497D"/>
                  </a:solidFill>
                  <a:latin typeface="Amazon Ember Light" panose="020B0403020204020204" pitchFamily="34" charset="0"/>
                  <a:ea typeface="Malgun Gothic" panose="020B0503020000020004" pitchFamily="34" charset="-127"/>
                  <a:cs typeface="Amazon Ember" panose="020B0603020204020204" pitchFamily="34" charset="0"/>
                  <a:sym typeface="Times New Roman" pitchFamily="18" charset="0"/>
                </a:rPr>
                <a:t>데이터베이스</a:t>
              </a:r>
            </a:p>
          </p:txBody>
        </p:sp>
        <p:sp>
          <p:nvSpPr>
            <p:cNvPr id="49" name="Rectangle 7"/>
            <p:cNvSpPr/>
            <p:nvPr/>
          </p:nvSpPr>
          <p:spPr bwMode="auto">
            <a:xfrm>
              <a:off x="7451847" y="4026301"/>
              <a:ext cx="1674115" cy="641031"/>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90325" tIns="45193" rIns="90325" bIns="4519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rtl="0" fontAlgn="base">
                <a:spcBef>
                  <a:spcPct val="0"/>
                </a:spcBef>
                <a:spcAft>
                  <a:spcPct val="0"/>
                </a:spcAft>
                <a:defRPr/>
              </a:pPr>
              <a:r>
                <a:rPr lang="ko-kr" sz="1867" b="1">
                  <a:solidFill>
                    <a:srgbClr val="1F497D"/>
                  </a:solidFill>
                  <a:latin typeface="Amazon Ember Light" panose="020B0403020204020204" pitchFamily="34" charset="0"/>
                  <a:ea typeface="Malgun Gothic" panose="020B0503020000020004" pitchFamily="34" charset="-127"/>
                  <a:cs typeface="Amazon Ember" panose="020B0603020204020204" pitchFamily="34" charset="0"/>
                  <a:sym typeface="Times New Roman" pitchFamily="18" charset="0"/>
                </a:rPr>
                <a:t>네트워킹</a:t>
              </a:r>
            </a:p>
          </p:txBody>
        </p:sp>
        <p:sp>
          <p:nvSpPr>
            <p:cNvPr id="50" name="Rectangle 5"/>
            <p:cNvSpPr/>
            <p:nvPr/>
          </p:nvSpPr>
          <p:spPr bwMode="auto">
            <a:xfrm>
              <a:off x="1891598" y="4868346"/>
              <a:ext cx="7258916" cy="1227631"/>
            </a:xfrm>
            <a:prstGeom prst="roundRect">
              <a:avLst/>
            </a:prstGeom>
            <a:solidFill>
              <a:srgbClr val="E46C0A"/>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lIns="90325" tIns="45193" rIns="90325" bIns="45193"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rtl="0" fontAlgn="base">
                <a:spcBef>
                  <a:spcPct val="0"/>
                </a:spcBef>
                <a:spcAft>
                  <a:spcPct val="0"/>
                </a:spcAft>
                <a:defRPr/>
              </a:pPr>
              <a:endParaRPr lang="en-US" altLang="ja-JP" sz="2400" dirty="0">
                <a:solidFill>
                  <a:prstClr val="black"/>
                </a:solidFill>
                <a:latin typeface="Amazon Ember Light" panose="020B0403020204020204" pitchFamily="34" charset="0"/>
                <a:ea typeface="Malgun Gothic" panose="020B0503020000020004" pitchFamily="34" charset="-127"/>
                <a:cs typeface="Amazon Ember" panose="020B0603020204020204" pitchFamily="34" charset="0"/>
                <a:sym typeface="Times New Roman" pitchFamily="18" charset="0"/>
              </a:endParaRPr>
            </a:p>
          </p:txBody>
        </p:sp>
        <p:sp>
          <p:nvSpPr>
            <p:cNvPr id="51" name="TextBox 54"/>
            <p:cNvSpPr txBox="1"/>
            <p:nvPr/>
          </p:nvSpPr>
          <p:spPr>
            <a:xfrm>
              <a:off x="1917986" y="5023042"/>
              <a:ext cx="2669085" cy="918223"/>
            </a:xfrm>
            <a:prstGeom prst="roundRect">
              <a:avLst/>
            </a:prstGeom>
            <a:noFill/>
            <a:ln>
              <a:noFill/>
            </a:ln>
            <a:effectLst/>
          </p:spPr>
          <p:txBody>
            <a:bodyPr wrap="square" lIns="90325" tIns="45193" rIns="90325" bIns="45193"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1926" rtl="0" fontAlgn="base">
                <a:spcBef>
                  <a:spcPct val="0"/>
                </a:spcBef>
                <a:spcAft>
                  <a:spcPct val="0"/>
                </a:spcAft>
              </a:pPr>
              <a:r>
                <a:rPr lang="ko-kr" sz="2400" dirty="0">
                  <a:solidFill>
                    <a:prstClr val="white"/>
                  </a:solidFill>
                  <a:latin typeface="Amazon Ember Light" panose="020B0403020204020204" pitchFamily="34" charset="0"/>
                  <a:ea typeface="Malgun Gothic" panose="020B0503020000020004" pitchFamily="34" charset="-127"/>
                  <a:cs typeface="Amazon Ember" panose="020B0603020204020204" pitchFamily="34" charset="0"/>
                </a:rPr>
                <a:t>AWS 글로벌 인프라</a:t>
              </a:r>
            </a:p>
          </p:txBody>
        </p:sp>
        <p:sp>
          <p:nvSpPr>
            <p:cNvPr id="52" name="Rectangle 7"/>
            <p:cNvSpPr/>
            <p:nvPr/>
          </p:nvSpPr>
          <p:spPr bwMode="auto">
            <a:xfrm>
              <a:off x="4450458" y="5539739"/>
              <a:ext cx="2233373" cy="46847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90325" tIns="45193" rIns="90325" bIns="4519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rtl="0" fontAlgn="base">
                <a:spcBef>
                  <a:spcPct val="0"/>
                </a:spcBef>
                <a:spcAft>
                  <a:spcPct val="0"/>
                </a:spcAft>
                <a:defRPr/>
              </a:pPr>
              <a:r>
                <a:rPr lang="ko-kr" sz="2000" b="1">
                  <a:solidFill>
                    <a:srgbClr val="1F497D"/>
                  </a:solidFill>
                  <a:latin typeface="Amazon Ember Light" panose="020B0403020204020204" pitchFamily="34" charset="0"/>
                  <a:ea typeface="Malgun Gothic" panose="020B0503020000020004" pitchFamily="34" charset="-127"/>
                  <a:cs typeface="Amazon Ember" panose="020B0603020204020204" pitchFamily="34" charset="0"/>
                  <a:sym typeface="Times New Roman" pitchFamily="18" charset="0"/>
                </a:rPr>
                <a:t>리전</a:t>
              </a:r>
              <a:endParaRPr lang="en-US" altLang="ja-JP" sz="2000" b="1" dirty="0">
                <a:solidFill>
                  <a:srgbClr val="1F497D"/>
                </a:solidFill>
                <a:latin typeface="Amazon Ember Light" panose="020B0403020204020204" pitchFamily="34" charset="0"/>
                <a:ea typeface="Malgun Gothic" panose="020B0503020000020004" pitchFamily="34" charset="-127"/>
                <a:cs typeface="Amazon Ember" panose="020B0603020204020204" pitchFamily="34" charset="0"/>
                <a:sym typeface="Times New Roman" pitchFamily="18" charset="0"/>
              </a:endParaRPr>
            </a:p>
          </p:txBody>
        </p:sp>
        <p:sp>
          <p:nvSpPr>
            <p:cNvPr id="53" name="Rectangle 7"/>
            <p:cNvSpPr/>
            <p:nvPr/>
          </p:nvSpPr>
          <p:spPr bwMode="auto">
            <a:xfrm>
              <a:off x="4313797" y="4931847"/>
              <a:ext cx="2506696" cy="491080"/>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90325" tIns="45193" rIns="90325" bIns="4519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rtl="0" fontAlgn="base">
                <a:spcBef>
                  <a:spcPct val="0"/>
                </a:spcBef>
                <a:spcAft>
                  <a:spcPct val="0"/>
                </a:spcAft>
                <a:defRPr/>
              </a:pPr>
              <a:r>
                <a:rPr lang="ko-kr" sz="2000" b="1">
                  <a:solidFill>
                    <a:srgbClr val="1F497D"/>
                  </a:solidFill>
                  <a:latin typeface="Amazon Ember Light" panose="020B0403020204020204" pitchFamily="34" charset="0"/>
                  <a:ea typeface="Malgun Gothic" panose="020B0503020000020004" pitchFamily="34" charset="-127"/>
                  <a:cs typeface="Amazon Ember" panose="020B0603020204020204" pitchFamily="34" charset="0"/>
                  <a:sym typeface="Times New Roman" pitchFamily="18" charset="0"/>
                </a:rPr>
                <a:t>가용 영역</a:t>
              </a:r>
            </a:p>
          </p:txBody>
        </p:sp>
        <p:sp>
          <p:nvSpPr>
            <p:cNvPr id="54" name="Rectangle 7"/>
            <p:cNvSpPr/>
            <p:nvPr/>
          </p:nvSpPr>
          <p:spPr bwMode="auto">
            <a:xfrm>
              <a:off x="7018697" y="4972459"/>
              <a:ext cx="2009172" cy="103575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90325" tIns="45193" rIns="90325" bIns="4519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rtl="0" fontAlgn="base">
                <a:spcBef>
                  <a:spcPct val="0"/>
                </a:spcBef>
                <a:spcAft>
                  <a:spcPct val="0"/>
                </a:spcAft>
                <a:defRPr/>
              </a:pPr>
              <a:r>
                <a:rPr lang="ko-kr" sz="2133" b="1">
                  <a:solidFill>
                    <a:srgbClr val="1F497D"/>
                  </a:solidFill>
                  <a:latin typeface="Amazon Ember Light" panose="020B0403020204020204" pitchFamily="34" charset="0"/>
                  <a:ea typeface="Malgun Gothic" panose="020B0503020000020004" pitchFamily="34" charset="-127"/>
                  <a:cs typeface="Amazon Ember" panose="020B0603020204020204" pitchFamily="34" charset="0"/>
                  <a:sym typeface="Times New Roman" pitchFamily="18" charset="0"/>
                </a:rPr>
                <a:t>엣지 로케이션</a:t>
              </a:r>
              <a:endParaRPr lang="en-US" altLang="ja-JP" sz="2133" b="1" dirty="0">
                <a:solidFill>
                  <a:srgbClr val="1F497D"/>
                </a:solidFill>
                <a:latin typeface="Amazon Ember Light" panose="020B0403020204020204" pitchFamily="34" charset="0"/>
                <a:ea typeface="Malgun Gothic" panose="020B0503020000020004" pitchFamily="34" charset="-127"/>
                <a:cs typeface="Amazon Ember" panose="020B0603020204020204" pitchFamily="34" charset="0"/>
                <a:sym typeface="Times New Roman" pitchFamily="18" charset="0"/>
              </a:endParaRPr>
            </a:p>
          </p:txBody>
        </p:sp>
        <p:sp>
          <p:nvSpPr>
            <p:cNvPr id="55" name="Rectangle 7"/>
            <p:cNvSpPr/>
            <p:nvPr/>
          </p:nvSpPr>
          <p:spPr bwMode="auto">
            <a:xfrm>
              <a:off x="1896213" y="2814377"/>
              <a:ext cx="2417584" cy="572217"/>
            </a:xfrm>
            <a:prstGeom prst="roundRect">
              <a:avLst/>
            </a:prstGeom>
            <a:solidFill>
              <a:srgbClr val="9BBB59"/>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90325" tIns="45193" rIns="90325" bIns="4519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rtl="0" fontAlgn="base">
                <a:spcBef>
                  <a:spcPct val="0"/>
                </a:spcBef>
                <a:spcAft>
                  <a:spcPct val="0"/>
                </a:spcAft>
                <a:defRPr/>
              </a:pPr>
              <a:r>
                <a:rPr lang="ko-kr">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sym typeface="Times New Roman" pitchFamily="18" charset="0"/>
                </a:rPr>
                <a:t>클라이언트 측 데이터 암호화</a:t>
              </a:r>
              <a:endParaRPr lang="en-US" altLang="ja-JP"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sym typeface="Times New Roman" pitchFamily="18" charset="0"/>
              </a:endParaRPr>
            </a:p>
          </p:txBody>
        </p:sp>
        <p:sp>
          <p:nvSpPr>
            <p:cNvPr id="56" name="Rectangle 7"/>
            <p:cNvSpPr/>
            <p:nvPr/>
          </p:nvSpPr>
          <p:spPr bwMode="auto">
            <a:xfrm>
              <a:off x="4494862" y="2814239"/>
              <a:ext cx="2085972" cy="572216"/>
            </a:xfrm>
            <a:prstGeom prst="roundRect">
              <a:avLst/>
            </a:prstGeom>
            <a:solidFill>
              <a:srgbClr val="9BBB59"/>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90325" tIns="45193" rIns="90325" bIns="4519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rtl="0" fontAlgn="base">
                <a:spcBef>
                  <a:spcPct val="0"/>
                </a:spcBef>
                <a:spcAft>
                  <a:spcPct val="0"/>
                </a:spcAft>
              </a:pPr>
              <a:r>
                <a:rPr lang="ko-kr">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sym typeface="Times New Roman" pitchFamily="18" charset="0"/>
                </a:rPr>
                <a:t>서버 측 데이터 암호화</a:t>
              </a:r>
              <a:endParaRPr lang="en-US" altLang="ja-JP"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sym typeface="Times New Roman" pitchFamily="18" charset="0"/>
              </a:endParaRPr>
            </a:p>
          </p:txBody>
        </p:sp>
        <p:sp>
          <p:nvSpPr>
            <p:cNvPr id="57" name="Rectangle 7"/>
            <p:cNvSpPr/>
            <p:nvPr/>
          </p:nvSpPr>
          <p:spPr bwMode="auto">
            <a:xfrm>
              <a:off x="6738133" y="2822507"/>
              <a:ext cx="2391737" cy="572216"/>
            </a:xfrm>
            <a:prstGeom prst="roundRect">
              <a:avLst/>
            </a:prstGeom>
            <a:solidFill>
              <a:srgbClr val="9BBB59"/>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90325" tIns="45193" rIns="90325" bIns="4519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rtl="0" fontAlgn="base">
                <a:spcBef>
                  <a:spcPct val="0"/>
                </a:spcBef>
                <a:spcAft>
                  <a:spcPct val="0"/>
                </a:spcAft>
              </a:pPr>
              <a:r>
                <a:rPr lang="ko-kr" sz="1867">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sym typeface="Times New Roman" pitchFamily="18" charset="0"/>
                </a:rPr>
                <a:t>네트워크 트래픽 보호</a:t>
              </a:r>
            </a:p>
          </p:txBody>
        </p:sp>
        <p:sp>
          <p:nvSpPr>
            <p:cNvPr id="58" name="Rectangle 5"/>
            <p:cNvSpPr/>
            <p:nvPr/>
          </p:nvSpPr>
          <p:spPr bwMode="auto">
            <a:xfrm>
              <a:off x="1872799" y="1727167"/>
              <a:ext cx="7162761" cy="473333"/>
            </a:xfrm>
            <a:prstGeom prst="roundRect">
              <a:avLst/>
            </a:prstGeom>
            <a:solidFill>
              <a:srgbClr val="9BBB59"/>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90325" tIns="45193" rIns="90325" bIns="45193"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rtl="0" fontAlgn="base">
                <a:spcBef>
                  <a:spcPct val="0"/>
                </a:spcBef>
                <a:spcAft>
                  <a:spcPct val="0"/>
                </a:spcAft>
                <a:defRPr/>
              </a:pPr>
              <a:r>
                <a:rPr lang="ko-kr"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sym typeface="Times New Roman" pitchFamily="18" charset="0"/>
                </a:rPr>
                <a:t>플랫폼, 애플리케이션, 자격 증명 및 액세스 관리</a:t>
              </a:r>
            </a:p>
          </p:txBody>
        </p:sp>
        <p:sp>
          <p:nvSpPr>
            <p:cNvPr id="59" name="Rectangle 5"/>
            <p:cNvSpPr/>
            <p:nvPr/>
          </p:nvSpPr>
          <p:spPr bwMode="auto">
            <a:xfrm>
              <a:off x="1892469" y="2282672"/>
              <a:ext cx="7253164" cy="435329"/>
            </a:xfrm>
            <a:prstGeom prst="roundRect">
              <a:avLst/>
            </a:prstGeom>
            <a:solidFill>
              <a:srgbClr val="9BBB59"/>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926" rtl="0" fontAlgn="base">
                <a:spcBef>
                  <a:spcPct val="0"/>
                </a:spcBef>
                <a:spcAft>
                  <a:spcPct val="0"/>
                </a:spcAft>
                <a:defRPr/>
              </a:pPr>
              <a:r>
                <a:rPr lang="ko-kr">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sym typeface="Times New Roman" pitchFamily="18" charset="0"/>
                </a:rPr>
                <a:t>운영 체제, 네트워크 및 방화벽 구성</a:t>
              </a:r>
              <a:endParaRPr lang="en-US" altLang="ja-JP"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sym typeface="Times New Roman" pitchFamily="18" charset="0"/>
              </a:endParaRPr>
            </a:p>
          </p:txBody>
        </p:sp>
        <p:sp>
          <p:nvSpPr>
            <p:cNvPr id="60" name="Rectangle 5"/>
            <p:cNvSpPr/>
            <p:nvPr/>
          </p:nvSpPr>
          <p:spPr bwMode="auto">
            <a:xfrm>
              <a:off x="1872799" y="1083700"/>
              <a:ext cx="7253164" cy="541867"/>
            </a:xfrm>
            <a:prstGeom prst="round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0325" tIns="45193" rIns="90325" bIns="45193"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926" rtl="0" fontAlgn="base">
                <a:spcBef>
                  <a:spcPct val="0"/>
                </a:spcBef>
                <a:spcAft>
                  <a:spcPct val="0"/>
                </a:spcAft>
                <a:defRPr/>
              </a:pPr>
              <a:r>
                <a:rPr lang="ko-kr" sz="2667"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sym typeface="Times New Roman" pitchFamily="18" charset="0"/>
                </a:rPr>
                <a:t>고객 애플리케이션 및 콘텐츠</a:t>
              </a:r>
            </a:p>
          </p:txBody>
        </p:sp>
        <p:cxnSp>
          <p:nvCxnSpPr>
            <p:cNvPr id="61" name="Straight Connector 60"/>
            <p:cNvCxnSpPr/>
            <p:nvPr/>
          </p:nvCxnSpPr>
          <p:spPr>
            <a:xfrm>
              <a:off x="472313" y="3442397"/>
              <a:ext cx="11081892" cy="0"/>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62" name="TextBox 63"/>
            <p:cNvSpPr txBox="1"/>
            <p:nvPr/>
          </p:nvSpPr>
          <p:spPr>
            <a:xfrm rot="16200000">
              <a:off x="779319" y="1858958"/>
              <a:ext cx="1003152" cy="583711"/>
            </a:xfrm>
            <a:prstGeom prst="rect">
              <a:avLst/>
            </a:prstGeom>
            <a:noFill/>
          </p:spPr>
          <p:txBody>
            <a:bodyPr wrap="none" lIns="90325" tIns="45193" rIns="90325" bIns="45193"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a:r>
                <a:rPr lang="ko-kr" sz="3200" dirty="0">
                  <a:latin typeface="Amazon Ember Light" panose="020B0403020204020204" pitchFamily="34" charset="0"/>
                  <a:ea typeface="Malgun Gothic" panose="020B0503020000020004" pitchFamily="34" charset="-127"/>
                  <a:cs typeface="Amazon Ember" panose="020B0603020204020204" pitchFamily="34" charset="0"/>
                </a:rPr>
                <a:t>고객</a:t>
              </a:r>
            </a:p>
          </p:txBody>
        </p:sp>
        <p:pic>
          <p:nvPicPr>
            <p:cNvPr id="64" name="Picture 63" descr="clou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6719" y="4207533"/>
              <a:ext cx="1526675" cy="953527"/>
            </a:xfrm>
            <a:prstGeom prst="rect">
              <a:avLst/>
            </a:prstGeom>
            <a:noFill/>
          </p:spPr>
        </p:pic>
        <p:sp>
          <p:nvSpPr>
            <p:cNvPr id="66" name="TextBox 65"/>
            <p:cNvSpPr txBox="1"/>
            <p:nvPr/>
          </p:nvSpPr>
          <p:spPr>
            <a:xfrm>
              <a:off x="9160686" y="1793427"/>
              <a:ext cx="2829156" cy="1077026"/>
            </a:xfrm>
            <a:prstGeom prst="rect">
              <a:avLst/>
            </a:prstGeom>
            <a:noFill/>
          </p:spPr>
          <p:txBody>
            <a:bodyPr wrap="square" rtlCol="0">
              <a:spAutoFit/>
            </a:bodyPr>
            <a:lstStyle/>
            <a:p>
              <a:pPr algn="ctr" rtl="0"/>
              <a:r>
                <a:rPr lang="ko-kr" sz="2133">
                  <a:solidFill>
                    <a:schemeClr val="tx1">
                      <a:lumMod val="50000"/>
                    </a:schemeClr>
                  </a:solidFill>
                  <a:latin typeface="Amazon Ember Light" panose="020B0403020204020204" pitchFamily="34" charset="0"/>
                  <a:ea typeface="Malgun Gothic" panose="020B0503020000020004" pitchFamily="34" charset="-127"/>
                  <a:cs typeface="Amazon Ember Light" panose="020B0403020204020204" pitchFamily="34" charset="0"/>
                </a:rPr>
                <a:t>고객은 클라우드</a:t>
              </a:r>
              <a:r>
                <a:rPr lang="ko-kr" sz="2133" b="1">
                  <a:solidFill>
                    <a:srgbClr val="4472C4"/>
                  </a:solidFill>
                  <a:latin typeface="Amazon Ember Light" panose="020B0403020204020204" pitchFamily="34" charset="0"/>
                  <a:ea typeface="Malgun Gothic" panose="020B0503020000020004" pitchFamily="34" charset="-127"/>
                  <a:cs typeface="Amazon Ember Light" panose="020B0403020204020204" pitchFamily="34" charset="0"/>
                </a:rPr>
                <a:t>에서의</a:t>
              </a:r>
              <a:r>
                <a:rPr lang="ko-kr" sz="2133">
                  <a:solidFill>
                    <a:srgbClr val="4472C4"/>
                  </a:solidFill>
                  <a:latin typeface="Amazon Ember Light" panose="020B0403020204020204" pitchFamily="34" charset="0"/>
                  <a:ea typeface="Malgun Gothic" panose="020B0503020000020004" pitchFamily="34" charset="-127"/>
                  <a:cs typeface="Amazon Ember Light" panose="020B0403020204020204" pitchFamily="34" charset="0"/>
                </a:rPr>
                <a:t> </a:t>
              </a:r>
              <a:r>
                <a:rPr lang="ko-kr" sz="2133">
                  <a:solidFill>
                    <a:srgbClr val="000000"/>
                  </a:solidFill>
                  <a:latin typeface="Amazon Ember Light" panose="020B0403020204020204" pitchFamily="34" charset="0"/>
                  <a:ea typeface="Malgun Gothic" panose="020B0503020000020004" pitchFamily="34" charset="-127"/>
                  <a:cs typeface="Amazon Ember Light" panose="020B0403020204020204" pitchFamily="34" charset="0"/>
                </a:rPr>
                <a:t> 보안을 책임집니다</a:t>
              </a:r>
              <a:endParaRPr lang="en-US" sz="2133" dirty="0">
                <a:solidFill>
                  <a:srgbClr val="000000"/>
                </a:solidFill>
                <a:latin typeface="Amazon Ember Light" panose="020B0403020204020204" pitchFamily="34" charset="0"/>
                <a:ea typeface="Malgun Gothic" panose="020B0503020000020004" pitchFamily="34" charset="-127"/>
                <a:cs typeface="Amazon Ember Light" panose="020B0403020204020204" pitchFamily="34" charset="0"/>
              </a:endParaRPr>
            </a:p>
          </p:txBody>
        </p:sp>
        <p:sp>
          <p:nvSpPr>
            <p:cNvPr id="67" name="TextBox 66"/>
            <p:cNvSpPr txBox="1"/>
            <p:nvPr/>
          </p:nvSpPr>
          <p:spPr>
            <a:xfrm>
              <a:off x="9160686" y="4526332"/>
              <a:ext cx="2829156" cy="748795"/>
            </a:xfrm>
            <a:prstGeom prst="rect">
              <a:avLst/>
            </a:prstGeom>
            <a:noFill/>
          </p:spPr>
          <p:txBody>
            <a:bodyPr wrap="square" rtlCol="0">
              <a:spAutoFit/>
            </a:bodyPr>
            <a:lstStyle/>
            <a:p>
              <a:pPr algn="ctr" rtl="0"/>
              <a:r>
                <a:rPr lang="ko-kr" sz="2133" dirty="0">
                  <a:solidFill>
                    <a:schemeClr val="tx1">
                      <a:lumMod val="50000"/>
                    </a:schemeClr>
                  </a:solidFill>
                  <a:latin typeface="Amazon Ember Light" panose="020B0403020204020204" pitchFamily="34" charset="0"/>
                  <a:ea typeface="Malgun Gothic" panose="020B0503020000020004" pitchFamily="34" charset="-127"/>
                  <a:cs typeface="Amazon Ember Light" panose="020B0403020204020204" pitchFamily="34" charset="0"/>
                </a:rPr>
                <a:t>AWS는 클라우드</a:t>
              </a:r>
              <a:r>
                <a:rPr lang="ko-kr" sz="2133" b="1" dirty="0">
                  <a:solidFill>
                    <a:srgbClr val="4472C4"/>
                  </a:solidFill>
                  <a:latin typeface="Amazon Ember Light" panose="020B0403020204020204" pitchFamily="34" charset="0"/>
                  <a:ea typeface="Malgun Gothic" panose="020B0503020000020004" pitchFamily="34" charset="-127"/>
                  <a:cs typeface="Amazon Ember Light" panose="020B0403020204020204" pitchFamily="34" charset="0"/>
                </a:rPr>
                <a:t>의</a:t>
              </a:r>
              <a:endParaRPr lang="en-US" sz="2133" b="1" dirty="0">
                <a:solidFill>
                  <a:srgbClr val="4472C4"/>
                </a:solidFill>
                <a:latin typeface="Amazon Ember Light" panose="020B0403020204020204" pitchFamily="34" charset="0"/>
                <a:ea typeface="Malgun Gothic" panose="020B0503020000020004" pitchFamily="34" charset="-127"/>
                <a:cs typeface="Amazon Ember Light" panose="020B0403020204020204" pitchFamily="34" charset="0"/>
              </a:endParaRPr>
            </a:p>
            <a:p>
              <a:pPr algn="ctr" rtl="0"/>
              <a:r>
                <a:rPr lang="ko-kr" sz="2133" dirty="0">
                  <a:solidFill>
                    <a:schemeClr val="tx1">
                      <a:lumMod val="50000"/>
                    </a:schemeClr>
                  </a:solidFill>
                  <a:latin typeface="Amazon Ember Light" panose="020B0403020204020204" pitchFamily="34" charset="0"/>
                  <a:ea typeface="Malgun Gothic" panose="020B0503020000020004" pitchFamily="34" charset="-127"/>
                  <a:cs typeface="Amazon Ember Light" panose="020B0403020204020204" pitchFamily="34" charset="0"/>
                </a:rPr>
                <a:t>책임이 있습니다</a:t>
              </a:r>
            </a:p>
          </p:txBody>
        </p:sp>
      </p:grpSp>
      <p:pic>
        <p:nvPicPr>
          <p:cNvPr id="11" name="Picture 10">
            <a:extLst>
              <a:ext uri="{FF2B5EF4-FFF2-40B4-BE49-F238E27FC236}">
                <a16:creationId xmlns:a16="http://schemas.microsoft.com/office/drawing/2014/main" id="{ADCA47F0-2CEE-3441-BA0F-B896544BD97B}"/>
              </a:ext>
            </a:extLst>
          </p:cNvPr>
          <p:cNvPicPr>
            <a:picLocks noChangeAspect="1"/>
          </p:cNvPicPr>
          <p:nvPr/>
        </p:nvPicPr>
        <p:blipFill>
          <a:blip r:embed="rId5"/>
          <a:stretch>
            <a:fillRect/>
          </a:stretch>
        </p:blipFill>
        <p:spPr>
          <a:xfrm>
            <a:off x="603917" y="4833911"/>
            <a:ext cx="635000" cy="381000"/>
          </a:xfrm>
          <a:prstGeom prst="rect">
            <a:avLst/>
          </a:prstGeom>
        </p:spPr>
      </p:pic>
    </p:spTree>
    <p:custDataLst>
      <p:tags r:id="rId1"/>
    </p:custDataLst>
    <p:extLst>
      <p:ext uri="{BB962C8B-B14F-4D97-AF65-F5344CB8AC3E}">
        <p14:creationId xmlns:p14="http://schemas.microsoft.com/office/powerpoint/2010/main" val="26558939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SSL </a:t>
            </a:r>
            <a:r>
              <a:rPr lang="ko-kr" dirty="0" err="1">
                <a:latin typeface="Amazon Ember Light" panose="020B0403020204020204" pitchFamily="34" charset="0"/>
                <a:ea typeface="Malgun Gothic" panose="020B0503020000020004" pitchFamily="34" charset="-127"/>
              </a:rPr>
              <a:t>엔드포인트</a:t>
            </a:r>
            <a:endParaRPr lang="en-US" dirty="0">
              <a:latin typeface="Amazon Ember Light" panose="020B0403020204020204" pitchFamily="34" charset="0"/>
              <a:ea typeface="Malgun Gothic" panose="020B0503020000020004" pitchFamily="34" charset="-127"/>
            </a:endParaRPr>
          </a:p>
        </p:txBody>
      </p:sp>
      <p:sp>
        <p:nvSpPr>
          <p:cNvPr id="55" name="Rectangle 54"/>
          <p:cNvSpPr/>
          <p:nvPr/>
        </p:nvSpPr>
        <p:spPr bwMode="auto">
          <a:xfrm>
            <a:off x="7654868" y="1455347"/>
            <a:ext cx="2804160" cy="495413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90229" tIns="45145" rIns="90229" bIns="45145" rtlCol="0"/>
          <a:lstStyle/>
          <a:p>
            <a:pPr defTabSz="902875" rtl="0">
              <a:defRPr/>
            </a:pPr>
            <a:endParaRPr lang="en-US" sz="2133"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sym typeface="Arial" charset="0"/>
            </a:endParaRPr>
          </a:p>
        </p:txBody>
      </p:sp>
      <p:sp>
        <p:nvSpPr>
          <p:cNvPr id="56" name="Rectangle 55"/>
          <p:cNvSpPr>
            <a:spLocks noChangeArrowheads="1"/>
          </p:cNvSpPr>
          <p:nvPr/>
        </p:nvSpPr>
        <p:spPr bwMode="auto">
          <a:xfrm>
            <a:off x="7651165" y="1454808"/>
            <a:ext cx="2804160" cy="624417"/>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90229" tIns="45145" rIns="90229" bIns="45145" rtlCol="0" anchor="ctr"/>
          <a:lstStyle/>
          <a:p>
            <a:pPr algn="ctr" defTabSz="451478" rtl="0">
              <a:defRPr/>
            </a:pPr>
            <a:r>
              <a:rPr lang="ko-kr" sz="2133" b="1" dirty="0">
                <a:solidFill>
                  <a:prstClr val="white"/>
                </a:solidFill>
                <a:latin typeface="Amazon Ember" panose="020B0603020204020204" pitchFamily="34" charset="0"/>
                <a:ea typeface="Malgun Gothic" panose="020B0503020000020004" pitchFamily="34" charset="-127"/>
                <a:cs typeface="Amazon Ember" panose="020B0603020204020204" pitchFamily="34" charset="0"/>
              </a:rPr>
              <a:t>VPC</a:t>
            </a:r>
          </a:p>
        </p:txBody>
      </p:sp>
      <p:sp>
        <p:nvSpPr>
          <p:cNvPr id="58" name="Rectangle 57"/>
          <p:cNvSpPr/>
          <p:nvPr/>
        </p:nvSpPr>
        <p:spPr bwMode="auto">
          <a:xfrm>
            <a:off x="4760218" y="1456607"/>
            <a:ext cx="2804160" cy="495287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90229" tIns="45145" rIns="90229" bIns="45145" rtlCol="0"/>
          <a:lstStyle/>
          <a:p>
            <a:pPr defTabSz="902875" rtl="0">
              <a:defRPr/>
            </a:pPr>
            <a:endParaRPr lang="en-US" sz="2133"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sym typeface="Arial" charset="0"/>
            </a:endParaRPr>
          </a:p>
        </p:txBody>
      </p:sp>
      <p:sp>
        <p:nvSpPr>
          <p:cNvPr id="59" name="Rectangle 58"/>
          <p:cNvSpPr/>
          <p:nvPr/>
        </p:nvSpPr>
        <p:spPr bwMode="auto">
          <a:xfrm>
            <a:off x="1818517" y="1459506"/>
            <a:ext cx="2804160" cy="495967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90229" tIns="45145" rIns="90229" bIns="45145" rtlCol="0"/>
          <a:lstStyle/>
          <a:p>
            <a:pPr defTabSz="902875" rtl="0">
              <a:defRPr/>
            </a:pPr>
            <a:endParaRPr lang="en-US" sz="2133" dirty="0">
              <a:solidFill>
                <a:srgbClr val="000000"/>
              </a:solidFill>
              <a:latin typeface="Amazon Ember Light" panose="020B0403020204020204" pitchFamily="34" charset="0"/>
              <a:ea typeface="Malgun Gothic" panose="020B0503020000020004" pitchFamily="34" charset="-127"/>
              <a:cs typeface="Amazon Ember" panose="020B0603020204020204" pitchFamily="34" charset="0"/>
              <a:sym typeface="Arial" charset="0"/>
            </a:endParaRPr>
          </a:p>
        </p:txBody>
      </p:sp>
      <p:sp>
        <p:nvSpPr>
          <p:cNvPr id="61" name="Rectangle 38"/>
          <p:cNvSpPr>
            <a:spLocks noChangeArrowheads="1"/>
          </p:cNvSpPr>
          <p:nvPr/>
        </p:nvSpPr>
        <p:spPr bwMode="auto">
          <a:xfrm>
            <a:off x="1732972" y="2331543"/>
            <a:ext cx="2929488" cy="20605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229" tIns="45145" rIns="90229" bIns="45145" rtlCol="0">
            <a:spAutoFit/>
          </a:bodyPr>
          <a:lstStyle/>
          <a:p>
            <a:pPr algn="ctr" defTabSz="450839" rtl="0"/>
            <a:r>
              <a:rPr lang="ko-kr" sz="2133" b="1">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rPr>
              <a:t>보안 전송</a:t>
            </a:r>
          </a:p>
          <a:p>
            <a:pPr algn="ctr" defTabSz="450839" rtl="0"/>
            <a:endParaRPr lang="en-US" sz="2133" dirty="0">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endParaRPr>
          </a:p>
          <a:p>
            <a:pPr algn="ctr" defTabSz="450839" rtl="0"/>
            <a:r>
              <a:rPr lang="ko-kr" sz="2133">
                <a:solidFill>
                  <a:srgbClr val="414042"/>
                </a:solidFill>
                <a:latin typeface="Amazon Ember Light" panose="020B0403020204020204" pitchFamily="34" charset="0"/>
                <a:ea typeface="Malgun Gothic" panose="020B0503020000020004" pitchFamily="34" charset="-127"/>
                <a:cs typeface="Amazon Ember Light" panose="020B0403020204020204" pitchFamily="34" charset="0"/>
              </a:rPr>
              <a:t>안전한 엔드포인트를 사용하여 보안 통신 세션(HTTPS)을 설정.</a:t>
            </a:r>
          </a:p>
          <a:p>
            <a:pPr algn="ctr" defTabSz="450839" rtl="0"/>
            <a:r>
              <a:rPr lang="ko-kr" sz="2133">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rPr>
              <a:t> </a:t>
            </a:r>
          </a:p>
        </p:txBody>
      </p:sp>
      <p:sp>
        <p:nvSpPr>
          <p:cNvPr id="62" name="Rectangle 42"/>
          <p:cNvSpPr>
            <a:spLocks noChangeArrowheads="1"/>
          </p:cNvSpPr>
          <p:nvPr/>
        </p:nvSpPr>
        <p:spPr bwMode="auto">
          <a:xfrm>
            <a:off x="4778427" y="2345924"/>
            <a:ext cx="2709333" cy="2388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229" tIns="45145" rIns="90229" bIns="45145" rtlCol="0">
            <a:spAutoFit/>
          </a:bodyPr>
          <a:lstStyle/>
          <a:p>
            <a:pPr algn="ctr" defTabSz="450839" rtl="0"/>
            <a:r>
              <a:rPr lang="ko-kr" sz="2133" b="1">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rPr>
              <a:t>인스턴스 방화벽</a:t>
            </a:r>
          </a:p>
          <a:p>
            <a:pPr algn="ctr" defTabSz="450839" rtl="0"/>
            <a:endParaRPr lang="en-US" sz="2133" dirty="0">
              <a:solidFill>
                <a:srgbClr val="414042"/>
              </a:solidFill>
              <a:latin typeface="Amazon Ember Light" panose="020B0403020204020204" pitchFamily="34" charset="0"/>
              <a:ea typeface="Malgun Gothic" panose="020B0503020000020004" pitchFamily="34" charset="-127"/>
              <a:cs typeface="Amazon Ember Light" panose="020B0403020204020204" pitchFamily="34" charset="0"/>
            </a:endParaRPr>
          </a:p>
          <a:p>
            <a:pPr algn="ctr" defTabSz="450839" rtl="0"/>
            <a:r>
              <a:rPr lang="ko-kr" sz="2133">
                <a:solidFill>
                  <a:srgbClr val="414042"/>
                </a:solidFill>
                <a:latin typeface="Amazon Ember Light" panose="020B0403020204020204" pitchFamily="34" charset="0"/>
                <a:ea typeface="Malgun Gothic" panose="020B0503020000020004" pitchFamily="34" charset="-127"/>
                <a:cs typeface="Amazon Ember Light" panose="020B0403020204020204" pitchFamily="34" charset="0"/>
              </a:rPr>
              <a:t>보안 그룹을 사용하여 인스턴스에 대한 방화벽 규칙을 구성.</a:t>
            </a:r>
          </a:p>
          <a:p>
            <a:pPr algn="ctr" defTabSz="450839" rtl="0"/>
            <a:endParaRPr lang="en-US" sz="2133" dirty="0">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50" name="Rectangle 49"/>
          <p:cNvSpPr>
            <a:spLocks noChangeArrowheads="1"/>
          </p:cNvSpPr>
          <p:nvPr/>
        </p:nvSpPr>
        <p:spPr bwMode="auto">
          <a:xfrm>
            <a:off x="1812630" y="1437527"/>
            <a:ext cx="2804160" cy="641697"/>
          </a:xfrm>
          <a:prstGeom prst="rect">
            <a:avLst/>
          </a:prstGeom>
          <a:solidFill>
            <a:srgbClr val="FAA634"/>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90229" tIns="45145" rIns="90229" bIns="45145" rtlCol="0" anchor="ctr"/>
          <a:lstStyle/>
          <a:p>
            <a:pPr algn="ctr" defTabSz="451478" rtl="0">
              <a:defRPr/>
            </a:pPr>
            <a:r>
              <a:rPr lang="ko-kr" sz="2133" b="1">
                <a:solidFill>
                  <a:prstClr val="white"/>
                </a:solidFill>
                <a:latin typeface="Amazon Ember Light" panose="020B0403020204020204" pitchFamily="34" charset="0"/>
                <a:ea typeface="Malgun Gothic" panose="020B0503020000020004" pitchFamily="34" charset="-127"/>
                <a:cs typeface="Amazon Ember" panose="020B0603020204020204" pitchFamily="34" charset="0"/>
              </a:rPr>
              <a:t>SSL </a:t>
            </a:r>
            <a:r>
              <a:rPr lang="ko-kr" sz="2133" b="1">
                <a:solidFill>
                  <a:srgbClr val="FFFFFF"/>
                </a:solidFill>
                <a:latin typeface="Amazon Ember Light" panose="020B0403020204020204" pitchFamily="34" charset="0"/>
                <a:ea typeface="Malgun Gothic" panose="020B0503020000020004" pitchFamily="34" charset="-127"/>
                <a:cs typeface="Amazon Ember" panose="020B0603020204020204" pitchFamily="34" charset="0"/>
              </a:rPr>
              <a:t>엔드포인트</a:t>
            </a:r>
            <a:endParaRPr lang="en-US" sz="2133" b="1" dirty="0">
              <a:solidFill>
                <a:srgbClr val="FFFFFF"/>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68" name="Rectangle 67"/>
          <p:cNvSpPr>
            <a:spLocks noChangeArrowheads="1"/>
          </p:cNvSpPr>
          <p:nvPr/>
        </p:nvSpPr>
        <p:spPr bwMode="auto">
          <a:xfrm>
            <a:off x="4759475" y="1454808"/>
            <a:ext cx="2804160" cy="624417"/>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90229" tIns="45145" rIns="90229" bIns="45145" rtlCol="0" anchor="ctr"/>
          <a:lstStyle/>
          <a:p>
            <a:pPr algn="ctr" defTabSz="451478" rtl="0">
              <a:defRPr/>
            </a:pPr>
            <a:r>
              <a:rPr lang="ko-kr" sz="2133" b="1" dirty="0">
                <a:solidFill>
                  <a:srgbClr val="FFFFFF"/>
                </a:solidFill>
                <a:latin typeface="Amazon Ember Light" panose="020B0403020204020204" pitchFamily="34" charset="0"/>
                <a:ea typeface="Malgun Gothic" panose="020B0503020000020004" pitchFamily="34" charset="-127"/>
                <a:cs typeface="Amazon Ember" panose="020B0603020204020204" pitchFamily="34" charset="0"/>
              </a:rPr>
              <a:t>보안 그룹</a:t>
            </a:r>
            <a:endParaRPr lang="en-US" sz="2133" b="1" dirty="0">
              <a:solidFill>
                <a:srgbClr val="FFFFFF"/>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6" name="Rectangle 46"/>
          <p:cNvSpPr>
            <a:spLocks noChangeArrowheads="1"/>
          </p:cNvSpPr>
          <p:nvPr/>
        </p:nvSpPr>
        <p:spPr bwMode="auto">
          <a:xfrm>
            <a:off x="7687061" y="2348308"/>
            <a:ext cx="2722033" cy="33734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229" tIns="45145" rIns="90229" bIns="45145" rtlCol="0">
            <a:spAutoFit/>
          </a:bodyPr>
          <a:lstStyle/>
          <a:p>
            <a:pPr algn="ctr" defTabSz="450839" rtl="0"/>
            <a:r>
              <a:rPr lang="ko-kr" sz="2133" b="1">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rPr>
              <a:t>네트워크 제어</a:t>
            </a:r>
          </a:p>
          <a:p>
            <a:pPr algn="ctr" defTabSz="450839" rtl="0"/>
            <a:endParaRPr lang="en-US" sz="2133" dirty="0">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endParaRPr>
          </a:p>
          <a:p>
            <a:pPr algn="ctr" defTabSz="450839" rtl="0"/>
            <a:r>
              <a:rPr lang="ko-kr" sz="2133">
                <a:solidFill>
                  <a:srgbClr val="414042"/>
                </a:solidFill>
                <a:latin typeface="Amazon Ember Light" panose="020B0403020204020204" pitchFamily="34" charset="0"/>
                <a:ea typeface="Malgun Gothic" panose="020B0503020000020004" pitchFamily="34" charset="-127"/>
                <a:cs typeface="Amazon Ember Light" panose="020B0403020204020204" pitchFamily="34" charset="0"/>
              </a:rPr>
              <a:t>Virtual Private Cloud에서 퍼블릭 및 프라이빗 서브넷, NAT 및 VPN 지원을 사용하여 리소스 액세스에 대한 낮은 수준의 네트워킹 제약 조건을 생성. </a:t>
            </a:r>
            <a:endParaRPr lang="en-US" sz="2133" dirty="0">
              <a:solidFill>
                <a:srgbClr val="414042"/>
              </a:solidFill>
              <a:latin typeface="Amazon Ember Light" panose="020B0403020204020204" pitchFamily="34" charset="0"/>
              <a:ea typeface="Malgun Gothic" panose="020B0503020000020004" pitchFamily="34" charset="-127"/>
              <a:cs typeface="Amazon Ember Light" panose="020B0403020204020204" pitchFamily="34" charset="0"/>
            </a:endParaRPr>
          </a:p>
        </p:txBody>
      </p:sp>
      <p:sp>
        <p:nvSpPr>
          <p:cNvPr id="12" name="Rectangle 11"/>
          <p:cNvSpPr>
            <a:spLocks noChangeArrowheads="1"/>
          </p:cNvSpPr>
          <p:nvPr/>
        </p:nvSpPr>
        <p:spPr bwMode="auto">
          <a:xfrm>
            <a:off x="1835652" y="1437527"/>
            <a:ext cx="2804160" cy="641697"/>
          </a:xfrm>
          <a:prstGeom prst="rect">
            <a:avLst/>
          </a:prstGeom>
          <a:solidFill>
            <a:srgbClr val="FAA634"/>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90229" tIns="45145" rIns="90229" bIns="45145" rtlCol="0" anchor="ctr"/>
          <a:lstStyle/>
          <a:p>
            <a:pPr algn="ctr" defTabSz="451478" rtl="0">
              <a:defRPr/>
            </a:pPr>
            <a:r>
              <a:rPr lang="ko-kr" sz="2133" b="1" dirty="0">
                <a:solidFill>
                  <a:prstClr val="white"/>
                </a:solidFill>
                <a:latin typeface="Amazon Ember" panose="020B0603020204020204" pitchFamily="34" charset="0"/>
                <a:ea typeface="Malgun Gothic" panose="020B0503020000020004" pitchFamily="34" charset="-127"/>
                <a:cs typeface="Amazon Ember" panose="020B0603020204020204" pitchFamily="34" charset="0"/>
              </a:rPr>
              <a:t>SSL</a:t>
            </a:r>
            <a:r>
              <a:rPr lang="ko-kr" sz="2133" b="1" dirty="0">
                <a:solidFill>
                  <a:prstClr val="white"/>
                </a:solidFill>
                <a:latin typeface="Amazon Ember Light" panose="020B0403020204020204" pitchFamily="34" charset="0"/>
                <a:ea typeface="Malgun Gothic" panose="020B0503020000020004" pitchFamily="34" charset="-127"/>
                <a:cs typeface="Amazon Ember" panose="020B0603020204020204" pitchFamily="34" charset="0"/>
              </a:rPr>
              <a:t> </a:t>
            </a:r>
            <a:r>
              <a:rPr lang="ko-kr" sz="2133" b="1" dirty="0">
                <a:solidFill>
                  <a:srgbClr val="FFFFFF"/>
                </a:solidFill>
                <a:latin typeface="Amazon Ember Light" panose="020B0403020204020204" pitchFamily="34" charset="0"/>
                <a:ea typeface="Malgun Gothic" panose="020B0503020000020004" pitchFamily="34" charset="-127"/>
                <a:cs typeface="Amazon Ember" panose="020B0603020204020204" pitchFamily="34" charset="0"/>
              </a:rPr>
              <a:t>엔드포인트</a:t>
            </a:r>
            <a:endParaRPr lang="en-US" sz="2133" b="1" dirty="0">
              <a:solidFill>
                <a:srgbClr val="FFFFFF"/>
              </a:solidFill>
              <a:latin typeface="Amazon Ember Light" panose="020B0403020204020204" pitchFamily="34" charset="0"/>
              <a:ea typeface="Malgun Gothic" panose="020B0503020000020004" pitchFamily="34" charset="-127"/>
              <a:cs typeface="Amazon Ember" panose="020B0603020204020204" pitchFamily="34" charset="0"/>
            </a:endParaRPr>
          </a:p>
        </p:txBody>
      </p:sp>
    </p:spTree>
    <p:custDataLst>
      <p:tags r:id="rId1"/>
    </p:custDataLst>
    <p:extLst>
      <p:ext uri="{BB962C8B-B14F-4D97-AF65-F5344CB8AC3E}">
        <p14:creationId xmlns:p14="http://schemas.microsoft.com/office/powerpoint/2010/main" val="21892040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panose="020B0603020204020204" pitchFamily="34" charset="0"/>
                <a:ea typeface="Malgun Gothic" panose="020B0503020000020004" pitchFamily="34" charset="-127"/>
              </a:rPr>
              <a:t>보안 그룹</a:t>
            </a:r>
            <a:endParaRPr lang="en-US" dirty="0">
              <a:latin typeface="Amazon Ember" panose="020B0603020204020204" pitchFamily="34" charset="0"/>
              <a:ea typeface="Malgun Gothic" panose="020B0503020000020004" pitchFamily="34" charset="-127"/>
            </a:endParaRPr>
          </a:p>
        </p:txBody>
      </p:sp>
      <p:sp>
        <p:nvSpPr>
          <p:cNvPr id="29" name="Rectangle 28"/>
          <p:cNvSpPr/>
          <p:nvPr/>
        </p:nvSpPr>
        <p:spPr bwMode="auto">
          <a:xfrm>
            <a:off x="4751592" y="1386269"/>
            <a:ext cx="2804160" cy="495287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90229" tIns="45145" rIns="90229" bIns="45145" rtlCol="0"/>
          <a:lstStyle/>
          <a:p>
            <a:pPr defTabSz="902875" rtl="0">
              <a:defRPr/>
            </a:pPr>
            <a:endParaRPr lang="en-US" sz="2133"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Arial" charset="0"/>
            </a:endParaRPr>
          </a:p>
        </p:txBody>
      </p:sp>
      <p:sp>
        <p:nvSpPr>
          <p:cNvPr id="30" name="Rectangle 29"/>
          <p:cNvSpPr/>
          <p:nvPr/>
        </p:nvSpPr>
        <p:spPr bwMode="auto">
          <a:xfrm>
            <a:off x="1823152" y="1389168"/>
            <a:ext cx="2804160" cy="494997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90229" tIns="45145" rIns="90229" bIns="45145" rtlCol="0"/>
          <a:lstStyle/>
          <a:p>
            <a:pPr defTabSz="902875" rtl="0">
              <a:defRPr/>
            </a:pPr>
            <a:endParaRPr lang="en-US" sz="2133"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Arial" charset="0"/>
            </a:endParaRPr>
          </a:p>
        </p:txBody>
      </p:sp>
      <p:sp>
        <p:nvSpPr>
          <p:cNvPr id="35" name="Rectangle 34"/>
          <p:cNvSpPr>
            <a:spLocks noChangeArrowheads="1"/>
          </p:cNvSpPr>
          <p:nvPr/>
        </p:nvSpPr>
        <p:spPr bwMode="auto">
          <a:xfrm>
            <a:off x="1833596" y="1384469"/>
            <a:ext cx="2804160" cy="626533"/>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90229" tIns="45145" rIns="90229" bIns="45145" rtlCol="0" anchor="ctr"/>
          <a:lstStyle/>
          <a:p>
            <a:pPr algn="ctr" defTabSz="451478" rtl="0">
              <a:defRPr/>
            </a:pPr>
            <a:r>
              <a:rPr lang="ko-kr" sz="2133" b="1">
                <a:solidFill>
                  <a:prstClr val="white"/>
                </a:solidFill>
                <a:latin typeface="Amazon Ember" panose="020B0603020204020204" pitchFamily="34" charset="0"/>
                <a:ea typeface="Malgun Gothic" panose="020B0503020000020004" pitchFamily="34" charset="-127"/>
                <a:cs typeface="Amazon Ember" panose="020B0603020204020204" pitchFamily="34" charset="0"/>
              </a:rPr>
              <a:t>SSL </a:t>
            </a:r>
            <a:r>
              <a:rPr lang="ko-kr" sz="2133" b="1">
                <a:solidFill>
                  <a:srgbClr val="FFFFFF"/>
                </a:solidFill>
                <a:latin typeface="Amazon Ember" panose="020B0603020204020204" pitchFamily="34" charset="0"/>
                <a:ea typeface="Malgun Gothic" panose="020B0503020000020004" pitchFamily="34" charset="-127"/>
                <a:cs typeface="Amazon Ember" panose="020B0603020204020204" pitchFamily="34" charset="0"/>
              </a:rPr>
              <a:t>엔드포인트</a:t>
            </a:r>
            <a:endParaRPr lang="en-US" sz="2133" b="1"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5" name="Rectangle 14"/>
          <p:cNvSpPr>
            <a:spLocks noChangeArrowheads="1"/>
          </p:cNvSpPr>
          <p:nvPr/>
        </p:nvSpPr>
        <p:spPr bwMode="auto">
          <a:xfrm>
            <a:off x="4745769" y="1391194"/>
            <a:ext cx="2804160" cy="624417"/>
          </a:xfrm>
          <a:prstGeom prst="rect">
            <a:avLst/>
          </a:prstGeom>
          <a:solidFill>
            <a:srgbClr val="FAA634"/>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90229" tIns="45145" rIns="90229" bIns="45145" rtlCol="0" anchor="ctr"/>
          <a:lstStyle/>
          <a:p>
            <a:pPr algn="ctr" defTabSz="451478" rtl="0">
              <a:defRPr/>
            </a:pPr>
            <a:r>
              <a:rPr lang="ko-kr" sz="2133" b="1">
                <a:solidFill>
                  <a:srgbClr val="FFFFFF"/>
                </a:solidFill>
                <a:latin typeface="Amazon Ember" panose="020B0603020204020204" pitchFamily="34" charset="0"/>
                <a:ea typeface="Malgun Gothic" panose="020B0503020000020004" pitchFamily="34" charset="-127"/>
                <a:cs typeface="Amazon Ember" panose="020B0603020204020204" pitchFamily="34" charset="0"/>
              </a:rPr>
              <a:t>보안 그룹</a:t>
            </a:r>
            <a:endParaRPr lang="en-US" sz="2133" b="1"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9" name="Rectangle 42"/>
          <p:cNvSpPr>
            <a:spLocks noChangeArrowheads="1"/>
          </p:cNvSpPr>
          <p:nvPr/>
        </p:nvSpPr>
        <p:spPr bwMode="auto">
          <a:xfrm>
            <a:off x="4769801" y="2275586"/>
            <a:ext cx="2709333" cy="2388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229" tIns="45145" rIns="90229" bIns="45145" rtlCol="0">
            <a:spAutoFit/>
          </a:bodyPr>
          <a:lstStyle/>
          <a:p>
            <a:pPr algn="ctr" defTabSz="450839" rtl="0"/>
            <a:r>
              <a:rPr lang="ko-kr" sz="2133" b="1" dirty="0">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rPr>
              <a:t>인스턴스 방화벽</a:t>
            </a:r>
          </a:p>
          <a:p>
            <a:pPr algn="ctr" defTabSz="450839" rtl="0"/>
            <a:endParaRPr lang="en-US" sz="2133" b="1" dirty="0">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endParaRPr>
          </a:p>
          <a:p>
            <a:pPr algn="ctr" defTabSz="450839" rtl="0"/>
            <a:r>
              <a:rPr lang="ko-kr" sz="2133" dirty="0">
                <a:solidFill>
                  <a:srgbClr val="414042"/>
                </a:solidFill>
                <a:latin typeface="Amazon Ember Light" panose="020B0403020204020204" pitchFamily="34" charset="0"/>
                <a:ea typeface="Malgun Gothic" panose="020B0503020000020004" pitchFamily="34" charset="-127"/>
                <a:cs typeface="Amazon Ember Light" panose="020B0403020204020204" pitchFamily="34" charset="0"/>
              </a:rPr>
              <a:t>보안 그룹을 사용하여 인스턴스에 대한 방화벽 규칙을 구성.</a:t>
            </a:r>
          </a:p>
          <a:p>
            <a:pPr algn="ctr" defTabSz="450839" rtl="0"/>
            <a:endParaRPr lang="en-US" sz="2133" dirty="0">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16" name="Rectangle 15"/>
          <p:cNvSpPr/>
          <p:nvPr/>
        </p:nvSpPr>
        <p:spPr bwMode="auto">
          <a:xfrm>
            <a:off x="7646242" y="1385009"/>
            <a:ext cx="2804160" cy="495413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90229" tIns="45145" rIns="90229" bIns="45145" rtlCol="0"/>
          <a:lstStyle/>
          <a:p>
            <a:pPr defTabSz="902875" rtl="0">
              <a:defRPr/>
            </a:pPr>
            <a:endParaRPr lang="en-US" sz="2133"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sym typeface="Arial" charset="0"/>
            </a:endParaRPr>
          </a:p>
        </p:txBody>
      </p:sp>
      <p:sp>
        <p:nvSpPr>
          <p:cNvPr id="21" name="Rectangle 20"/>
          <p:cNvSpPr>
            <a:spLocks noChangeArrowheads="1"/>
          </p:cNvSpPr>
          <p:nvPr/>
        </p:nvSpPr>
        <p:spPr bwMode="auto">
          <a:xfrm>
            <a:off x="7654854" y="1384470"/>
            <a:ext cx="2804160" cy="624417"/>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90229" tIns="45145" rIns="90229" bIns="45145" rtlCol="0" anchor="ctr"/>
          <a:lstStyle/>
          <a:p>
            <a:pPr algn="ctr" defTabSz="451478" rtl="0">
              <a:defRPr/>
            </a:pPr>
            <a:r>
              <a:rPr lang="ko-kr" sz="2133" b="1">
                <a:solidFill>
                  <a:prstClr val="white"/>
                </a:solidFill>
                <a:latin typeface="Amazon Ember" panose="020B0603020204020204" pitchFamily="34" charset="0"/>
                <a:ea typeface="Malgun Gothic" panose="020B0503020000020004" pitchFamily="34" charset="-127"/>
                <a:cs typeface="Amazon Ember" panose="020B0603020204020204" pitchFamily="34" charset="0"/>
              </a:rPr>
              <a:t>VPC</a:t>
            </a:r>
          </a:p>
        </p:txBody>
      </p:sp>
      <p:sp>
        <p:nvSpPr>
          <p:cNvPr id="17" name="Rectangle 38"/>
          <p:cNvSpPr>
            <a:spLocks noChangeArrowheads="1"/>
          </p:cNvSpPr>
          <p:nvPr/>
        </p:nvSpPr>
        <p:spPr bwMode="auto">
          <a:xfrm>
            <a:off x="1732986" y="2261206"/>
            <a:ext cx="2929488" cy="2388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229" tIns="45145" rIns="90229" bIns="45145" rtlCol="0">
            <a:spAutoFit/>
          </a:bodyPr>
          <a:lstStyle/>
          <a:p>
            <a:pPr algn="ctr" defTabSz="450839" rtl="0"/>
            <a:r>
              <a:rPr lang="ko-kr" sz="2133" b="1">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rPr>
              <a:t>보안 전송</a:t>
            </a:r>
          </a:p>
          <a:p>
            <a:pPr algn="ctr" defTabSz="450839" rtl="0"/>
            <a:endParaRPr lang="en-US" sz="2133" dirty="0">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endParaRPr>
          </a:p>
          <a:p>
            <a:pPr algn="ctr" defTabSz="450839" rtl="0"/>
            <a:r>
              <a:rPr lang="ko-kr" sz="2133">
                <a:solidFill>
                  <a:srgbClr val="414042"/>
                </a:solidFill>
                <a:latin typeface="Amazon Ember Light" panose="020B0403020204020204" pitchFamily="34" charset="0"/>
                <a:ea typeface="Malgun Gothic" panose="020B0503020000020004" pitchFamily="34" charset="-127"/>
                <a:cs typeface="Amazon Ember Light" panose="020B0403020204020204" pitchFamily="34" charset="0"/>
              </a:rPr>
              <a:t>안전한 엔드포인트를 사용하여 보안 통신 세션(HTTPS)을 설정.</a:t>
            </a:r>
          </a:p>
          <a:p>
            <a:pPr algn="ctr" defTabSz="450839" rtl="0"/>
            <a:endParaRPr lang="en-US" sz="2133" dirty="0">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endParaRPr>
          </a:p>
          <a:p>
            <a:pPr algn="ctr" defTabSz="450839" rtl="0"/>
            <a:r>
              <a:rPr lang="ko-kr" sz="2133">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rPr>
              <a:t> </a:t>
            </a:r>
          </a:p>
        </p:txBody>
      </p:sp>
      <p:sp>
        <p:nvSpPr>
          <p:cNvPr id="20" name="Rectangle 46"/>
          <p:cNvSpPr>
            <a:spLocks noChangeArrowheads="1"/>
          </p:cNvSpPr>
          <p:nvPr/>
        </p:nvSpPr>
        <p:spPr bwMode="auto">
          <a:xfrm>
            <a:off x="7687075" y="2277970"/>
            <a:ext cx="2722033" cy="33734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229" tIns="45145" rIns="90229" bIns="45145" rtlCol="0">
            <a:spAutoFit/>
          </a:bodyPr>
          <a:lstStyle/>
          <a:p>
            <a:pPr algn="ctr" defTabSz="450839" rtl="0"/>
            <a:r>
              <a:rPr lang="ko-kr" sz="2133" b="1">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rPr>
              <a:t>네트워크 제어</a:t>
            </a:r>
          </a:p>
          <a:p>
            <a:pPr algn="ctr" defTabSz="450839" rtl="0"/>
            <a:endParaRPr lang="en-US" sz="2133" dirty="0">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endParaRPr>
          </a:p>
          <a:p>
            <a:pPr algn="ctr" defTabSz="450839" rtl="0"/>
            <a:r>
              <a:rPr lang="ko-kr" sz="2133">
                <a:solidFill>
                  <a:srgbClr val="414042"/>
                </a:solidFill>
                <a:latin typeface="Amazon Ember Light" panose="020B0403020204020204" pitchFamily="34" charset="0"/>
                <a:ea typeface="Malgun Gothic" panose="020B0503020000020004" pitchFamily="34" charset="-127"/>
                <a:cs typeface="Amazon Ember Light" panose="020B0403020204020204" pitchFamily="34" charset="0"/>
              </a:rPr>
              <a:t>Virtual Private Cloud에서 퍼블릭 및 프라이빗 서브넷, NAT 및 VPN 지원을 사용하여 리소스 액세스에 대한 낮은 수준의 네트워킹 제약 조건을 생성. </a:t>
            </a:r>
            <a:endParaRPr lang="en-US" sz="2133" dirty="0">
              <a:solidFill>
                <a:srgbClr val="414042"/>
              </a:solidFill>
              <a:latin typeface="Amazon Ember Light" panose="020B0403020204020204" pitchFamily="34" charset="0"/>
              <a:ea typeface="Malgun Gothic" panose="020B0503020000020004" pitchFamily="34" charset="-127"/>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0475743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AWS 멀티 티어 보안 그룹</a:t>
            </a:r>
            <a:endParaRPr lang="en-US" dirty="0">
              <a:latin typeface="Amazon Ember Light" panose="020B0403020204020204" pitchFamily="34" charset="0"/>
              <a:ea typeface="Malgun Gothic" panose="020B0503020000020004" pitchFamily="34" charset="-127"/>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2542" y="3338863"/>
            <a:ext cx="734868" cy="762085"/>
          </a:xfrm>
          <a:prstGeom prst="rect">
            <a:avLst/>
          </a:prstGeom>
        </p:spPr>
      </p:pic>
      <p:grpSp>
        <p:nvGrpSpPr>
          <p:cNvPr id="6" name="Group 5"/>
          <p:cNvGrpSpPr>
            <a:grpSpLocks/>
          </p:cNvGrpSpPr>
          <p:nvPr/>
        </p:nvGrpSpPr>
        <p:grpSpPr bwMode="auto">
          <a:xfrm>
            <a:off x="3703145" y="3129682"/>
            <a:ext cx="1809223" cy="2465319"/>
            <a:chOff x="545458" y="4783771"/>
            <a:chExt cx="2293787" cy="1733798"/>
          </a:xfrm>
        </p:grpSpPr>
        <p:sp>
          <p:nvSpPr>
            <p:cNvPr id="8" name="Rounded Rectangle 7"/>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1867" dirty="0">
                <a:solidFill>
                  <a:schemeClr val="tx1"/>
                </a:solidFill>
                <a:latin typeface="Amazon Ember "/>
                <a:ea typeface="Malgun Gothic" panose="020B0503020000020004" pitchFamily="34" charset="-127"/>
                <a:cs typeface="Amazon Ember" panose="020B0603020204020204" pitchFamily="34" charset="0"/>
              </a:endParaRPr>
            </a:p>
          </p:txBody>
        </p:sp>
        <p:sp>
          <p:nvSpPr>
            <p:cNvPr id="9" name="Rounded Rectangle 8"/>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1867" dirty="0">
                <a:solidFill>
                  <a:schemeClr val="tx1"/>
                </a:solidFill>
                <a:latin typeface="Amazon Ember "/>
                <a:ea typeface="Malgun Gothic" panose="020B0503020000020004" pitchFamily="34" charset="-127"/>
                <a:cs typeface="Amazon Ember" panose="020B0603020204020204" pitchFamily="34" charset="0"/>
              </a:endParaRPr>
            </a:p>
          </p:txBody>
        </p:sp>
      </p:grpSp>
      <p:sp>
        <p:nvSpPr>
          <p:cNvPr id="11" name="TextBox 10"/>
          <p:cNvSpPr txBox="1"/>
          <p:nvPr/>
        </p:nvSpPr>
        <p:spPr>
          <a:xfrm>
            <a:off x="3962428" y="3538149"/>
            <a:ext cx="809837" cy="256545"/>
          </a:xfrm>
          <a:prstGeom prst="rect">
            <a:avLst/>
          </a:prstGeom>
          <a:noFill/>
        </p:spPr>
        <p:txBody>
          <a:bodyPr wrap="none" rtlCol="0">
            <a:spAutoFit/>
          </a:bodyPr>
          <a:lstStyle/>
          <a:p>
            <a:pPr algn="ctr" rtl="0"/>
            <a:r>
              <a:rPr lang="ko-kr" sz="1067" dirty="0">
                <a:solidFill>
                  <a:schemeClr val="bg1"/>
                </a:solidFill>
                <a:latin typeface="Amazon Ember "/>
                <a:ea typeface="Malgun Gothic" panose="020B0503020000020004" pitchFamily="34" charset="-127"/>
                <a:cs typeface="Amazon Ember" panose="020B0603020204020204" pitchFamily="34" charset="0"/>
              </a:rPr>
              <a:t>www 서버</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8737" y="3825407"/>
            <a:ext cx="734868" cy="762085"/>
          </a:xfrm>
          <a:prstGeom prst="rect">
            <a:avLst/>
          </a:prstGeom>
        </p:spPr>
      </p:pic>
      <p:sp>
        <p:nvSpPr>
          <p:cNvPr id="13" name="TextBox 12"/>
          <p:cNvSpPr txBox="1"/>
          <p:nvPr/>
        </p:nvSpPr>
        <p:spPr>
          <a:xfrm>
            <a:off x="4238622" y="4024693"/>
            <a:ext cx="809837" cy="256545"/>
          </a:xfrm>
          <a:prstGeom prst="rect">
            <a:avLst/>
          </a:prstGeom>
          <a:noFill/>
        </p:spPr>
        <p:txBody>
          <a:bodyPr wrap="none" rtlCol="0">
            <a:spAutoFit/>
          </a:bodyPr>
          <a:lstStyle/>
          <a:p>
            <a:pPr algn="ctr" rtl="0"/>
            <a:r>
              <a:rPr lang="ko-kr" sz="1067">
                <a:solidFill>
                  <a:schemeClr val="bg1"/>
                </a:solidFill>
                <a:latin typeface="Amazon Ember "/>
                <a:ea typeface="Malgun Gothic" panose="020B0503020000020004" pitchFamily="34" charset="-127"/>
                <a:cs typeface="Amazon Ember" panose="020B0603020204020204" pitchFamily="34" charset="0"/>
              </a:rPr>
              <a:t>www 서버</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9589" y="4287531"/>
            <a:ext cx="734868" cy="762085"/>
          </a:xfrm>
          <a:prstGeom prst="rect">
            <a:avLst/>
          </a:prstGeom>
        </p:spPr>
      </p:pic>
      <p:sp>
        <p:nvSpPr>
          <p:cNvPr id="15" name="TextBox 14"/>
          <p:cNvSpPr txBox="1"/>
          <p:nvPr/>
        </p:nvSpPr>
        <p:spPr>
          <a:xfrm>
            <a:off x="4529474" y="4486817"/>
            <a:ext cx="809837" cy="256545"/>
          </a:xfrm>
          <a:prstGeom prst="rect">
            <a:avLst/>
          </a:prstGeom>
          <a:noFill/>
        </p:spPr>
        <p:txBody>
          <a:bodyPr wrap="none" rtlCol="0">
            <a:spAutoFit/>
          </a:bodyPr>
          <a:lstStyle/>
          <a:p>
            <a:pPr algn="ctr" rtl="0"/>
            <a:r>
              <a:rPr lang="ko-kr" sz="1067">
                <a:solidFill>
                  <a:schemeClr val="bg1"/>
                </a:solidFill>
                <a:latin typeface="Amazon Ember "/>
                <a:ea typeface="Malgun Gothic" panose="020B0503020000020004" pitchFamily="34" charset="-127"/>
                <a:cs typeface="Amazon Ember" panose="020B0603020204020204" pitchFamily="34" charset="0"/>
              </a:rPr>
              <a:t>www 서버</a:t>
            </a:r>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714" y="3338863"/>
            <a:ext cx="734868" cy="762085"/>
          </a:xfrm>
          <a:prstGeom prst="rect">
            <a:avLst/>
          </a:prstGeom>
        </p:spPr>
      </p:pic>
      <p:grpSp>
        <p:nvGrpSpPr>
          <p:cNvPr id="40" name="Group 39"/>
          <p:cNvGrpSpPr>
            <a:grpSpLocks/>
          </p:cNvGrpSpPr>
          <p:nvPr/>
        </p:nvGrpSpPr>
        <p:grpSpPr bwMode="auto">
          <a:xfrm>
            <a:off x="5909317" y="3129682"/>
            <a:ext cx="1809223" cy="2465319"/>
            <a:chOff x="545458" y="4783771"/>
            <a:chExt cx="2293787" cy="1733798"/>
          </a:xfrm>
        </p:grpSpPr>
        <p:sp>
          <p:nvSpPr>
            <p:cNvPr id="42" name="Rounded Rectangle 41"/>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1867" dirty="0">
                <a:solidFill>
                  <a:schemeClr val="tx1"/>
                </a:solidFill>
                <a:latin typeface="Amazon Ember "/>
                <a:ea typeface="Malgun Gothic" panose="020B0503020000020004" pitchFamily="34" charset="-127"/>
                <a:cs typeface="Amazon Ember" panose="020B0603020204020204" pitchFamily="34" charset="0"/>
              </a:endParaRPr>
            </a:p>
          </p:txBody>
        </p:sp>
        <p:sp>
          <p:nvSpPr>
            <p:cNvPr id="43" name="Rounded Rectangle 42"/>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1867" dirty="0">
                <a:solidFill>
                  <a:schemeClr val="tx1"/>
                </a:solidFill>
                <a:latin typeface="Amazon Ember "/>
                <a:ea typeface="Malgun Gothic" panose="020B0503020000020004" pitchFamily="34" charset="-127"/>
                <a:cs typeface="Amazon Ember" panose="020B0603020204020204" pitchFamily="34" charset="0"/>
              </a:endParaRPr>
            </a:p>
          </p:txBody>
        </p:sp>
      </p:grpSp>
      <p:sp>
        <p:nvSpPr>
          <p:cNvPr id="44" name="TextBox 43"/>
          <p:cNvSpPr txBox="1"/>
          <p:nvPr/>
        </p:nvSpPr>
        <p:spPr>
          <a:xfrm>
            <a:off x="6259168" y="3538149"/>
            <a:ext cx="628698" cy="256545"/>
          </a:xfrm>
          <a:prstGeom prst="rect">
            <a:avLst/>
          </a:prstGeom>
          <a:noFill/>
        </p:spPr>
        <p:txBody>
          <a:bodyPr wrap="none" rtlCol="0">
            <a:spAutoFit/>
          </a:bodyPr>
          <a:lstStyle/>
          <a:p>
            <a:pPr algn="ctr" rtl="0"/>
            <a:r>
              <a:rPr lang="ko-kr" sz="1067">
                <a:solidFill>
                  <a:srgbClr val="FFFFFF"/>
                </a:solidFill>
                <a:latin typeface="Amazon Ember "/>
                <a:ea typeface="Malgun Gothic" panose="020B0503020000020004" pitchFamily="34" charset="-127"/>
                <a:cs typeface="Amazon Ember" panose="020B0603020204020204" pitchFamily="34" charset="0"/>
              </a:rPr>
              <a:t>앱 서버</a:t>
            </a:r>
            <a:endParaRPr lang="en-US" sz="1067" dirty="0">
              <a:solidFill>
                <a:srgbClr val="FFFFFF"/>
              </a:solidFill>
              <a:latin typeface="Amazon Ember "/>
              <a:ea typeface="Malgun Gothic" panose="020B0503020000020004" pitchFamily="34" charset="-127"/>
              <a:cs typeface="Amazon Ember" panose="020B0603020204020204" pitchFamily="34" charset="0"/>
            </a:endParaRPr>
          </a:p>
        </p:txBody>
      </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4909" y="3825407"/>
            <a:ext cx="734868" cy="762085"/>
          </a:xfrm>
          <a:prstGeom prst="rect">
            <a:avLst/>
          </a:prstGeom>
        </p:spPr>
      </p:pic>
      <p:sp>
        <p:nvSpPr>
          <p:cNvPr id="46" name="TextBox 45"/>
          <p:cNvSpPr txBox="1"/>
          <p:nvPr/>
        </p:nvSpPr>
        <p:spPr>
          <a:xfrm>
            <a:off x="6535363" y="4024693"/>
            <a:ext cx="628698" cy="256545"/>
          </a:xfrm>
          <a:prstGeom prst="rect">
            <a:avLst/>
          </a:prstGeom>
          <a:noFill/>
        </p:spPr>
        <p:txBody>
          <a:bodyPr wrap="none" rtlCol="0">
            <a:spAutoFit/>
          </a:bodyPr>
          <a:lstStyle/>
          <a:p>
            <a:pPr algn="ctr" rtl="0"/>
            <a:r>
              <a:rPr lang="ko-kr" sz="1067">
                <a:solidFill>
                  <a:srgbClr val="FFFFFF"/>
                </a:solidFill>
                <a:latin typeface="Amazon Ember "/>
                <a:ea typeface="Malgun Gothic" panose="020B0503020000020004" pitchFamily="34" charset="-127"/>
                <a:cs typeface="Amazon Ember" panose="020B0603020204020204" pitchFamily="34" charset="0"/>
              </a:rPr>
              <a:t>앱 서버</a:t>
            </a:r>
            <a:endParaRPr lang="en-US" sz="1067" dirty="0">
              <a:solidFill>
                <a:srgbClr val="FFFFFF"/>
              </a:solidFill>
              <a:latin typeface="Amazon Ember "/>
              <a:ea typeface="Malgun Gothic" panose="020B0503020000020004" pitchFamily="34" charset="-127"/>
              <a:cs typeface="Amazon Ember" panose="020B0603020204020204" pitchFamily="34" charset="0"/>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5761" y="4287531"/>
            <a:ext cx="734868" cy="762085"/>
          </a:xfrm>
          <a:prstGeom prst="rect">
            <a:avLst/>
          </a:prstGeom>
        </p:spPr>
      </p:pic>
      <p:sp>
        <p:nvSpPr>
          <p:cNvPr id="48" name="TextBox 47"/>
          <p:cNvSpPr txBox="1"/>
          <p:nvPr/>
        </p:nvSpPr>
        <p:spPr>
          <a:xfrm>
            <a:off x="6826215" y="4486817"/>
            <a:ext cx="628698" cy="256545"/>
          </a:xfrm>
          <a:prstGeom prst="rect">
            <a:avLst/>
          </a:prstGeom>
          <a:noFill/>
        </p:spPr>
        <p:txBody>
          <a:bodyPr wrap="none" rtlCol="0">
            <a:spAutoFit/>
          </a:bodyPr>
          <a:lstStyle/>
          <a:p>
            <a:pPr algn="ctr" rtl="0"/>
            <a:r>
              <a:rPr lang="ko-kr" sz="1067">
                <a:solidFill>
                  <a:srgbClr val="FFFFFF"/>
                </a:solidFill>
                <a:latin typeface="Amazon Ember "/>
                <a:ea typeface="Malgun Gothic" panose="020B0503020000020004" pitchFamily="34" charset="-127"/>
                <a:cs typeface="Amazon Ember" panose="020B0603020204020204" pitchFamily="34" charset="0"/>
              </a:rPr>
              <a:t>앱 서버</a:t>
            </a:r>
            <a:endParaRPr lang="en-US" sz="1067" dirty="0">
              <a:solidFill>
                <a:srgbClr val="FFFFFF"/>
              </a:solidFill>
              <a:latin typeface="Amazon Ember "/>
              <a:ea typeface="Malgun Gothic" panose="020B0503020000020004" pitchFamily="34" charset="-127"/>
              <a:cs typeface="Amazon Ember" panose="020B0603020204020204" pitchFamily="34" charset="0"/>
            </a:endParaRPr>
          </a:p>
        </p:txBody>
      </p:sp>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1327" y="3338863"/>
            <a:ext cx="734868" cy="762085"/>
          </a:xfrm>
          <a:prstGeom prst="rect">
            <a:avLst/>
          </a:prstGeom>
        </p:spPr>
      </p:pic>
      <p:grpSp>
        <p:nvGrpSpPr>
          <p:cNvPr id="50" name="Group 49"/>
          <p:cNvGrpSpPr/>
          <p:nvPr/>
        </p:nvGrpSpPr>
        <p:grpSpPr>
          <a:xfrm>
            <a:off x="3833162" y="3129681"/>
            <a:ext cx="6087989" cy="2480026"/>
            <a:chOff x="2598844" y="760413"/>
            <a:chExt cx="5897456" cy="1743892"/>
          </a:xfrm>
        </p:grpSpPr>
        <p:grpSp>
          <p:nvGrpSpPr>
            <p:cNvPr id="51" name="Group 50"/>
            <p:cNvGrpSpPr>
              <a:grpSpLocks/>
            </p:cNvGrpSpPr>
            <p:nvPr/>
          </p:nvGrpSpPr>
          <p:grpSpPr bwMode="auto">
            <a:xfrm>
              <a:off x="6743700" y="760413"/>
              <a:ext cx="1752600" cy="1733550"/>
              <a:chOff x="545458" y="4783771"/>
              <a:chExt cx="2293787" cy="1733798"/>
            </a:xfrm>
          </p:grpSpPr>
          <p:sp>
            <p:nvSpPr>
              <p:cNvPr id="53" name="Rounded Rectangle 52"/>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1867" dirty="0">
                  <a:solidFill>
                    <a:schemeClr val="tx1"/>
                  </a:solidFill>
                  <a:latin typeface="Amazon Ember "/>
                  <a:ea typeface="Malgun Gothic" panose="020B0503020000020004" pitchFamily="34" charset="-127"/>
                  <a:cs typeface="Amazon Ember" panose="020B0603020204020204" pitchFamily="34" charset="0"/>
                </a:endParaRPr>
              </a:p>
            </p:txBody>
          </p:sp>
          <p:sp>
            <p:nvSpPr>
              <p:cNvPr id="54" name="Rounded Rectangle 53"/>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1867" dirty="0">
                  <a:solidFill>
                    <a:schemeClr val="tx1"/>
                  </a:solidFill>
                  <a:latin typeface="Amazon Ember "/>
                  <a:ea typeface="Malgun Gothic" panose="020B0503020000020004" pitchFamily="34" charset="-127"/>
                  <a:cs typeface="Amazon Ember" panose="020B0603020204020204" pitchFamily="34" charset="0"/>
                </a:endParaRPr>
              </a:p>
            </p:txBody>
          </p:sp>
        </p:grpSp>
        <p:sp>
          <p:nvSpPr>
            <p:cNvPr id="52" name="TextBox 34"/>
            <p:cNvSpPr txBox="1">
              <a:spLocks noChangeArrowheads="1"/>
            </p:cNvSpPr>
            <p:nvPr/>
          </p:nvSpPr>
          <p:spPr bwMode="auto">
            <a:xfrm>
              <a:off x="6851651" y="2150908"/>
              <a:ext cx="1555749" cy="353397"/>
            </a:xfrm>
            <a:prstGeom prst="rect">
              <a:avLst/>
            </a:prstGeom>
            <a:noFill/>
            <a:ln w="9525">
              <a:noFill/>
              <a:miter lim="800000"/>
              <a:headEnd/>
              <a:tailEnd/>
            </a:ln>
          </p:spPr>
          <p:txBody>
            <a:bodyPr rtlCol="0" anchor="ctr" anchorCtr="0">
              <a:spAutoFit/>
            </a:bodyPr>
            <a:lstStyle/>
            <a:p>
              <a:pPr algn="ctr" rtl="0"/>
              <a:r>
                <a:rPr lang="ko-kr" sz="1333" b="1">
                  <a:solidFill>
                    <a:srgbClr val="414042"/>
                  </a:solidFill>
                  <a:latin typeface="Amazon Ember "/>
                  <a:ea typeface="Malgun Gothic" panose="020B0503020000020004" pitchFamily="34" charset="-127"/>
                  <a:cs typeface="Amazon Ember" panose="020B0603020204020204" pitchFamily="34" charset="0"/>
                </a:rPr>
                <a:t>데이터베이스 티어</a:t>
              </a:r>
              <a:br>
                <a:rPr lang="en-US" sz="1333" b="1" dirty="0">
                  <a:solidFill>
                    <a:srgbClr val="414042"/>
                  </a:solidFill>
                  <a:latin typeface="Amazon Ember "/>
                  <a:ea typeface="Malgun Gothic" panose="020B0503020000020004" pitchFamily="34" charset="-127"/>
                  <a:cs typeface="Amazon Ember" panose="020B0603020204020204" pitchFamily="34" charset="0"/>
                </a:rPr>
              </a:br>
              <a:r>
                <a:rPr lang="ko-kr" sz="1333">
                  <a:solidFill>
                    <a:srgbClr val="414042"/>
                  </a:solidFill>
                  <a:latin typeface="Amazon Ember "/>
                  <a:ea typeface="Malgun Gothic" panose="020B0503020000020004" pitchFamily="34" charset="-127"/>
                  <a:cs typeface="Amazon Ember" panose="020B0603020204020204" pitchFamily="34" charset="0"/>
                </a:rPr>
                <a:t>보안 그룹</a:t>
              </a:r>
            </a:p>
          </p:txBody>
        </p:sp>
        <p:sp>
          <p:nvSpPr>
            <p:cNvPr id="72" name="TextBox 34"/>
            <p:cNvSpPr txBox="1">
              <a:spLocks noChangeArrowheads="1"/>
            </p:cNvSpPr>
            <p:nvPr/>
          </p:nvSpPr>
          <p:spPr bwMode="auto">
            <a:xfrm>
              <a:off x="4739374" y="2150908"/>
              <a:ext cx="1555749" cy="353397"/>
            </a:xfrm>
            <a:prstGeom prst="rect">
              <a:avLst/>
            </a:prstGeom>
            <a:noFill/>
            <a:ln w="9525">
              <a:noFill/>
              <a:miter lim="800000"/>
              <a:headEnd/>
              <a:tailEnd/>
            </a:ln>
          </p:spPr>
          <p:txBody>
            <a:bodyPr rtlCol="0" anchor="ctr" anchorCtr="0">
              <a:spAutoFit/>
            </a:bodyPr>
            <a:lstStyle/>
            <a:p>
              <a:pPr algn="ctr" rtl="0"/>
              <a:r>
                <a:rPr lang="ko-kr" sz="1333" b="1">
                  <a:solidFill>
                    <a:srgbClr val="414042"/>
                  </a:solidFill>
                  <a:latin typeface="Amazon Ember "/>
                  <a:ea typeface="Malgun Gothic" panose="020B0503020000020004" pitchFamily="34" charset="-127"/>
                  <a:cs typeface="Amazon Ember" panose="020B0603020204020204" pitchFamily="34" charset="0"/>
                </a:rPr>
                <a:t>애플리케이션 티어</a:t>
              </a:r>
              <a:br>
                <a:rPr lang="en-US" sz="1333" b="1" dirty="0">
                  <a:solidFill>
                    <a:srgbClr val="414042"/>
                  </a:solidFill>
                  <a:latin typeface="Amazon Ember "/>
                  <a:ea typeface="Malgun Gothic" panose="020B0503020000020004" pitchFamily="34" charset="-127"/>
                  <a:cs typeface="Amazon Ember" panose="020B0603020204020204" pitchFamily="34" charset="0"/>
                </a:rPr>
              </a:br>
              <a:r>
                <a:rPr lang="ko-kr" sz="1333">
                  <a:solidFill>
                    <a:srgbClr val="414042"/>
                  </a:solidFill>
                  <a:latin typeface="Amazon Ember "/>
                  <a:ea typeface="Malgun Gothic" panose="020B0503020000020004" pitchFamily="34" charset="-127"/>
                  <a:cs typeface="Amazon Ember" panose="020B0603020204020204" pitchFamily="34" charset="0"/>
                </a:rPr>
                <a:t>보안 그룹</a:t>
              </a:r>
            </a:p>
          </p:txBody>
        </p:sp>
        <p:sp>
          <p:nvSpPr>
            <p:cNvPr id="73" name="TextBox 34"/>
            <p:cNvSpPr txBox="1">
              <a:spLocks noChangeArrowheads="1"/>
            </p:cNvSpPr>
            <p:nvPr/>
          </p:nvSpPr>
          <p:spPr bwMode="auto">
            <a:xfrm>
              <a:off x="2598844" y="2150908"/>
              <a:ext cx="1555749" cy="353397"/>
            </a:xfrm>
            <a:prstGeom prst="rect">
              <a:avLst/>
            </a:prstGeom>
            <a:noFill/>
            <a:ln w="9525">
              <a:noFill/>
              <a:miter lim="800000"/>
              <a:headEnd/>
              <a:tailEnd/>
            </a:ln>
          </p:spPr>
          <p:txBody>
            <a:bodyPr rtlCol="0" anchor="ctr" anchorCtr="0">
              <a:spAutoFit/>
            </a:bodyPr>
            <a:lstStyle/>
            <a:p>
              <a:pPr algn="ctr" rtl="0"/>
              <a:r>
                <a:rPr lang="ko-kr" sz="1333" b="1">
                  <a:solidFill>
                    <a:srgbClr val="414042"/>
                  </a:solidFill>
                  <a:latin typeface="Amazon Ember "/>
                  <a:ea typeface="Malgun Gothic" panose="020B0503020000020004" pitchFamily="34" charset="-127"/>
                  <a:cs typeface="Amazon Ember" panose="020B0603020204020204" pitchFamily="34" charset="0"/>
                </a:rPr>
                <a:t>웹 티어</a:t>
              </a:r>
              <a:br>
                <a:rPr lang="en-US" sz="1333" b="1" dirty="0">
                  <a:solidFill>
                    <a:srgbClr val="414042"/>
                  </a:solidFill>
                  <a:latin typeface="Amazon Ember "/>
                  <a:ea typeface="Malgun Gothic" panose="020B0503020000020004" pitchFamily="34" charset="-127"/>
                  <a:cs typeface="Amazon Ember" panose="020B0603020204020204" pitchFamily="34" charset="0"/>
                </a:rPr>
              </a:br>
              <a:r>
                <a:rPr lang="ko-kr" sz="1333">
                  <a:solidFill>
                    <a:srgbClr val="414042"/>
                  </a:solidFill>
                  <a:latin typeface="Amazon Ember "/>
                  <a:ea typeface="Malgun Gothic" panose="020B0503020000020004" pitchFamily="34" charset="-127"/>
                  <a:cs typeface="Amazon Ember" panose="020B0603020204020204" pitchFamily="34" charset="0"/>
                </a:rPr>
                <a:t>보안 그룹</a:t>
              </a:r>
            </a:p>
          </p:txBody>
        </p:sp>
      </p:grpSp>
      <p:sp>
        <p:nvSpPr>
          <p:cNvPr id="55" name="TextBox 54"/>
          <p:cNvSpPr txBox="1"/>
          <p:nvPr/>
        </p:nvSpPr>
        <p:spPr>
          <a:xfrm>
            <a:off x="8443347" y="3538149"/>
            <a:ext cx="665567" cy="256545"/>
          </a:xfrm>
          <a:prstGeom prst="rect">
            <a:avLst/>
          </a:prstGeom>
          <a:noFill/>
        </p:spPr>
        <p:txBody>
          <a:bodyPr wrap="none" rtlCol="0">
            <a:spAutoFit/>
          </a:bodyPr>
          <a:lstStyle/>
          <a:p>
            <a:pPr algn="ctr" rtl="0"/>
            <a:r>
              <a:rPr lang="ko-kr" sz="1067">
                <a:solidFill>
                  <a:schemeClr val="bg1"/>
                </a:solidFill>
                <a:latin typeface="Amazon Ember "/>
                <a:ea typeface="Malgun Gothic" panose="020B0503020000020004" pitchFamily="34" charset="-127"/>
                <a:cs typeface="Amazon Ember" panose="020B0603020204020204" pitchFamily="34" charset="0"/>
              </a:rPr>
              <a:t>DB 서버</a:t>
            </a:r>
          </a:p>
        </p:txBody>
      </p:sp>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7522" y="3825407"/>
            <a:ext cx="734868" cy="762085"/>
          </a:xfrm>
          <a:prstGeom prst="rect">
            <a:avLst/>
          </a:prstGeom>
        </p:spPr>
      </p:pic>
      <p:sp>
        <p:nvSpPr>
          <p:cNvPr id="57" name="TextBox 56"/>
          <p:cNvSpPr txBox="1"/>
          <p:nvPr/>
        </p:nvSpPr>
        <p:spPr>
          <a:xfrm>
            <a:off x="8719542" y="4024693"/>
            <a:ext cx="665567" cy="256545"/>
          </a:xfrm>
          <a:prstGeom prst="rect">
            <a:avLst/>
          </a:prstGeom>
          <a:noFill/>
        </p:spPr>
        <p:txBody>
          <a:bodyPr wrap="none" rtlCol="0">
            <a:spAutoFit/>
          </a:bodyPr>
          <a:lstStyle/>
          <a:p>
            <a:pPr algn="ctr" rtl="0"/>
            <a:r>
              <a:rPr lang="ko-kr" sz="1067">
                <a:solidFill>
                  <a:schemeClr val="bg1"/>
                </a:solidFill>
                <a:latin typeface="Amazon Ember "/>
                <a:ea typeface="Malgun Gothic" panose="020B0503020000020004" pitchFamily="34" charset="-127"/>
                <a:cs typeface="Amazon Ember" panose="020B0603020204020204" pitchFamily="34" charset="0"/>
              </a:rPr>
              <a:t>DB 서버</a:t>
            </a:r>
          </a:p>
        </p:txBody>
      </p:sp>
      <p:pic>
        <p:nvPicPr>
          <p:cNvPr id="58" name="Picture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8374" y="4287531"/>
            <a:ext cx="734868" cy="762085"/>
          </a:xfrm>
          <a:prstGeom prst="rect">
            <a:avLst/>
          </a:prstGeom>
        </p:spPr>
      </p:pic>
      <p:sp>
        <p:nvSpPr>
          <p:cNvPr id="59" name="TextBox 58"/>
          <p:cNvSpPr txBox="1"/>
          <p:nvPr/>
        </p:nvSpPr>
        <p:spPr>
          <a:xfrm>
            <a:off x="9010394" y="4486817"/>
            <a:ext cx="665567" cy="256545"/>
          </a:xfrm>
          <a:prstGeom prst="rect">
            <a:avLst/>
          </a:prstGeom>
          <a:noFill/>
        </p:spPr>
        <p:txBody>
          <a:bodyPr wrap="none" rtlCol="0">
            <a:spAutoFit/>
          </a:bodyPr>
          <a:lstStyle/>
          <a:p>
            <a:pPr algn="ctr" rtl="0"/>
            <a:r>
              <a:rPr lang="ko-kr" sz="1067">
                <a:solidFill>
                  <a:schemeClr val="bg1"/>
                </a:solidFill>
                <a:latin typeface="Amazon Ember "/>
                <a:ea typeface="Malgun Gothic" panose="020B0503020000020004" pitchFamily="34" charset="-127"/>
                <a:cs typeface="Amazon Ember" panose="020B0603020204020204" pitchFamily="34" charset="0"/>
              </a:rPr>
              <a:t>DB 서버</a:t>
            </a:r>
          </a:p>
        </p:txBody>
      </p:sp>
      <p:cxnSp>
        <p:nvCxnSpPr>
          <p:cNvPr id="63" name="Straight Connector 62"/>
          <p:cNvCxnSpPr/>
          <p:nvPr/>
        </p:nvCxnSpPr>
        <p:spPr>
          <a:xfrm>
            <a:off x="2411941" y="3538149"/>
            <a:ext cx="1580601" cy="948668"/>
          </a:xfrm>
          <a:prstGeom prst="line">
            <a:avLst/>
          </a:prstGeom>
          <a:ln w="5715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7" name="TextBox 34"/>
          <p:cNvSpPr txBox="1">
            <a:spLocks noChangeArrowheads="1"/>
          </p:cNvSpPr>
          <p:nvPr/>
        </p:nvSpPr>
        <p:spPr bwMode="auto">
          <a:xfrm>
            <a:off x="1268687" y="3747710"/>
            <a:ext cx="1606012" cy="297454"/>
          </a:xfrm>
          <a:prstGeom prst="rect">
            <a:avLst/>
          </a:prstGeom>
          <a:noFill/>
          <a:ln w="9525">
            <a:noFill/>
            <a:miter lim="800000"/>
            <a:headEnd/>
            <a:tailEnd/>
          </a:ln>
        </p:spPr>
        <p:txBody>
          <a:bodyPr rtlCol="0" anchor="ctr" anchorCtr="0">
            <a:spAutoFit/>
          </a:bodyPr>
          <a:lstStyle/>
          <a:p>
            <a:pPr algn="ctr" rtl="0"/>
            <a:r>
              <a:rPr lang="ko-kr" sz="1333" b="1">
                <a:solidFill>
                  <a:srgbClr val="414042"/>
                </a:solidFill>
                <a:latin typeface="Amazon Ember "/>
                <a:ea typeface="Malgun Gothic" panose="020B0503020000020004" pitchFamily="34" charset="-127"/>
                <a:cs typeface="Amazon Ember" panose="020B0603020204020204" pitchFamily="34" charset="0"/>
              </a:rPr>
              <a:t>인터넷</a:t>
            </a:r>
          </a:p>
        </p:txBody>
      </p:sp>
      <p:sp>
        <p:nvSpPr>
          <p:cNvPr id="68" name="TextBox 34"/>
          <p:cNvSpPr txBox="1">
            <a:spLocks noChangeArrowheads="1"/>
          </p:cNvSpPr>
          <p:nvPr/>
        </p:nvSpPr>
        <p:spPr bwMode="auto">
          <a:xfrm>
            <a:off x="5962754" y="1222653"/>
            <a:ext cx="1606012" cy="502573"/>
          </a:xfrm>
          <a:prstGeom prst="rect">
            <a:avLst/>
          </a:prstGeom>
          <a:noFill/>
          <a:ln w="9525">
            <a:noFill/>
            <a:miter lim="800000"/>
            <a:headEnd/>
            <a:tailEnd/>
          </a:ln>
        </p:spPr>
        <p:txBody>
          <a:bodyPr rtlCol="0" anchor="ctr" anchorCtr="0">
            <a:spAutoFit/>
          </a:bodyPr>
          <a:lstStyle/>
          <a:p>
            <a:pPr algn="ctr" rtl="0"/>
            <a:r>
              <a:rPr lang="ko-kr" sz="1333" b="1">
                <a:solidFill>
                  <a:srgbClr val="414042"/>
                </a:solidFill>
                <a:latin typeface="Amazon Ember "/>
                <a:ea typeface="Malgun Gothic" panose="020B0503020000020004" pitchFamily="34" charset="-127"/>
                <a:cs typeface="Amazon Ember" panose="020B0603020204020204" pitchFamily="34" charset="0"/>
              </a:rPr>
              <a:t>기업 관리 네트워크</a:t>
            </a:r>
          </a:p>
        </p:txBody>
      </p:sp>
      <p:sp>
        <p:nvSpPr>
          <p:cNvPr id="71" name="TextBox 70"/>
          <p:cNvSpPr txBox="1"/>
          <p:nvPr/>
        </p:nvSpPr>
        <p:spPr>
          <a:xfrm rot="1915367">
            <a:off x="2833603" y="3762558"/>
            <a:ext cx="843501" cy="256545"/>
          </a:xfrm>
          <a:prstGeom prst="rect">
            <a:avLst/>
          </a:prstGeom>
          <a:noFill/>
        </p:spPr>
        <p:txBody>
          <a:bodyPr wrap="none" rtlCol="0">
            <a:spAutoFit/>
          </a:bodyPr>
          <a:lstStyle/>
          <a:p>
            <a:pPr rtl="0"/>
            <a:r>
              <a:rPr lang="ko-kr" sz="1067">
                <a:latin typeface="Amazon Ember "/>
                <a:ea typeface="Malgun Gothic" panose="020B0503020000020004" pitchFamily="34" charset="-127"/>
                <a:cs typeface="Amazon Ember" panose="020B0603020204020204" pitchFamily="34" charset="0"/>
              </a:rPr>
              <a:t>http/https</a:t>
            </a:r>
          </a:p>
        </p:txBody>
      </p:sp>
      <p:cxnSp>
        <p:nvCxnSpPr>
          <p:cNvPr id="74" name="Straight Connector 73"/>
          <p:cNvCxnSpPr/>
          <p:nvPr/>
        </p:nvCxnSpPr>
        <p:spPr>
          <a:xfrm>
            <a:off x="5339701" y="4336567"/>
            <a:ext cx="917297" cy="0"/>
          </a:xfrm>
          <a:prstGeom prst="line">
            <a:avLst/>
          </a:prstGeom>
          <a:ln w="5715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568766" y="4336567"/>
            <a:ext cx="917297" cy="0"/>
          </a:xfrm>
          <a:prstGeom prst="line">
            <a:avLst/>
          </a:prstGeom>
          <a:ln w="5715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60" name="Picture 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3031" y="2845095"/>
            <a:ext cx="1388496" cy="909976"/>
          </a:xfrm>
          <a:prstGeom prst="rect">
            <a:avLst/>
          </a:prstGeom>
        </p:spPr>
      </p:pic>
      <p:cxnSp>
        <p:nvCxnSpPr>
          <p:cNvPr id="80" name="Straight Connector 79"/>
          <p:cNvCxnSpPr/>
          <p:nvPr/>
        </p:nvCxnSpPr>
        <p:spPr>
          <a:xfrm flipH="1">
            <a:off x="5102214" y="2128763"/>
            <a:ext cx="1663545" cy="1291264"/>
          </a:xfrm>
          <a:prstGeom prst="line">
            <a:avLst/>
          </a:prstGeom>
          <a:ln w="5715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6765759" y="2128764"/>
            <a:ext cx="0" cy="1259137"/>
          </a:xfrm>
          <a:prstGeom prst="line">
            <a:avLst/>
          </a:prstGeom>
          <a:ln w="5715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6740122" y="2120628"/>
            <a:ext cx="1663545" cy="1291264"/>
          </a:xfrm>
          <a:prstGeom prst="line">
            <a:avLst/>
          </a:prstGeom>
          <a:ln w="5715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8516" y="1675539"/>
            <a:ext cx="414488" cy="760867"/>
          </a:xfrm>
          <a:prstGeom prst="rect">
            <a:avLst/>
          </a:prstGeom>
        </p:spPr>
      </p:pic>
      <p:sp>
        <p:nvSpPr>
          <p:cNvPr id="88" name="TextBox 87"/>
          <p:cNvSpPr txBox="1"/>
          <p:nvPr/>
        </p:nvSpPr>
        <p:spPr>
          <a:xfrm rot="19297247">
            <a:off x="5523862" y="2526748"/>
            <a:ext cx="660758" cy="256545"/>
          </a:xfrm>
          <a:prstGeom prst="rect">
            <a:avLst/>
          </a:prstGeom>
          <a:noFill/>
        </p:spPr>
        <p:txBody>
          <a:bodyPr wrap="none" rtlCol="0">
            <a:spAutoFit/>
          </a:bodyPr>
          <a:lstStyle/>
          <a:p>
            <a:pPr rtl="0"/>
            <a:r>
              <a:rPr lang="ko-kr" sz="1067" dirty="0">
                <a:latin typeface="Amazon Ember "/>
                <a:ea typeface="Malgun Gothic" panose="020B0503020000020004" pitchFamily="34" charset="-127"/>
                <a:cs typeface="Amazon Ember" panose="020B0603020204020204" pitchFamily="34" charset="0"/>
              </a:rPr>
              <a:t>ssh/rdp</a:t>
            </a:r>
          </a:p>
        </p:txBody>
      </p:sp>
      <p:sp>
        <p:nvSpPr>
          <p:cNvPr id="89" name="TextBox 88"/>
          <p:cNvSpPr txBox="1"/>
          <p:nvPr/>
        </p:nvSpPr>
        <p:spPr>
          <a:xfrm rot="2216073">
            <a:off x="7356074" y="2496884"/>
            <a:ext cx="660758" cy="256545"/>
          </a:xfrm>
          <a:prstGeom prst="rect">
            <a:avLst/>
          </a:prstGeom>
          <a:noFill/>
        </p:spPr>
        <p:txBody>
          <a:bodyPr wrap="none" rtlCol="0">
            <a:spAutoFit/>
          </a:bodyPr>
          <a:lstStyle/>
          <a:p>
            <a:pPr rtl="0"/>
            <a:r>
              <a:rPr lang="ko-kr" sz="1067">
                <a:latin typeface="Amazon Ember "/>
                <a:ea typeface="Malgun Gothic" panose="020B0503020000020004" pitchFamily="34" charset="-127"/>
                <a:cs typeface="Amazon Ember" panose="020B0603020204020204" pitchFamily="34" charset="0"/>
              </a:rPr>
              <a:t>ssh/rdp</a:t>
            </a:r>
          </a:p>
        </p:txBody>
      </p:sp>
      <p:sp>
        <p:nvSpPr>
          <p:cNvPr id="90" name="TextBox 89"/>
          <p:cNvSpPr txBox="1"/>
          <p:nvPr/>
        </p:nvSpPr>
        <p:spPr>
          <a:xfrm rot="5400000">
            <a:off x="6613061" y="2653948"/>
            <a:ext cx="660758" cy="256545"/>
          </a:xfrm>
          <a:prstGeom prst="rect">
            <a:avLst/>
          </a:prstGeom>
          <a:noFill/>
        </p:spPr>
        <p:txBody>
          <a:bodyPr wrap="none" rtlCol="0">
            <a:spAutoFit/>
          </a:bodyPr>
          <a:lstStyle/>
          <a:p>
            <a:pPr rtl="0"/>
            <a:r>
              <a:rPr lang="ko-kr" sz="1067">
                <a:latin typeface="Amazon Ember "/>
                <a:ea typeface="Malgun Gothic" panose="020B0503020000020004" pitchFamily="34" charset="-127"/>
                <a:cs typeface="Amazon Ember" panose="020B0603020204020204" pitchFamily="34" charset="0"/>
              </a:rPr>
              <a:t>ssh/rdp</a:t>
            </a:r>
          </a:p>
        </p:txBody>
      </p:sp>
      <p:sp>
        <p:nvSpPr>
          <p:cNvPr id="91" name="TextBox 90"/>
          <p:cNvSpPr txBox="1"/>
          <p:nvPr/>
        </p:nvSpPr>
        <p:spPr>
          <a:xfrm>
            <a:off x="5476191" y="4000273"/>
            <a:ext cx="373820" cy="256545"/>
          </a:xfrm>
          <a:prstGeom prst="rect">
            <a:avLst/>
          </a:prstGeom>
          <a:noFill/>
        </p:spPr>
        <p:txBody>
          <a:bodyPr wrap="none" rtlCol="0">
            <a:spAutoFit/>
          </a:bodyPr>
          <a:lstStyle/>
          <a:p>
            <a:pPr rtl="0"/>
            <a:r>
              <a:rPr lang="ko-kr" sz="1067">
                <a:solidFill>
                  <a:srgbClr val="000000"/>
                </a:solidFill>
                <a:latin typeface="Amazon Ember "/>
                <a:ea typeface="Malgun Gothic" panose="020B0503020000020004" pitchFamily="34" charset="-127"/>
                <a:cs typeface="Amazon Ember" panose="020B0603020204020204" pitchFamily="34" charset="0"/>
              </a:rPr>
              <a:t>api</a:t>
            </a:r>
            <a:endParaRPr lang="en-US" sz="1067" dirty="0">
              <a:solidFill>
                <a:srgbClr val="000000"/>
              </a:solidFill>
              <a:latin typeface="Amazon Ember "/>
              <a:ea typeface="Malgun Gothic" panose="020B0503020000020004" pitchFamily="34" charset="-127"/>
              <a:cs typeface="Amazon Ember" panose="020B0603020204020204" pitchFamily="34" charset="0"/>
            </a:endParaRPr>
          </a:p>
        </p:txBody>
      </p:sp>
      <p:sp>
        <p:nvSpPr>
          <p:cNvPr id="92" name="TextBox 91"/>
          <p:cNvSpPr txBox="1"/>
          <p:nvPr/>
        </p:nvSpPr>
        <p:spPr>
          <a:xfrm>
            <a:off x="7713944" y="4000273"/>
            <a:ext cx="373820" cy="256545"/>
          </a:xfrm>
          <a:prstGeom prst="rect">
            <a:avLst/>
          </a:prstGeom>
          <a:noFill/>
        </p:spPr>
        <p:txBody>
          <a:bodyPr wrap="none" rtlCol="0">
            <a:spAutoFit/>
          </a:bodyPr>
          <a:lstStyle/>
          <a:p>
            <a:pPr rtl="0"/>
            <a:r>
              <a:rPr lang="ko-kr" sz="1067">
                <a:solidFill>
                  <a:srgbClr val="000000"/>
                </a:solidFill>
                <a:latin typeface="Amazon Ember "/>
                <a:ea typeface="Malgun Gothic" panose="020B0503020000020004" pitchFamily="34" charset="-127"/>
                <a:cs typeface="Amazon Ember" panose="020B0603020204020204" pitchFamily="34" charset="0"/>
              </a:rPr>
              <a:t>api</a:t>
            </a:r>
            <a:endParaRPr lang="en-US" sz="1067" dirty="0">
              <a:solidFill>
                <a:srgbClr val="000000"/>
              </a:solidFill>
              <a:latin typeface="Amazon Ember "/>
              <a:ea typeface="Malgun Gothic" panose="020B0503020000020004" pitchFamily="34" charset="-127"/>
              <a:cs typeface="Amazon Ember" panose="020B0603020204020204" pitchFamily="34" charset="0"/>
            </a:endParaRPr>
          </a:p>
        </p:txBody>
      </p:sp>
      <p:sp>
        <p:nvSpPr>
          <p:cNvPr id="5" name="TextBox 4"/>
          <p:cNvSpPr txBox="1"/>
          <p:nvPr/>
        </p:nvSpPr>
        <p:spPr>
          <a:xfrm>
            <a:off x="5689056" y="5934583"/>
            <a:ext cx="2541081" cy="338554"/>
          </a:xfrm>
          <a:prstGeom prst="rect">
            <a:avLst/>
          </a:prstGeom>
          <a:noFill/>
        </p:spPr>
        <p:txBody>
          <a:bodyPr wrap="none" rtlCol="0">
            <a:spAutoFit/>
          </a:bodyPr>
          <a:lstStyle/>
          <a:p>
            <a:pPr algn="ctr" rtl="0"/>
            <a:r>
              <a:rPr lang="ko-kr" sz="1600" b="1" dirty="0">
                <a:solidFill>
                  <a:srgbClr val="FF0000"/>
                </a:solidFill>
                <a:latin typeface="Amazon Ember "/>
                <a:ea typeface="Malgun Gothic" panose="020B0503020000020004" pitchFamily="34" charset="-127"/>
                <a:cs typeface="Amazon Ember" panose="020B0603020204020204" pitchFamily="34" charset="0"/>
              </a:rPr>
              <a:t>(다른 모든 포트는 차단됨)</a:t>
            </a:r>
          </a:p>
        </p:txBody>
      </p:sp>
    </p:spTree>
    <p:custDataLst>
      <p:tags r:id="rId1"/>
    </p:custDataLst>
    <p:extLst>
      <p:ext uri="{BB962C8B-B14F-4D97-AF65-F5344CB8AC3E}">
        <p14:creationId xmlns:p14="http://schemas.microsoft.com/office/powerpoint/2010/main" val="24406105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err="1">
                <a:latin typeface="Amazon Ember Light" panose="020B0403020204020204" pitchFamily="34" charset="0"/>
                <a:ea typeface="Malgun Gothic" panose="020B0503020000020004" pitchFamily="34" charset="-127"/>
              </a:rPr>
              <a:t>Amazon</a:t>
            </a:r>
            <a:r>
              <a:rPr lang="ko-kr" dirty="0">
                <a:latin typeface="Amazon Ember Light" panose="020B0403020204020204" pitchFamily="34" charset="0"/>
                <a:ea typeface="Malgun Gothic" panose="020B0503020000020004" pitchFamily="34" charset="-127"/>
              </a:rPr>
              <a:t> </a:t>
            </a:r>
            <a:r>
              <a:rPr lang="ko-kr" dirty="0" err="1">
                <a:latin typeface="Amazon Ember Light" panose="020B0403020204020204" pitchFamily="34" charset="0"/>
                <a:ea typeface="Malgun Gothic" panose="020B0503020000020004" pitchFamily="34" charset="-127"/>
              </a:rPr>
              <a:t>Virtual</a:t>
            </a:r>
            <a:r>
              <a:rPr lang="ko-kr" dirty="0">
                <a:latin typeface="Amazon Ember Light" panose="020B0403020204020204" pitchFamily="34" charset="0"/>
                <a:ea typeface="Malgun Gothic" panose="020B0503020000020004" pitchFamily="34" charset="-127"/>
              </a:rPr>
              <a:t> </a:t>
            </a:r>
            <a:r>
              <a:rPr lang="ko-kr" dirty="0" err="1">
                <a:latin typeface="Amazon Ember Light" panose="020B0403020204020204" pitchFamily="34" charset="0"/>
                <a:ea typeface="Malgun Gothic" panose="020B0503020000020004" pitchFamily="34" charset="-127"/>
              </a:rPr>
              <a:t>Private</a:t>
            </a:r>
            <a:r>
              <a:rPr lang="ko-kr" dirty="0">
                <a:latin typeface="Amazon Ember Light" panose="020B0403020204020204" pitchFamily="34" charset="0"/>
                <a:ea typeface="Malgun Gothic" panose="020B0503020000020004" pitchFamily="34" charset="-127"/>
              </a:rPr>
              <a:t> </a:t>
            </a:r>
            <a:r>
              <a:rPr lang="ko-kr" dirty="0" err="1">
                <a:latin typeface="Amazon Ember Light" panose="020B0403020204020204" pitchFamily="34" charset="0"/>
                <a:ea typeface="Malgun Gothic" panose="020B0503020000020004" pitchFamily="34" charset="-127"/>
              </a:rPr>
              <a:t>Cloud</a:t>
            </a:r>
            <a:endParaRPr lang="en-US" dirty="0">
              <a:latin typeface="Amazon Ember Light" panose="020B0403020204020204" pitchFamily="34" charset="0"/>
              <a:ea typeface="Malgun Gothic" panose="020B0503020000020004" pitchFamily="34" charset="-127"/>
            </a:endParaRPr>
          </a:p>
        </p:txBody>
      </p:sp>
      <p:sp>
        <p:nvSpPr>
          <p:cNvPr id="29" name="Rectangle 28"/>
          <p:cNvSpPr/>
          <p:nvPr/>
        </p:nvSpPr>
        <p:spPr bwMode="auto">
          <a:xfrm>
            <a:off x="7649454" y="1441279"/>
            <a:ext cx="2804160" cy="495413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90229" tIns="45145" rIns="90229" bIns="45145" rtlCol="0"/>
          <a:lstStyle/>
          <a:p>
            <a:pPr defTabSz="902875" rtl="0">
              <a:defRPr/>
            </a:pPr>
            <a:endParaRPr lang="en-US" sz="2133"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Arial" charset="0"/>
            </a:endParaRPr>
          </a:p>
        </p:txBody>
      </p:sp>
      <p:sp>
        <p:nvSpPr>
          <p:cNvPr id="28" name="Rectangle 27"/>
          <p:cNvSpPr>
            <a:spLocks noChangeArrowheads="1"/>
          </p:cNvSpPr>
          <p:nvPr/>
        </p:nvSpPr>
        <p:spPr bwMode="auto">
          <a:xfrm>
            <a:off x="7648355" y="1431316"/>
            <a:ext cx="2804160" cy="624416"/>
          </a:xfrm>
          <a:prstGeom prst="rect">
            <a:avLst/>
          </a:prstGeom>
          <a:solidFill>
            <a:srgbClr val="FAA634"/>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90229" tIns="45145" rIns="90229" bIns="45145" rtlCol="0" anchor="ctr"/>
          <a:lstStyle/>
          <a:p>
            <a:pPr algn="ctr" defTabSz="451478" rtl="0">
              <a:defRPr/>
            </a:pPr>
            <a:r>
              <a:rPr lang="ko-kr" sz="2133" b="1">
                <a:solidFill>
                  <a:prstClr val="white"/>
                </a:solidFill>
                <a:latin typeface="Amazon Ember" panose="020B0603020204020204" pitchFamily="34" charset="0"/>
                <a:ea typeface="Malgun Gothic" panose="020B0503020000020004" pitchFamily="34" charset="-127"/>
                <a:cs typeface="Amazon Ember" panose="020B0603020204020204" pitchFamily="34" charset="0"/>
              </a:rPr>
              <a:t>VPC</a:t>
            </a:r>
          </a:p>
        </p:txBody>
      </p:sp>
      <p:sp>
        <p:nvSpPr>
          <p:cNvPr id="30" name="Rectangle 29"/>
          <p:cNvSpPr/>
          <p:nvPr/>
        </p:nvSpPr>
        <p:spPr bwMode="auto">
          <a:xfrm>
            <a:off x="4734484" y="1442539"/>
            <a:ext cx="2804160" cy="495287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90229" tIns="45145" rIns="90229" bIns="45145" rtlCol="0"/>
          <a:lstStyle/>
          <a:p>
            <a:pPr defTabSz="902875" rtl="0">
              <a:defRPr/>
            </a:pPr>
            <a:endParaRPr lang="en-US" sz="2133"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Arial" charset="0"/>
            </a:endParaRPr>
          </a:p>
        </p:txBody>
      </p:sp>
      <p:sp>
        <p:nvSpPr>
          <p:cNvPr id="32" name="Rectangle 31"/>
          <p:cNvSpPr/>
          <p:nvPr/>
        </p:nvSpPr>
        <p:spPr bwMode="auto">
          <a:xfrm>
            <a:off x="1806044" y="1445438"/>
            <a:ext cx="2804160" cy="494997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90229" tIns="45145" rIns="90229" bIns="45145" rtlCol="0"/>
          <a:lstStyle/>
          <a:p>
            <a:pPr defTabSz="902875" rtl="0">
              <a:defRPr/>
            </a:pPr>
            <a:endParaRPr lang="en-US" sz="2133"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Arial" charset="0"/>
            </a:endParaRPr>
          </a:p>
        </p:txBody>
      </p:sp>
      <p:sp>
        <p:nvSpPr>
          <p:cNvPr id="37" name="Rectangle 36"/>
          <p:cNvSpPr>
            <a:spLocks noChangeArrowheads="1"/>
          </p:cNvSpPr>
          <p:nvPr/>
        </p:nvSpPr>
        <p:spPr bwMode="auto">
          <a:xfrm>
            <a:off x="1816488" y="1440739"/>
            <a:ext cx="2804160" cy="626533"/>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90229" tIns="45145" rIns="90229" bIns="45145" rtlCol="0" anchor="ctr"/>
          <a:lstStyle/>
          <a:p>
            <a:pPr algn="ctr" defTabSz="451478" rtl="0">
              <a:defRPr/>
            </a:pPr>
            <a:r>
              <a:rPr lang="ko-kr" sz="2133" b="1" dirty="0">
                <a:solidFill>
                  <a:prstClr val="white"/>
                </a:solidFill>
                <a:latin typeface="Amazon Ember" panose="020B0603020204020204" pitchFamily="34" charset="0"/>
                <a:ea typeface="Malgun Gothic" panose="020B0503020000020004" pitchFamily="34" charset="-127"/>
                <a:cs typeface="Amazon Ember" panose="020B0603020204020204" pitchFamily="34" charset="0"/>
              </a:rPr>
              <a:t>SSL </a:t>
            </a:r>
            <a:r>
              <a:rPr lang="ko-kr" sz="2133" b="1"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rPr>
              <a:t>엔드포인트</a:t>
            </a:r>
            <a:endParaRPr lang="en-US" sz="2133" b="1"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44" name="Rectangle 43"/>
          <p:cNvSpPr>
            <a:spLocks noChangeArrowheads="1"/>
          </p:cNvSpPr>
          <p:nvPr/>
        </p:nvSpPr>
        <p:spPr bwMode="auto">
          <a:xfrm>
            <a:off x="4754423" y="1440740"/>
            <a:ext cx="2804160" cy="624417"/>
          </a:xfrm>
          <a:prstGeom prst="rect">
            <a:avLst/>
          </a:prstGeom>
          <a:solidFill>
            <a:srgbClr val="404040"/>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90229" tIns="45145" rIns="90229" bIns="45145" rtlCol="0" anchor="ctr"/>
          <a:lstStyle/>
          <a:p>
            <a:pPr algn="ctr" defTabSz="451478" rtl="0">
              <a:defRPr/>
            </a:pPr>
            <a:r>
              <a:rPr lang="ko-kr" sz="2133" b="1">
                <a:solidFill>
                  <a:srgbClr val="FFFFFF"/>
                </a:solidFill>
                <a:latin typeface="Amazon Ember" panose="020B0603020204020204" pitchFamily="34" charset="0"/>
                <a:ea typeface="Malgun Gothic" panose="020B0503020000020004" pitchFamily="34" charset="-127"/>
                <a:cs typeface="Amazon Ember" panose="020B0603020204020204" pitchFamily="34" charset="0"/>
              </a:rPr>
              <a:t>보안 그룹</a:t>
            </a:r>
            <a:endParaRPr lang="en-US" sz="2133" b="1"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7" name="Rectangle 46"/>
          <p:cNvSpPr>
            <a:spLocks noChangeArrowheads="1"/>
          </p:cNvSpPr>
          <p:nvPr/>
        </p:nvSpPr>
        <p:spPr bwMode="auto">
          <a:xfrm>
            <a:off x="7680127" y="2334240"/>
            <a:ext cx="2722033" cy="33734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229" tIns="45145" rIns="90229" bIns="45145" rtlCol="0">
            <a:spAutoFit/>
          </a:bodyPr>
          <a:lstStyle/>
          <a:p>
            <a:pPr algn="ctr" defTabSz="450839" rtl="0"/>
            <a:r>
              <a:rPr lang="ko-kr" sz="2133" b="1">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rPr>
              <a:t>네트워크 제어</a:t>
            </a:r>
          </a:p>
          <a:p>
            <a:pPr algn="ctr" defTabSz="450839" rtl="0"/>
            <a:endParaRPr lang="en-US" sz="2133" dirty="0">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endParaRPr>
          </a:p>
          <a:p>
            <a:pPr algn="ctr" defTabSz="450839" rtl="0"/>
            <a:r>
              <a:rPr lang="ko-kr" sz="2133">
                <a:solidFill>
                  <a:srgbClr val="414042"/>
                </a:solidFill>
                <a:latin typeface="Amazon Ember Light" panose="020B0403020204020204" pitchFamily="34" charset="0"/>
                <a:ea typeface="Malgun Gothic" panose="020B0503020000020004" pitchFamily="34" charset="-127"/>
                <a:cs typeface="Amazon Ember Light" panose="020B0403020204020204" pitchFamily="34" charset="0"/>
              </a:rPr>
              <a:t>Virtual Private Cloud에서 퍼블릭 및 프라이빗 서브넷, NAT 및 VPN 지원을 사용하여 리소스 액세스에 대한 낮은 수준의 네트워킹 제약 조건을 생성. </a:t>
            </a:r>
            <a:endParaRPr lang="en-US" sz="2133" dirty="0">
              <a:solidFill>
                <a:srgbClr val="414042"/>
              </a:solidFill>
              <a:latin typeface="Amazon Ember Light" panose="020B0403020204020204" pitchFamily="34" charset="0"/>
              <a:ea typeface="Malgun Gothic" panose="020B0503020000020004" pitchFamily="34" charset="-127"/>
              <a:cs typeface="Amazon Ember Light" panose="020B0403020204020204" pitchFamily="34" charset="0"/>
            </a:endParaRPr>
          </a:p>
        </p:txBody>
      </p:sp>
      <p:sp>
        <p:nvSpPr>
          <p:cNvPr id="19" name="Rectangle 42"/>
          <p:cNvSpPr>
            <a:spLocks noChangeArrowheads="1"/>
          </p:cNvSpPr>
          <p:nvPr/>
        </p:nvSpPr>
        <p:spPr bwMode="auto">
          <a:xfrm>
            <a:off x="4752693" y="2331856"/>
            <a:ext cx="2709333" cy="2388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229" tIns="45145" rIns="90229" bIns="45145" rtlCol="0">
            <a:spAutoFit/>
          </a:bodyPr>
          <a:lstStyle/>
          <a:p>
            <a:pPr algn="ctr" defTabSz="450839" rtl="0"/>
            <a:r>
              <a:rPr lang="ko-kr" sz="2133" b="1">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rPr>
              <a:t>인스턴스 방화벽</a:t>
            </a:r>
          </a:p>
          <a:p>
            <a:pPr algn="ctr" defTabSz="450839" rtl="0"/>
            <a:endParaRPr lang="en-US" sz="2133" b="1" dirty="0">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endParaRPr>
          </a:p>
          <a:p>
            <a:pPr algn="ctr" defTabSz="450839" rtl="0"/>
            <a:r>
              <a:rPr lang="ko-kr" sz="2133">
                <a:solidFill>
                  <a:srgbClr val="414042"/>
                </a:solidFill>
                <a:latin typeface="Amazon Ember Light" panose="020B0403020204020204" pitchFamily="34" charset="0"/>
                <a:ea typeface="Malgun Gothic" panose="020B0503020000020004" pitchFamily="34" charset="-127"/>
                <a:cs typeface="Amazon Ember Light" panose="020B0403020204020204" pitchFamily="34" charset="0"/>
              </a:rPr>
              <a:t>보안 그룹을 사용하여 인스턴스에 대한 방화벽 규칙을 구성.</a:t>
            </a:r>
          </a:p>
          <a:p>
            <a:pPr algn="ctr" defTabSz="450839" rtl="0"/>
            <a:endParaRPr lang="en-US" sz="2133" dirty="0">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endParaRPr>
          </a:p>
        </p:txBody>
      </p:sp>
      <p:sp>
        <p:nvSpPr>
          <p:cNvPr id="21" name="Rectangle 38"/>
          <p:cNvSpPr>
            <a:spLocks noChangeArrowheads="1"/>
          </p:cNvSpPr>
          <p:nvPr/>
        </p:nvSpPr>
        <p:spPr bwMode="auto">
          <a:xfrm>
            <a:off x="1726038" y="2317475"/>
            <a:ext cx="2929488" cy="20605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229" tIns="45145" rIns="90229" bIns="45145" rtlCol="0">
            <a:spAutoFit/>
          </a:bodyPr>
          <a:lstStyle/>
          <a:p>
            <a:pPr algn="ctr" defTabSz="450839" rtl="0"/>
            <a:r>
              <a:rPr lang="ko-kr" sz="2133" b="1" dirty="0">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rPr>
              <a:t>보안 전송</a:t>
            </a:r>
          </a:p>
          <a:p>
            <a:pPr algn="ctr" defTabSz="450839" rtl="0"/>
            <a:endParaRPr lang="en-US" sz="2133" dirty="0">
              <a:solidFill>
                <a:srgbClr val="414042"/>
              </a:solidFill>
              <a:latin typeface="Amazon Ember Light" panose="020B0403020204020204" pitchFamily="34" charset="0"/>
              <a:ea typeface="Malgun Gothic" panose="020B0503020000020004" pitchFamily="34" charset="-127"/>
              <a:cs typeface="Amazon Ember Light" panose="020B0403020204020204" pitchFamily="34" charset="0"/>
            </a:endParaRPr>
          </a:p>
          <a:p>
            <a:pPr algn="ctr" defTabSz="450839" rtl="0"/>
            <a:r>
              <a:rPr lang="ko-kr" sz="2133" dirty="0">
                <a:solidFill>
                  <a:srgbClr val="414042"/>
                </a:solidFill>
                <a:latin typeface="Amazon Ember Light" panose="020B0403020204020204" pitchFamily="34" charset="0"/>
                <a:ea typeface="Malgun Gothic" panose="020B0503020000020004" pitchFamily="34" charset="-127"/>
                <a:cs typeface="Amazon Ember Light" panose="020B0403020204020204" pitchFamily="34" charset="0"/>
              </a:rPr>
              <a:t>안전한 엔드포인트를 사용하여 보안 통신 세션(HTTPS)을 설정.</a:t>
            </a:r>
          </a:p>
          <a:p>
            <a:pPr algn="ctr" defTabSz="450839" rtl="0"/>
            <a:r>
              <a:rPr lang="ko-kr" sz="2133" dirty="0">
                <a:solidFill>
                  <a:srgbClr val="414042"/>
                </a:solidFill>
                <a:latin typeface="Amazon Ember Light" panose="020B0403020204020204" pitchFamily="34" charset="0"/>
                <a:ea typeface="Malgun Gothic" panose="020B0503020000020004" pitchFamily="34" charset="-127"/>
                <a:cs typeface="Amazon Ember" panose="020B0603020204020204" pitchFamily="34" charset="0"/>
              </a:rPr>
              <a:t> </a:t>
            </a:r>
          </a:p>
        </p:txBody>
      </p:sp>
    </p:spTree>
    <p:custDataLst>
      <p:tags r:id="rId1"/>
    </p:custDataLst>
    <p:extLst>
      <p:ext uri="{BB962C8B-B14F-4D97-AF65-F5344CB8AC3E}">
        <p14:creationId xmlns:p14="http://schemas.microsoft.com/office/powerpoint/2010/main" val="13373922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 Diagonal Corner Rectangle 132"/>
          <p:cNvSpPr/>
          <p:nvPr>
            <p:custDataLst>
              <p:tags r:id="rId2"/>
            </p:custDataLst>
          </p:nvPr>
        </p:nvSpPr>
        <p:spPr>
          <a:xfrm>
            <a:off x="350331" y="1542151"/>
            <a:ext cx="11493500" cy="4418061"/>
          </a:xfrm>
          <a:prstGeom prst="round2DiagRect">
            <a:avLst>
              <a:gd name="adj1" fmla="val 9334"/>
              <a:gd name="adj2" fmla="val 15248"/>
            </a:avLst>
          </a:prstGeom>
          <a:solidFill>
            <a:srgbClr val="34823F">
              <a:alpha val="32000"/>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defRPr/>
            </a:pPr>
            <a:endParaRPr lang="en-US" sz="2133" dirty="0">
              <a:solidFill>
                <a:srgbClr val="414042"/>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9" name="Rounded Rectangle 18"/>
          <p:cNvSpPr/>
          <p:nvPr/>
        </p:nvSpPr>
        <p:spPr bwMode="auto">
          <a:xfrm>
            <a:off x="723383" y="2249433"/>
            <a:ext cx="10890421" cy="3148664"/>
          </a:xfrm>
          <a:prstGeom prst="roundRect">
            <a:avLst>
              <a:gd name="adj" fmla="val 9818"/>
            </a:avLst>
          </a:prstGeom>
          <a:solidFill>
            <a:schemeClr val="bg1"/>
          </a:solidFill>
          <a:ln w="1905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133" dirty="0">
              <a:solidFill>
                <a:schemeClr val="tx1"/>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2" name="Title 1"/>
          <p:cNvSpPr>
            <a:spLocks noGrp="1"/>
          </p:cNvSpPr>
          <p:nvPr>
            <p:ph type="title"/>
          </p:nvPr>
        </p:nvSpPr>
        <p:spPr/>
        <p:txBody>
          <a:bodyPr rtlCol="0">
            <a:normAutofit/>
          </a:bodyPr>
          <a:lstStyle/>
          <a:p>
            <a:pPr rtl="0"/>
            <a:r>
              <a:rPr lang="en-US" altLang="ko-KR" sz="3600" dirty="0"/>
              <a:t>AWS Identity and Access Management (IAM)</a:t>
            </a:r>
            <a:endParaRPr lang="en-US" sz="3600" dirty="0">
              <a:latin typeface="Amazon Ember Light" panose="020B0403020204020204"/>
            </a:endParaRPr>
          </a:p>
        </p:txBody>
      </p:sp>
      <p:sp>
        <p:nvSpPr>
          <p:cNvPr id="12" name="Rectangle 18"/>
          <p:cNvSpPr>
            <a:spLocks/>
          </p:cNvSpPr>
          <p:nvPr/>
        </p:nvSpPr>
        <p:spPr bwMode="auto">
          <a:xfrm>
            <a:off x="615904" y="3735085"/>
            <a:ext cx="1822061" cy="64196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4667" tIns="84667" rIns="84667" bIns="84667" rtlCol="0" anchor="ctr"/>
          <a:lstStyle/>
          <a:p>
            <a:pPr algn="ctr" rtl="0">
              <a:defRPr/>
            </a:pPr>
            <a:r>
              <a:rPr lang="ko-kr" sz="2133">
                <a:latin typeface="Amazon Ember" panose="020B0603020204020204" pitchFamily="34" charset="0"/>
                <a:ea typeface="Malgun Gothic" panose="020B0503020000020004" pitchFamily="34" charset="-127"/>
                <a:cs typeface="Amazon Ember" panose="020B0603020204020204" pitchFamily="34" charset="0"/>
                <a:sym typeface="Chalkduster" charset="0"/>
              </a:rPr>
              <a:t>AWS IAM</a:t>
            </a:r>
          </a:p>
        </p:txBody>
      </p:sp>
      <p:grpSp>
        <p:nvGrpSpPr>
          <p:cNvPr id="9" name="Group 20"/>
          <p:cNvGrpSpPr>
            <a:grpSpLocks/>
          </p:cNvGrpSpPr>
          <p:nvPr/>
        </p:nvGrpSpPr>
        <p:grpSpPr bwMode="auto">
          <a:xfrm>
            <a:off x="9322440" y="2904677"/>
            <a:ext cx="690033" cy="711200"/>
            <a:chOff x="1584" y="1200"/>
            <a:chExt cx="336" cy="336"/>
          </a:xfrm>
        </p:grpSpPr>
        <p:sp>
          <p:nvSpPr>
            <p:cNvPr id="10" name="Oval 21"/>
            <p:cNvSpPr>
              <a:spLocks noChangeArrowheads="1"/>
            </p:cNvSpPr>
            <p:nvPr>
              <p:custDataLst>
                <p:tags r:id="rId15"/>
              </p:custDataLst>
            </p:nvPr>
          </p:nvSpPr>
          <p:spPr bwMode="auto">
            <a:xfrm>
              <a:off x="1632" y="1248"/>
              <a:ext cx="240" cy="240"/>
            </a:xfrm>
            <a:prstGeom prst="ellipse">
              <a:avLst/>
            </a:prstGeom>
            <a:solidFill>
              <a:srgbClr val="414042"/>
            </a:solidFill>
            <a:ln w="9525">
              <a:solidFill>
                <a:schemeClr val="bg1"/>
              </a:solidFill>
              <a:round/>
              <a:headEnd/>
              <a:tailEnd/>
            </a:ln>
          </p:spPr>
          <p:txBody>
            <a:bodyPr wrap="none" rtlCol="0" anchor="ctr"/>
            <a:lstStyle/>
            <a:p>
              <a:pPr rtl="0" eaLnBrk="1" hangingPunct="1"/>
              <a:r>
                <a:rPr lang="ko-kr" sz="2133" b="1">
                  <a:solidFill>
                    <a:srgbClr val="FFFFFF"/>
                  </a:solidFill>
                  <a:latin typeface="Amazon Ember" panose="020B0603020204020204" pitchFamily="34" charset="0"/>
                  <a:ea typeface="Malgun Gothic" panose="020B0503020000020004" pitchFamily="34" charset="-127"/>
                  <a:cs typeface="Amazon Ember" panose="020B0603020204020204" pitchFamily="34" charset="0"/>
                </a:rPr>
                <a:t>3</a:t>
              </a:r>
            </a:p>
          </p:txBody>
        </p:sp>
        <p:sp>
          <p:nvSpPr>
            <p:cNvPr id="11" name="Oval 22"/>
            <p:cNvSpPr>
              <a:spLocks noChangeArrowheads="1"/>
            </p:cNvSpPr>
            <p:nvPr>
              <p:custDataLst>
                <p:tags r:id="rId16"/>
              </p:custDataLst>
            </p:nvPr>
          </p:nvSpPr>
          <p:spPr bwMode="auto">
            <a:xfrm>
              <a:off x="1584" y="1200"/>
              <a:ext cx="336" cy="336"/>
            </a:xfrm>
            <a:prstGeom prst="ellipse">
              <a:avLst/>
            </a:prstGeom>
            <a:noFill/>
            <a:ln w="9525">
              <a:solidFill>
                <a:srgbClr val="808080"/>
              </a:solidFill>
              <a:round/>
              <a:headEnd/>
              <a:tailEnd/>
            </a:ln>
            <a:extLst>
              <a:ext uri="{909E8E84-426E-40dd-AFC4-6F175D3DCCD1}">
                <a14:hiddenFill xmlns="" xmlns:a14="http://schemas.microsoft.com/office/drawing/2010/main">
                  <a:solidFill>
                    <a:srgbClr val="FFFFFF"/>
                  </a:solidFill>
                </a14:hiddenFill>
              </a:ext>
            </a:extLst>
          </p:spPr>
          <p:txBody>
            <a:bodyPr wrap="none" rtlCol="0" anchor="ctr"/>
            <a:lstStyle/>
            <a:p>
              <a:pPr rtl="0" eaLnBrk="1" hangingPunct="1"/>
              <a:endParaRPr lang="en-US" sz="21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grpSp>
      <p:sp>
        <p:nvSpPr>
          <p:cNvPr id="13" name="AutoShape 30"/>
          <p:cNvSpPr>
            <a:spLocks noChangeArrowheads="1"/>
          </p:cNvSpPr>
          <p:nvPr>
            <p:custDataLst>
              <p:tags r:id="rId3"/>
            </p:custDataLst>
          </p:nvPr>
        </p:nvSpPr>
        <p:spPr bwMode="auto">
          <a:xfrm>
            <a:off x="8103555" y="3840244"/>
            <a:ext cx="3285903" cy="753533"/>
          </a:xfrm>
          <a:prstGeom prst="roundRect">
            <a:avLst>
              <a:gd name="adj" fmla="val 16667"/>
            </a:avLst>
          </a:prstGeom>
          <a:ln>
            <a:headEnd/>
            <a:tailEnd/>
          </a:ln>
        </p:spPr>
        <p:style>
          <a:lnRef idx="2">
            <a:schemeClr val="accent6"/>
          </a:lnRef>
          <a:fillRef idx="1">
            <a:schemeClr val="lt1"/>
          </a:fillRef>
          <a:effectRef idx="0">
            <a:schemeClr val="accent6"/>
          </a:effectRef>
          <a:fontRef idx="minor">
            <a:schemeClr val="dk1"/>
          </a:fontRef>
        </p:style>
        <p:txBody>
          <a:bodyPr wrap="none" rtlCol="0" anchor="ctr"/>
          <a:lstStyle/>
          <a:p>
            <a:pPr algn="ctr" rtl="0">
              <a:defRPr/>
            </a:pPr>
            <a:r>
              <a:rPr lang="ko-kr" sz="2000" b="1">
                <a:solidFill>
                  <a:prstClr val="black"/>
                </a:solidFill>
                <a:latin typeface="Amazon Ember" panose="020B0603020204020204" pitchFamily="34" charset="0"/>
                <a:ea typeface="Malgun Gothic" panose="020B0503020000020004" pitchFamily="34" charset="-127"/>
                <a:cs typeface="Amazon Ember" panose="020B0603020204020204" pitchFamily="34" charset="0"/>
              </a:rPr>
              <a:t>자격 증명 연동 </a:t>
            </a:r>
            <a:r>
              <a:rPr lang="ko-kr" sz="2000"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사용자</a:t>
            </a:r>
            <a:r>
              <a:rPr lang="ko-kr" sz="2000" b="1">
                <a:solidFill>
                  <a:prstClr val="black"/>
                </a:solidFill>
                <a:latin typeface="Amazon Ember" panose="020B0603020204020204" pitchFamily="34" charset="0"/>
                <a:ea typeface="Malgun Gothic" panose="020B0503020000020004" pitchFamily="34" charset="-127"/>
                <a:cs typeface="Amazon Ember" panose="020B0603020204020204" pitchFamily="34" charset="0"/>
              </a:rPr>
              <a:t> </a:t>
            </a:r>
            <a:endParaRPr lang="en-US" sz="2000" b="1" dirty="0">
              <a:solidFill>
                <a:prstClr val="black"/>
              </a:solidFill>
              <a:latin typeface="Amazon Ember" panose="020B0603020204020204" pitchFamily="34" charset="0"/>
              <a:ea typeface="Malgun Gothic" panose="020B0503020000020004" pitchFamily="34" charset="-127"/>
              <a:cs typeface="Amazon Ember" panose="020B0603020204020204" pitchFamily="34" charset="0"/>
            </a:endParaRPr>
          </a:p>
          <a:p>
            <a:pPr algn="ctr" rtl="0">
              <a:defRPr/>
            </a:pPr>
            <a:r>
              <a:rPr lang="ko-kr" sz="2000"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및 </a:t>
            </a:r>
            <a:r>
              <a:rPr lang="ko-kr" sz="2000" b="1">
                <a:solidFill>
                  <a:prstClr val="black"/>
                </a:solidFill>
                <a:latin typeface="Amazon Ember" panose="020B0603020204020204" pitchFamily="34" charset="0"/>
                <a:ea typeface="Malgun Gothic" panose="020B0503020000020004" pitchFamily="34" charset="-127"/>
                <a:cs typeface="Amazon Ember" panose="020B0603020204020204" pitchFamily="34" charset="0"/>
              </a:rPr>
              <a:t>권한 관리</a:t>
            </a:r>
            <a:endParaRPr lang="en-US" sz="2000" dirty="0">
              <a:solidFill>
                <a:prstClr val="black"/>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5" name="Line 31"/>
          <p:cNvSpPr>
            <a:spLocks noChangeShapeType="1"/>
          </p:cNvSpPr>
          <p:nvPr>
            <p:custDataLst>
              <p:tags r:id="rId4"/>
            </p:custDataLst>
          </p:nvPr>
        </p:nvSpPr>
        <p:spPr bwMode="auto">
          <a:xfrm>
            <a:off x="9676654" y="3615877"/>
            <a:ext cx="3047" cy="207891"/>
          </a:xfrm>
          <a:prstGeom prst="line">
            <a:avLst/>
          </a:prstGeom>
          <a:noFill/>
          <a:ln w="9525">
            <a:solidFill>
              <a:srgbClr val="808080"/>
            </a:solidFill>
            <a:round/>
            <a:headEnd/>
            <a:tailEnd/>
          </a:ln>
          <a:extLst>
            <a:ext uri="{909E8E84-426E-40dd-AFC4-6F175D3DCCD1}">
              <a14:hiddenFill xmlns="" xmlns:a14="http://schemas.microsoft.com/office/drawing/2010/main">
                <a:noFill/>
              </a14:hiddenFill>
            </a:ext>
          </a:extLst>
        </p:spPr>
        <p:txBody>
          <a:bodyPr wrap="none" rtlCol="0" anchor="ctr"/>
          <a:lstStyle/>
          <a:p>
            <a:pPr rtl="0"/>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6" name="Line 33"/>
          <p:cNvSpPr>
            <a:spLocks noChangeShapeType="1"/>
          </p:cNvSpPr>
          <p:nvPr>
            <p:custDataLst>
              <p:tags r:id="rId5"/>
            </p:custDataLst>
          </p:nvPr>
        </p:nvSpPr>
        <p:spPr bwMode="auto">
          <a:xfrm>
            <a:off x="6278209" y="3275381"/>
            <a:ext cx="3048000" cy="0"/>
          </a:xfrm>
          <a:prstGeom prst="line">
            <a:avLst/>
          </a:prstGeom>
          <a:noFill/>
          <a:ln w="9525">
            <a:solidFill>
              <a:srgbClr val="808080"/>
            </a:solidFill>
            <a:round/>
            <a:headEnd/>
            <a:tailEnd/>
          </a:ln>
          <a:extLst>
            <a:ext uri="{909E8E84-426E-40dd-AFC4-6F175D3DCCD1}">
              <a14:hiddenFill xmlns="" xmlns:a14="http://schemas.microsoft.com/office/drawing/2010/main">
                <a:noFill/>
              </a14:hiddenFill>
            </a:ext>
          </a:extLst>
        </p:spPr>
        <p:txBody>
          <a:bodyPr wrap="none" rtlCol="0" anchor="ctr"/>
          <a:lstStyle/>
          <a:p>
            <a:pPr rtl="0"/>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grpSp>
        <p:nvGrpSpPr>
          <p:cNvPr id="17" name="Group 17"/>
          <p:cNvGrpSpPr>
            <a:grpSpLocks/>
          </p:cNvGrpSpPr>
          <p:nvPr/>
        </p:nvGrpSpPr>
        <p:grpSpPr bwMode="auto">
          <a:xfrm>
            <a:off x="5577137" y="2904677"/>
            <a:ext cx="690033" cy="711200"/>
            <a:chOff x="1584" y="1200"/>
            <a:chExt cx="336" cy="336"/>
          </a:xfrm>
        </p:grpSpPr>
        <p:sp>
          <p:nvSpPr>
            <p:cNvPr id="20" name="Oval 18"/>
            <p:cNvSpPr>
              <a:spLocks noChangeArrowheads="1"/>
            </p:cNvSpPr>
            <p:nvPr>
              <p:custDataLst>
                <p:tags r:id="rId13"/>
              </p:custDataLst>
            </p:nvPr>
          </p:nvSpPr>
          <p:spPr bwMode="auto">
            <a:xfrm>
              <a:off x="1632" y="1248"/>
              <a:ext cx="240" cy="240"/>
            </a:xfrm>
            <a:prstGeom prst="ellipse">
              <a:avLst/>
            </a:prstGeom>
            <a:solidFill>
              <a:srgbClr val="414042"/>
            </a:solidFill>
            <a:ln w="9525">
              <a:solidFill>
                <a:schemeClr val="bg1"/>
              </a:solidFill>
              <a:round/>
              <a:headEnd/>
              <a:tailEnd/>
            </a:ln>
          </p:spPr>
          <p:txBody>
            <a:bodyPr wrap="none" rtlCol="0" anchor="ctr"/>
            <a:lstStyle/>
            <a:p>
              <a:pPr rtl="0" eaLnBrk="1" hangingPunct="1"/>
              <a:r>
                <a:rPr lang="ko-kr" sz="2133" b="1">
                  <a:solidFill>
                    <a:srgbClr val="FFFFFF"/>
                  </a:solidFill>
                  <a:latin typeface="Amazon Ember" panose="020B0603020204020204" pitchFamily="34" charset="0"/>
                  <a:ea typeface="Malgun Gothic" panose="020B0503020000020004" pitchFamily="34" charset="-127"/>
                  <a:cs typeface="Amazon Ember" panose="020B0603020204020204" pitchFamily="34" charset="0"/>
                </a:rPr>
                <a:t>2</a:t>
              </a:r>
            </a:p>
          </p:txBody>
        </p:sp>
        <p:sp>
          <p:nvSpPr>
            <p:cNvPr id="21" name="Oval 19"/>
            <p:cNvSpPr>
              <a:spLocks noChangeArrowheads="1"/>
            </p:cNvSpPr>
            <p:nvPr>
              <p:custDataLst>
                <p:tags r:id="rId14"/>
              </p:custDataLst>
            </p:nvPr>
          </p:nvSpPr>
          <p:spPr bwMode="auto">
            <a:xfrm>
              <a:off x="1584" y="1200"/>
              <a:ext cx="336" cy="336"/>
            </a:xfrm>
            <a:prstGeom prst="ellipse">
              <a:avLst/>
            </a:prstGeom>
            <a:noFill/>
            <a:ln w="9525">
              <a:solidFill>
                <a:srgbClr val="808080"/>
              </a:solidFill>
              <a:round/>
              <a:headEnd/>
              <a:tailEnd/>
            </a:ln>
            <a:extLst>
              <a:ext uri="{909E8E84-426E-40dd-AFC4-6F175D3DCCD1}">
                <a14:hiddenFill xmlns="" xmlns:a14="http://schemas.microsoft.com/office/drawing/2010/main">
                  <a:solidFill>
                    <a:srgbClr val="FFFFFF"/>
                  </a:solidFill>
                </a14:hiddenFill>
              </a:ext>
            </a:extLst>
          </p:spPr>
          <p:txBody>
            <a:bodyPr wrap="none" rtlCol="0" anchor="ctr"/>
            <a:lstStyle/>
            <a:p>
              <a:pPr rtl="0" eaLnBrk="1" hangingPunct="1"/>
              <a:endParaRPr lang="en-US" sz="21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grpSp>
      <p:sp>
        <p:nvSpPr>
          <p:cNvPr id="22" name="AutoShape 28"/>
          <p:cNvSpPr>
            <a:spLocks noChangeArrowheads="1"/>
          </p:cNvSpPr>
          <p:nvPr>
            <p:custDataLst>
              <p:tags r:id="rId6"/>
            </p:custDataLst>
          </p:nvPr>
        </p:nvSpPr>
        <p:spPr bwMode="auto">
          <a:xfrm>
            <a:off x="4421766" y="3840244"/>
            <a:ext cx="3334996" cy="753533"/>
          </a:xfrm>
          <a:prstGeom prst="roundRect">
            <a:avLst>
              <a:gd name="adj" fmla="val 16667"/>
            </a:avLst>
          </a:prstGeom>
          <a:ln>
            <a:headEnd/>
            <a:tailEnd/>
          </a:ln>
        </p:spPr>
        <p:style>
          <a:lnRef idx="2">
            <a:schemeClr val="accent6"/>
          </a:lnRef>
          <a:fillRef idx="1">
            <a:schemeClr val="lt1"/>
          </a:fillRef>
          <a:effectRef idx="0">
            <a:schemeClr val="accent6"/>
          </a:effectRef>
          <a:fontRef idx="minor">
            <a:schemeClr val="dk1"/>
          </a:fontRef>
        </p:style>
        <p:txBody>
          <a:bodyPr wrap="none" rtlCol="0" anchor="ctr"/>
          <a:lstStyle/>
          <a:p>
            <a:pPr algn="ctr" rtl="0">
              <a:defRPr/>
            </a:pPr>
            <a:r>
              <a:rPr lang="ko-kr" sz="2000" b="1">
                <a:solidFill>
                  <a:prstClr val="black"/>
                </a:solidFill>
                <a:latin typeface="Amazon Ember" panose="020B0603020204020204" pitchFamily="34" charset="0"/>
                <a:ea typeface="Malgun Gothic" panose="020B0503020000020004" pitchFamily="34" charset="-127"/>
                <a:cs typeface="Amazon Ember" panose="020B0603020204020204" pitchFamily="34" charset="0"/>
              </a:rPr>
              <a:t>AWS IAM </a:t>
            </a:r>
            <a:r>
              <a:rPr lang="ko-kr" sz="2000"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역할</a:t>
            </a:r>
            <a:r>
              <a:rPr lang="ko-kr" sz="2000" b="1">
                <a:solidFill>
                  <a:prstClr val="black"/>
                </a:solidFill>
                <a:latin typeface="Amazon Ember" panose="020B0603020204020204" pitchFamily="34" charset="0"/>
                <a:ea typeface="Malgun Gothic" panose="020B0503020000020004" pitchFamily="34" charset="-127"/>
                <a:cs typeface="Amazon Ember" panose="020B0603020204020204" pitchFamily="34" charset="0"/>
              </a:rPr>
              <a:t> </a:t>
            </a:r>
            <a:endParaRPr lang="en-US" sz="2000" b="1" dirty="0">
              <a:solidFill>
                <a:prstClr val="black"/>
              </a:solidFill>
              <a:latin typeface="Amazon Ember" panose="020B0603020204020204" pitchFamily="34" charset="0"/>
              <a:ea typeface="Malgun Gothic" panose="020B0503020000020004" pitchFamily="34" charset="-127"/>
              <a:cs typeface="Amazon Ember" panose="020B0603020204020204" pitchFamily="34" charset="0"/>
            </a:endParaRPr>
          </a:p>
          <a:p>
            <a:pPr algn="ctr" rtl="0">
              <a:defRPr/>
            </a:pPr>
            <a:r>
              <a:rPr lang="ko-kr" sz="2000"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및 </a:t>
            </a:r>
            <a:r>
              <a:rPr lang="ko-kr" sz="2000" b="1">
                <a:solidFill>
                  <a:prstClr val="black"/>
                </a:solidFill>
                <a:latin typeface="Amazon Ember" panose="020B0603020204020204" pitchFamily="34" charset="0"/>
                <a:ea typeface="Malgun Gothic" panose="020B0503020000020004" pitchFamily="34" charset="-127"/>
                <a:cs typeface="Amazon Ember" panose="020B0603020204020204" pitchFamily="34" charset="0"/>
              </a:rPr>
              <a:t>권한 관리</a:t>
            </a:r>
            <a:endParaRPr lang="en-US" sz="2000" dirty="0">
              <a:solidFill>
                <a:prstClr val="black"/>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23" name="Line 29"/>
          <p:cNvSpPr>
            <a:spLocks noChangeShapeType="1"/>
          </p:cNvSpPr>
          <p:nvPr>
            <p:custDataLst>
              <p:tags r:id="rId7"/>
            </p:custDataLst>
          </p:nvPr>
        </p:nvSpPr>
        <p:spPr bwMode="auto">
          <a:xfrm>
            <a:off x="5928050" y="3620565"/>
            <a:ext cx="2116" cy="203200"/>
          </a:xfrm>
          <a:prstGeom prst="line">
            <a:avLst/>
          </a:prstGeom>
          <a:noFill/>
          <a:ln w="9525">
            <a:solidFill>
              <a:srgbClr val="808080"/>
            </a:solidFill>
            <a:round/>
            <a:headEnd/>
            <a:tailEnd/>
          </a:ln>
          <a:extLst>
            <a:ext uri="{909E8E84-426E-40dd-AFC4-6F175D3DCCD1}">
              <a14:hiddenFill xmlns="" xmlns:a14="http://schemas.microsoft.com/office/drawing/2010/main">
                <a:noFill/>
              </a14:hiddenFill>
            </a:ext>
          </a:extLst>
        </p:spPr>
        <p:txBody>
          <a:bodyPr wrap="none" rtlCol="0" anchor="ctr"/>
          <a:lstStyle/>
          <a:p>
            <a:pPr rtl="0"/>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24" name="Line 32"/>
          <p:cNvSpPr>
            <a:spLocks noChangeShapeType="1"/>
          </p:cNvSpPr>
          <p:nvPr>
            <p:custDataLst>
              <p:tags r:id="rId8"/>
            </p:custDataLst>
          </p:nvPr>
        </p:nvSpPr>
        <p:spPr bwMode="auto">
          <a:xfrm>
            <a:off x="2705746" y="3275381"/>
            <a:ext cx="2871391" cy="0"/>
          </a:xfrm>
          <a:prstGeom prst="line">
            <a:avLst/>
          </a:prstGeom>
          <a:noFill/>
          <a:ln w="9525">
            <a:solidFill>
              <a:srgbClr val="808080"/>
            </a:solidFill>
            <a:round/>
            <a:headEnd/>
            <a:tailEnd/>
          </a:ln>
          <a:extLst>
            <a:ext uri="{909E8E84-426E-40dd-AFC4-6F175D3DCCD1}">
              <a14:hiddenFill xmlns="" xmlns:a14="http://schemas.microsoft.com/office/drawing/2010/main">
                <a:noFill/>
              </a14:hiddenFill>
            </a:ext>
          </a:extLst>
        </p:spPr>
        <p:txBody>
          <a:bodyPr wrap="none" rtlCol="0" anchor="ctr"/>
          <a:lstStyle/>
          <a:p>
            <a:pPr rtl="0"/>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grpSp>
        <p:nvGrpSpPr>
          <p:cNvPr id="25" name="Group 8"/>
          <p:cNvGrpSpPr>
            <a:grpSpLocks/>
          </p:cNvGrpSpPr>
          <p:nvPr/>
        </p:nvGrpSpPr>
        <p:grpSpPr bwMode="auto">
          <a:xfrm>
            <a:off x="2015713" y="2904677"/>
            <a:ext cx="690033" cy="711200"/>
            <a:chOff x="1584" y="1200"/>
            <a:chExt cx="336" cy="336"/>
          </a:xfrm>
        </p:grpSpPr>
        <p:sp>
          <p:nvSpPr>
            <p:cNvPr id="26" name="Oval 9"/>
            <p:cNvSpPr>
              <a:spLocks noChangeArrowheads="1"/>
            </p:cNvSpPr>
            <p:nvPr>
              <p:custDataLst>
                <p:tags r:id="rId11"/>
              </p:custDataLst>
            </p:nvPr>
          </p:nvSpPr>
          <p:spPr bwMode="auto">
            <a:xfrm>
              <a:off x="1632" y="1248"/>
              <a:ext cx="240" cy="240"/>
            </a:xfrm>
            <a:prstGeom prst="ellipse">
              <a:avLst/>
            </a:prstGeom>
            <a:solidFill>
              <a:srgbClr val="414042"/>
            </a:solidFill>
            <a:ln w="9525">
              <a:solidFill>
                <a:schemeClr val="bg1"/>
              </a:solidFill>
              <a:round/>
              <a:headEnd/>
              <a:tailEnd/>
            </a:ln>
          </p:spPr>
          <p:txBody>
            <a:bodyPr wrap="none" rtlCol="0" anchor="ctr"/>
            <a:lstStyle/>
            <a:p>
              <a:pPr rtl="0" eaLnBrk="1" hangingPunct="1"/>
              <a:r>
                <a:rPr lang="ko-kr" sz="2133" b="1">
                  <a:solidFill>
                    <a:srgbClr val="FFFFFF"/>
                  </a:solidFill>
                  <a:latin typeface="Amazon Ember" panose="020B0603020204020204" pitchFamily="34" charset="0"/>
                  <a:ea typeface="Malgun Gothic" panose="020B0503020000020004" pitchFamily="34" charset="-127"/>
                  <a:cs typeface="Amazon Ember" panose="020B0603020204020204" pitchFamily="34" charset="0"/>
                </a:rPr>
                <a:t>1</a:t>
              </a:r>
            </a:p>
          </p:txBody>
        </p:sp>
        <p:sp>
          <p:nvSpPr>
            <p:cNvPr id="27" name="Oval 10"/>
            <p:cNvSpPr>
              <a:spLocks noChangeArrowheads="1"/>
            </p:cNvSpPr>
            <p:nvPr>
              <p:custDataLst>
                <p:tags r:id="rId12"/>
              </p:custDataLst>
            </p:nvPr>
          </p:nvSpPr>
          <p:spPr bwMode="auto">
            <a:xfrm>
              <a:off x="1584" y="1200"/>
              <a:ext cx="336" cy="336"/>
            </a:xfrm>
            <a:prstGeom prst="ellipse">
              <a:avLst/>
            </a:prstGeom>
            <a:noFill/>
            <a:ln w="9525">
              <a:solidFill>
                <a:srgbClr val="808080"/>
              </a:solidFill>
              <a:round/>
              <a:headEnd/>
              <a:tailEnd/>
            </a:ln>
            <a:extLst>
              <a:ext uri="{909E8E84-426E-40dd-AFC4-6F175D3DCCD1}">
                <a14:hiddenFill xmlns="" xmlns:a14="http://schemas.microsoft.com/office/drawing/2010/main">
                  <a:solidFill>
                    <a:srgbClr val="FFFFFF"/>
                  </a:solidFill>
                </a14:hiddenFill>
              </a:ext>
            </a:extLst>
          </p:spPr>
          <p:txBody>
            <a:bodyPr wrap="none" rtlCol="0" anchor="ctr"/>
            <a:lstStyle/>
            <a:p>
              <a:pPr rtl="0" eaLnBrk="1" hangingPunct="1"/>
              <a:endParaRPr lang="en-US" sz="21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grpSp>
      <p:sp>
        <p:nvSpPr>
          <p:cNvPr id="28" name="AutoShape 26"/>
          <p:cNvSpPr>
            <a:spLocks noChangeArrowheads="1"/>
          </p:cNvSpPr>
          <p:nvPr>
            <p:custDataLst>
              <p:tags r:id="rId9"/>
            </p:custDataLst>
          </p:nvPr>
        </p:nvSpPr>
        <p:spPr bwMode="auto">
          <a:xfrm>
            <a:off x="873211" y="3840244"/>
            <a:ext cx="3191157" cy="753533"/>
          </a:xfrm>
          <a:prstGeom prst="roundRect">
            <a:avLst>
              <a:gd name="adj" fmla="val 16667"/>
            </a:avLst>
          </a:prstGeom>
          <a:ln>
            <a:headEnd/>
            <a:tailEnd/>
          </a:ln>
        </p:spPr>
        <p:style>
          <a:lnRef idx="2">
            <a:schemeClr val="accent6"/>
          </a:lnRef>
          <a:fillRef idx="1">
            <a:schemeClr val="lt1"/>
          </a:fillRef>
          <a:effectRef idx="0">
            <a:schemeClr val="accent6"/>
          </a:effectRef>
          <a:fontRef idx="minor">
            <a:schemeClr val="dk1"/>
          </a:fontRef>
        </p:style>
        <p:txBody>
          <a:bodyPr wrap="none" rtlCol="0" anchor="ctr"/>
          <a:lstStyle/>
          <a:p>
            <a:pPr algn="ctr" rtl="0">
              <a:defRPr/>
            </a:pPr>
            <a:r>
              <a:rPr lang="ko-kr" sz="2000" b="1">
                <a:solidFill>
                  <a:prstClr val="black"/>
                </a:solidFill>
                <a:latin typeface="Amazon Ember" panose="020B0603020204020204" pitchFamily="34" charset="0"/>
                <a:ea typeface="Malgun Gothic" panose="020B0503020000020004" pitchFamily="34" charset="-127"/>
                <a:cs typeface="Amazon Ember" panose="020B0603020204020204" pitchFamily="34" charset="0"/>
              </a:rPr>
              <a:t>AWS IAM </a:t>
            </a:r>
            <a:r>
              <a:rPr lang="ko-kr" sz="2000"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사용자</a:t>
            </a:r>
            <a:r>
              <a:rPr lang="ko-kr" sz="2000" b="1">
                <a:solidFill>
                  <a:prstClr val="black"/>
                </a:solidFill>
                <a:latin typeface="Amazon Ember" panose="020B0603020204020204" pitchFamily="34" charset="0"/>
                <a:ea typeface="Malgun Gothic" panose="020B0503020000020004" pitchFamily="34" charset="-127"/>
                <a:cs typeface="Amazon Ember" panose="020B0603020204020204" pitchFamily="34" charset="0"/>
              </a:rPr>
              <a:t> </a:t>
            </a:r>
            <a:endParaRPr lang="en-US" sz="2000" b="1" dirty="0">
              <a:solidFill>
                <a:prstClr val="black"/>
              </a:solidFill>
              <a:latin typeface="Amazon Ember" panose="020B0603020204020204" pitchFamily="34" charset="0"/>
              <a:ea typeface="Malgun Gothic" panose="020B0503020000020004" pitchFamily="34" charset="-127"/>
              <a:cs typeface="Amazon Ember" panose="020B0603020204020204" pitchFamily="34" charset="0"/>
            </a:endParaRPr>
          </a:p>
          <a:p>
            <a:pPr algn="ctr" rtl="0">
              <a:defRPr/>
            </a:pPr>
            <a:r>
              <a:rPr lang="ko-kr" sz="2000"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및 </a:t>
            </a:r>
            <a:r>
              <a:rPr lang="ko-kr" sz="2000" b="1">
                <a:solidFill>
                  <a:prstClr val="black"/>
                </a:solidFill>
                <a:latin typeface="Amazon Ember" panose="020B0603020204020204" pitchFamily="34" charset="0"/>
                <a:ea typeface="Malgun Gothic" panose="020B0503020000020004" pitchFamily="34" charset="-127"/>
                <a:cs typeface="Amazon Ember" panose="020B0603020204020204" pitchFamily="34" charset="0"/>
              </a:rPr>
              <a:t>액세스 관리</a:t>
            </a:r>
            <a:endParaRPr lang="en-US" sz="2000" dirty="0">
              <a:solidFill>
                <a:prstClr val="black"/>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29" name="Line 27"/>
          <p:cNvSpPr>
            <a:spLocks noChangeShapeType="1"/>
          </p:cNvSpPr>
          <p:nvPr>
            <p:custDataLst>
              <p:tags r:id="rId10"/>
            </p:custDataLst>
          </p:nvPr>
        </p:nvSpPr>
        <p:spPr bwMode="auto">
          <a:xfrm>
            <a:off x="2368738" y="3620567"/>
            <a:ext cx="2116" cy="203200"/>
          </a:xfrm>
          <a:prstGeom prst="line">
            <a:avLst/>
          </a:prstGeom>
          <a:noFill/>
          <a:ln w="9525">
            <a:solidFill>
              <a:srgbClr val="808080"/>
            </a:solidFill>
            <a:round/>
            <a:headEnd/>
            <a:tailEnd/>
          </a:ln>
          <a:extLst>
            <a:ext uri="{909E8E84-426E-40dd-AFC4-6F175D3DCCD1}">
              <a14:hiddenFill xmlns="" xmlns:a14="http://schemas.microsoft.com/office/drawing/2010/main">
                <a:noFill/>
              </a14:hiddenFill>
            </a:ext>
          </a:extLst>
        </p:spPr>
        <p:txBody>
          <a:bodyPr wrap="none" rtlCol="0" anchor="ctr"/>
          <a:lstStyle/>
          <a:p>
            <a:pPr rtl="0"/>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spTree>
    <p:custDataLst>
      <p:tags r:id="rId1"/>
    </p:custDataLst>
    <p:extLst>
      <p:ext uri="{BB962C8B-B14F-4D97-AF65-F5344CB8AC3E}">
        <p14:creationId xmlns:p14="http://schemas.microsoft.com/office/powerpoint/2010/main" val="3817121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le 1">
            <a:extLst>
              <a:ext uri="{FF2B5EF4-FFF2-40B4-BE49-F238E27FC236}">
                <a16:creationId xmlns:a16="http://schemas.microsoft.com/office/drawing/2014/main" id="{86F12FCA-C7AB-B542-BCE5-A65A0152BA7A}"/>
              </a:ext>
            </a:extLst>
          </p:cNvPr>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cs typeface="Amazon Ember Light" panose="020B0403020204020204" pitchFamily="34" charset="0"/>
              </a:rPr>
              <a:t>AWS</a:t>
            </a:r>
            <a:r>
              <a:rPr lang="ko-kr" dirty="0">
                <a:latin typeface="Amazon Ember" panose="020B0603020204020204" pitchFamily="34" charset="0"/>
                <a:ea typeface="Malgun Gothic" panose="020B0503020000020004" pitchFamily="34" charset="-127"/>
              </a:rPr>
              <a:t> 클라우드 컴퓨팅</a:t>
            </a:r>
          </a:p>
        </p:txBody>
      </p:sp>
      <p:sp>
        <p:nvSpPr>
          <p:cNvPr id="10" name="Content Placeholder 9">
            <a:extLst>
              <a:ext uri="{FF2B5EF4-FFF2-40B4-BE49-F238E27FC236}">
                <a16:creationId xmlns:a16="http://schemas.microsoft.com/office/drawing/2014/main" id="{87F7DFFC-A261-427B-8B88-9D06DD395E02}"/>
              </a:ext>
            </a:extLst>
          </p:cNvPr>
          <p:cNvSpPr>
            <a:spLocks noGrp="1"/>
          </p:cNvSpPr>
          <p:nvPr>
            <p:ph idx="1"/>
          </p:nvPr>
        </p:nvSpPr>
        <p:spPr/>
        <p:txBody>
          <a:bodyPr rtlCol="0"/>
          <a:lstStyle/>
          <a:p>
            <a:pPr rtl="0"/>
            <a:endParaRPr lang="en-US" dirty="0">
              <a:latin typeface="Amazon Ember" panose="020B0603020204020204" pitchFamily="34" charset="0"/>
              <a:ea typeface="Malgun Gothic" panose="020B0503020000020004" pitchFamily="34" charset="-127"/>
            </a:endParaRPr>
          </a:p>
        </p:txBody>
      </p:sp>
      <p:grpSp>
        <p:nvGrpSpPr>
          <p:cNvPr id="8" name="Group 7">
            <a:extLst>
              <a:ext uri="{FF2B5EF4-FFF2-40B4-BE49-F238E27FC236}">
                <a16:creationId xmlns:a16="http://schemas.microsoft.com/office/drawing/2014/main" id="{ACA407A5-6ACA-4E10-8AA5-54EF95D57D7B}"/>
              </a:ext>
            </a:extLst>
          </p:cNvPr>
          <p:cNvGrpSpPr/>
          <p:nvPr/>
        </p:nvGrpSpPr>
        <p:grpSpPr>
          <a:xfrm>
            <a:off x="0" y="1213084"/>
            <a:ext cx="12192000" cy="5221808"/>
            <a:chOff x="0" y="928665"/>
            <a:chExt cx="12192000" cy="5929337"/>
          </a:xfrm>
        </p:grpSpPr>
        <p:sp>
          <p:nvSpPr>
            <p:cNvPr id="245" name="Rounded Rectangle 244"/>
            <p:cNvSpPr/>
            <p:nvPr>
              <p:custDataLst>
                <p:tags r:id="rId2"/>
              </p:custDataLst>
            </p:nvPr>
          </p:nvSpPr>
          <p:spPr>
            <a:xfrm>
              <a:off x="0" y="928665"/>
              <a:ext cx="12192000" cy="5929337"/>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a:pPr>
              <a:r>
                <a:rPr lang="ko-kr" sz="2400">
                  <a:latin typeface="Malgun Gothic" panose="020B0503020000020004" pitchFamily="34" charset="-127"/>
                  <a:ea typeface="Malgun Gothic" panose="020B0503020000020004" pitchFamily="34" charset="-127"/>
                  <a:cs typeface="Amazon Ember" panose="020B0603020204020204" pitchFamily="34" charset="0"/>
                </a:rPr>
                <a:t> </a:t>
              </a:r>
            </a:p>
          </p:txBody>
        </p:sp>
        <p:grpSp>
          <p:nvGrpSpPr>
            <p:cNvPr id="307" name="Group 306"/>
            <p:cNvGrpSpPr/>
            <p:nvPr/>
          </p:nvGrpSpPr>
          <p:grpSpPr>
            <a:xfrm>
              <a:off x="1" y="6053402"/>
              <a:ext cx="11504732" cy="704133"/>
              <a:chOff x="0" y="4193653"/>
              <a:chExt cx="8628549" cy="528100"/>
            </a:xfrm>
            <a:solidFill>
              <a:schemeClr val="bg1"/>
            </a:solidFill>
          </p:grpSpPr>
          <p:sp>
            <p:nvSpPr>
              <p:cNvPr id="308" name="TextBox 307"/>
              <p:cNvSpPr txBox="1"/>
              <p:nvPr/>
            </p:nvSpPr>
            <p:spPr>
              <a:xfrm>
                <a:off x="0" y="4313380"/>
                <a:ext cx="1352197" cy="323705"/>
              </a:xfrm>
              <a:prstGeom prst="rect">
                <a:avLst/>
              </a:prstGeom>
              <a:noFill/>
            </p:spPr>
            <p:txBody>
              <a:bodyPr wrap="square" rtlCol="0">
                <a:spAutoFit/>
              </a:bodyPr>
              <a:lstStyle/>
              <a:p>
                <a:pPr algn="r" defTabSz="609585" rtl="0" fontAlgn="base">
                  <a:spcBef>
                    <a:spcPct val="0"/>
                  </a:spcBef>
                  <a:spcAft>
                    <a:spcPct val="0"/>
                  </a:spcAft>
                </a:pPr>
                <a:r>
                  <a:rPr lang="ko-kr" sz="1870" b="1" dirty="0">
                    <a:solidFill>
                      <a:srgbClr val="88A57F"/>
                    </a:solidFill>
                    <a:latin typeface="Malgun Gothic" panose="020B0503020000020004" pitchFamily="34" charset="-127"/>
                    <a:ea typeface="Malgun Gothic" panose="020B0503020000020004" pitchFamily="34" charset="-127"/>
                    <a:cs typeface="Amazon Ember" panose="020B0603020204020204" pitchFamily="34" charset="0"/>
                  </a:rPr>
                  <a:t>Infrastructure</a:t>
                </a:r>
              </a:p>
            </p:txBody>
          </p:sp>
          <p:sp>
            <p:nvSpPr>
              <p:cNvPr id="309" name="Rectangle 308"/>
              <p:cNvSpPr/>
              <p:nvPr/>
            </p:nvSpPr>
            <p:spPr>
              <a:xfrm>
                <a:off x="1404491" y="4193653"/>
                <a:ext cx="7224058" cy="528100"/>
              </a:xfrm>
              <a:prstGeom prst="rect">
                <a:avLst/>
              </a:prstGeom>
              <a:grp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fontAlgn="base">
                  <a:spcBef>
                    <a:spcPct val="0"/>
                  </a:spcBef>
                  <a:spcAft>
                    <a:spcPct val="0"/>
                  </a:spcAft>
                </a:pPr>
                <a:endParaRPr lang="en-US" sz="2400" dirty="0">
                  <a:solidFill>
                    <a:srgbClr val="FFFFFF"/>
                  </a:solidFill>
                  <a:latin typeface="Malgun Gothic" panose="020B0503020000020004" pitchFamily="34" charset="-127"/>
                  <a:ea typeface="Malgun Gothic" panose="020B0503020000020004" pitchFamily="34" charset="-127"/>
                  <a:cs typeface="Amazon Ember" panose="020B0603020204020204" pitchFamily="34" charset="0"/>
                </a:endParaRPr>
              </a:p>
            </p:txBody>
          </p:sp>
          <p:grpSp>
            <p:nvGrpSpPr>
              <p:cNvPr id="310" name="Group 309"/>
              <p:cNvGrpSpPr/>
              <p:nvPr/>
            </p:nvGrpSpPr>
            <p:grpSpPr>
              <a:xfrm>
                <a:off x="1993984" y="4311714"/>
                <a:ext cx="1602204" cy="319070"/>
                <a:chOff x="1993984" y="4281830"/>
                <a:chExt cx="1602204" cy="319070"/>
              </a:xfrm>
              <a:grpFill/>
            </p:grpSpPr>
            <p:sp>
              <p:nvSpPr>
                <p:cNvPr id="352" name="TextBox 351"/>
                <p:cNvSpPr txBox="1"/>
                <p:nvPr/>
              </p:nvSpPr>
              <p:spPr>
                <a:xfrm>
                  <a:off x="2684806" y="4329999"/>
                  <a:ext cx="911382" cy="270901"/>
                </a:xfrm>
                <a:prstGeom prst="rect">
                  <a:avLst/>
                </a:prstGeom>
                <a:grpFill/>
              </p:spPr>
              <p:txBody>
                <a:bodyPr wrap="square" rtlCol="0">
                  <a:spAutoFit/>
                </a:bodyPr>
                <a:lstStyle/>
                <a:p>
                  <a:pPr algn="ctr" defTabSz="609585" rtl="0" fontAlgn="base">
                    <a:spcBef>
                      <a:spcPct val="0"/>
                    </a:spcBef>
                    <a:spcAft>
                      <a:spcPct val="0"/>
                    </a:spcAft>
                  </a:pPr>
                  <a:r>
                    <a:rPr lang="ko-kr" sz="1467" dirty="0">
                      <a:solidFill>
                        <a:srgbClr val="636466"/>
                      </a:solidFill>
                      <a:latin typeface="Malgun Gothic" panose="020B0503020000020004" pitchFamily="34" charset="-127"/>
                      <a:ea typeface="Malgun Gothic" panose="020B0503020000020004" pitchFamily="34" charset="-127"/>
                      <a:cs typeface="Amazon Ember" panose="020B0603020204020204" pitchFamily="34" charset="0"/>
                    </a:rPr>
                    <a:t>리전</a:t>
                  </a:r>
                </a:p>
              </p:txBody>
            </p:sp>
            <p:grpSp>
              <p:nvGrpSpPr>
                <p:cNvPr id="353" name="Group 937"/>
                <p:cNvGrpSpPr/>
                <p:nvPr/>
              </p:nvGrpSpPr>
              <p:grpSpPr>
                <a:xfrm>
                  <a:off x="1993984" y="4281830"/>
                  <a:ext cx="269760" cy="269760"/>
                  <a:chOff x="0" y="0"/>
                  <a:chExt cx="723900" cy="723900"/>
                </a:xfrm>
                <a:grpFill/>
              </p:grpSpPr>
              <p:sp>
                <p:nvSpPr>
                  <p:cNvPr id="354" name="Shape 919"/>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55" name="Shape 920"/>
                  <p:cNvSpPr/>
                  <p:nvPr/>
                </p:nvSpPr>
                <p:spPr>
                  <a:xfrm>
                    <a:off x="120877" y="89965"/>
                    <a:ext cx="166627" cy="134380"/>
                  </a:xfrm>
                  <a:custGeom>
                    <a:avLst/>
                    <a:gdLst/>
                    <a:ahLst/>
                    <a:cxnLst>
                      <a:cxn ang="0">
                        <a:pos x="wd2" y="hd2"/>
                      </a:cxn>
                      <a:cxn ang="5400000">
                        <a:pos x="wd2" y="hd2"/>
                      </a:cxn>
                      <a:cxn ang="10800000">
                        <a:pos x="wd2" y="hd2"/>
                      </a:cxn>
                      <a:cxn ang="16200000">
                        <a:pos x="wd2" y="hd2"/>
                      </a:cxn>
                    </a:cxnLst>
                    <a:rect l="0" t="0"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56" name="Shape 921"/>
                  <p:cNvSpPr/>
                  <p:nvPr/>
                </p:nvSpPr>
                <p:spPr>
                  <a:xfrm>
                    <a:off x="74781" y="236871"/>
                    <a:ext cx="132482" cy="119196"/>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57" name="Shape 922"/>
                  <p:cNvSpPr/>
                  <p:nvPr/>
                </p:nvSpPr>
                <p:spPr>
                  <a:xfrm>
                    <a:off x="75540" y="367074"/>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58" name="Shape 923"/>
                  <p:cNvSpPr/>
                  <p:nvPr/>
                </p:nvSpPr>
                <p:spPr>
                  <a:xfrm>
                    <a:off x="120877" y="500314"/>
                    <a:ext cx="159029" cy="132103"/>
                  </a:xfrm>
                  <a:custGeom>
                    <a:avLst/>
                    <a:gdLst/>
                    <a:ahLst/>
                    <a:cxnLst>
                      <a:cxn ang="0">
                        <a:pos x="wd2" y="hd2"/>
                      </a:cxn>
                      <a:cxn ang="5400000">
                        <a:pos x="wd2" y="hd2"/>
                      </a:cxn>
                      <a:cxn ang="10800000">
                        <a:pos x="wd2" y="hd2"/>
                      </a:cxn>
                      <a:cxn ang="16200000">
                        <a:pos x="wd2" y="hd2"/>
                      </a:cxn>
                    </a:cxnLst>
                    <a:rect l="0" t="0"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59" name="Shape 924"/>
                  <p:cNvSpPr/>
                  <p:nvPr/>
                </p:nvSpPr>
                <p:spPr>
                  <a:xfrm>
                    <a:off x="232860" y="500314"/>
                    <a:ext cx="122447" cy="140074"/>
                  </a:xfrm>
                  <a:custGeom>
                    <a:avLst/>
                    <a:gdLst/>
                    <a:ahLst/>
                    <a:cxnLst>
                      <a:cxn ang="0">
                        <a:pos x="wd2" y="hd2"/>
                      </a:cxn>
                      <a:cxn ang="5400000">
                        <a:pos x="wd2" y="hd2"/>
                      </a:cxn>
                      <a:cxn ang="10800000">
                        <a:pos x="wd2" y="hd2"/>
                      </a:cxn>
                      <a:cxn ang="16200000">
                        <a:pos x="wd2" y="hd2"/>
                      </a:cxn>
                    </a:cxnLst>
                    <a:rect l="0" t="0"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60" name="Shape 925"/>
                  <p:cNvSpPr/>
                  <p:nvPr/>
                </p:nvSpPr>
                <p:spPr>
                  <a:xfrm>
                    <a:off x="206503" y="367074"/>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61" name="Shape 926"/>
                  <p:cNvSpPr/>
                  <p:nvPr/>
                </p:nvSpPr>
                <p:spPr>
                  <a:xfrm>
                    <a:off x="206503" y="236871"/>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62" name="Shape 927"/>
                  <p:cNvSpPr/>
                  <p:nvPr/>
                </p:nvSpPr>
                <p:spPr>
                  <a:xfrm>
                    <a:off x="236655" y="87308"/>
                    <a:ext cx="118652" cy="137037"/>
                  </a:xfrm>
                  <a:custGeom>
                    <a:avLst/>
                    <a:gdLst/>
                    <a:ahLst/>
                    <a:cxnLst>
                      <a:cxn ang="0">
                        <a:pos x="wd2" y="hd2"/>
                      </a:cxn>
                      <a:cxn ang="5400000">
                        <a:pos x="wd2" y="hd2"/>
                      </a:cxn>
                      <a:cxn ang="10800000">
                        <a:pos x="wd2" y="hd2"/>
                      </a:cxn>
                      <a:cxn ang="16200000">
                        <a:pos x="wd2" y="hd2"/>
                      </a:cxn>
                    </a:cxnLst>
                    <a:rect l="0" t="0"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63" name="Shape 928"/>
                  <p:cNvSpPr/>
                  <p:nvPr/>
                </p:nvSpPr>
                <p:spPr>
                  <a:xfrm>
                    <a:off x="438294" y="500314"/>
                    <a:ext cx="166398" cy="134760"/>
                  </a:xfrm>
                  <a:custGeom>
                    <a:avLst/>
                    <a:gdLst/>
                    <a:ahLst/>
                    <a:cxnLst>
                      <a:cxn ang="0">
                        <a:pos x="wd2" y="hd2"/>
                      </a:cxn>
                      <a:cxn ang="5400000">
                        <a:pos x="wd2" y="hd2"/>
                      </a:cxn>
                      <a:cxn ang="10800000">
                        <a:pos x="wd2" y="hd2"/>
                      </a:cxn>
                      <a:cxn ang="16200000">
                        <a:pos x="wd2" y="hd2"/>
                      </a:cxn>
                    </a:cxnLst>
                    <a:rect l="0" t="0"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64" name="Shape 929"/>
                  <p:cNvSpPr/>
                  <p:nvPr/>
                </p:nvSpPr>
                <p:spPr>
                  <a:xfrm>
                    <a:off x="515300" y="367074"/>
                    <a:ext cx="133060" cy="119196"/>
                  </a:xfrm>
                  <a:custGeom>
                    <a:avLst/>
                    <a:gdLst/>
                    <a:ahLst/>
                    <a:cxnLst>
                      <a:cxn ang="0">
                        <a:pos x="wd2" y="hd2"/>
                      </a:cxn>
                      <a:cxn ang="5400000">
                        <a:pos x="wd2" y="hd2"/>
                      </a:cxn>
                      <a:cxn ang="10800000">
                        <a:pos x="wd2" y="hd2"/>
                      </a:cxn>
                      <a:cxn ang="16200000">
                        <a:pos x="wd2" y="hd2"/>
                      </a:cxn>
                    </a:cxnLst>
                    <a:rect l="0" t="0"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65" name="Shape 930"/>
                  <p:cNvSpPr/>
                  <p:nvPr/>
                </p:nvSpPr>
                <p:spPr>
                  <a:xfrm>
                    <a:off x="516438" y="236871"/>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66" name="Shape 931"/>
                  <p:cNvSpPr/>
                  <p:nvPr/>
                </p:nvSpPr>
                <p:spPr>
                  <a:xfrm>
                    <a:off x="440951" y="92622"/>
                    <a:ext cx="158893" cy="131723"/>
                  </a:xfrm>
                  <a:custGeom>
                    <a:avLst/>
                    <a:gdLst/>
                    <a:ahLst/>
                    <a:cxnLst>
                      <a:cxn ang="0">
                        <a:pos x="wd2" y="hd2"/>
                      </a:cxn>
                      <a:cxn ang="5400000">
                        <a:pos x="wd2" y="hd2"/>
                      </a:cxn>
                      <a:cxn ang="10800000">
                        <a:pos x="wd2" y="hd2"/>
                      </a:cxn>
                      <a:cxn ang="16200000">
                        <a:pos x="wd2" y="hd2"/>
                      </a:cxn>
                    </a:cxnLst>
                    <a:rect l="0" t="0"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67" name="Shape 932"/>
                  <p:cNvSpPr/>
                  <p:nvPr/>
                </p:nvSpPr>
                <p:spPr>
                  <a:xfrm>
                    <a:off x="367833" y="84651"/>
                    <a:ext cx="122070" cy="139694"/>
                  </a:xfrm>
                  <a:custGeom>
                    <a:avLst/>
                    <a:gdLst/>
                    <a:ahLst/>
                    <a:cxnLst>
                      <a:cxn ang="0">
                        <a:pos x="wd2" y="hd2"/>
                      </a:cxn>
                      <a:cxn ang="5400000">
                        <a:pos x="wd2" y="hd2"/>
                      </a:cxn>
                      <a:cxn ang="10800000">
                        <a:pos x="wd2" y="hd2"/>
                      </a:cxn>
                      <a:cxn ang="16200000">
                        <a:pos x="wd2" y="hd2"/>
                      </a:cxn>
                    </a:cxnLst>
                    <a:rect l="0" t="0"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68" name="Shape 933"/>
                  <p:cNvSpPr/>
                  <p:nvPr/>
                </p:nvSpPr>
                <p:spPr>
                  <a:xfrm>
                    <a:off x="367833" y="236871"/>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69" name="Shape 934"/>
                  <p:cNvSpPr/>
                  <p:nvPr/>
                </p:nvSpPr>
                <p:spPr>
                  <a:xfrm>
                    <a:off x="367833" y="367074"/>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70" name="Shape 935"/>
                  <p:cNvSpPr/>
                  <p:nvPr/>
                </p:nvSpPr>
                <p:spPr>
                  <a:xfrm>
                    <a:off x="367833" y="500314"/>
                    <a:ext cx="118437" cy="138176"/>
                  </a:xfrm>
                  <a:custGeom>
                    <a:avLst/>
                    <a:gdLst/>
                    <a:ahLst/>
                    <a:cxnLst>
                      <a:cxn ang="0">
                        <a:pos x="wd2" y="hd2"/>
                      </a:cxn>
                      <a:cxn ang="5400000">
                        <a:pos x="wd2" y="hd2"/>
                      </a:cxn>
                      <a:cxn ang="10800000">
                        <a:pos x="wd2" y="hd2"/>
                      </a:cxn>
                      <a:cxn ang="16200000">
                        <a:pos x="wd2" y="hd2"/>
                      </a:cxn>
                    </a:cxnLst>
                    <a:rect l="0" t="0"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71" name="Shape 936"/>
                  <p:cNvSpPr/>
                  <p:nvPr/>
                </p:nvSpPr>
                <p:spPr>
                  <a:xfrm>
                    <a:off x="31506" y="31506"/>
                    <a:ext cx="660128" cy="660128"/>
                  </a:xfrm>
                  <a:custGeom>
                    <a:avLst/>
                    <a:gdLst/>
                    <a:ahLst/>
                    <a:cxnLst>
                      <a:cxn ang="0">
                        <a:pos x="wd2" y="hd2"/>
                      </a:cxn>
                      <a:cxn ang="5400000">
                        <a:pos x="wd2" y="hd2"/>
                      </a:cxn>
                      <a:cxn ang="10800000">
                        <a:pos x="wd2" y="hd2"/>
                      </a:cxn>
                      <a:cxn ang="16200000">
                        <a:pos x="wd2" y="hd2"/>
                      </a:cxn>
                    </a:cxnLst>
                    <a:rect l="0" t="0"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grpSp>
          </p:grpSp>
          <p:grpSp>
            <p:nvGrpSpPr>
              <p:cNvPr id="311" name="Group 310"/>
              <p:cNvGrpSpPr/>
              <p:nvPr/>
            </p:nvGrpSpPr>
            <p:grpSpPr>
              <a:xfrm>
                <a:off x="5912642" y="4311714"/>
                <a:ext cx="2184468" cy="274975"/>
                <a:chOff x="5912642" y="4281830"/>
                <a:chExt cx="2184468" cy="274975"/>
              </a:xfrm>
              <a:grpFill/>
            </p:grpSpPr>
            <p:sp>
              <p:nvSpPr>
                <p:cNvPr id="326" name="TextBox 325"/>
                <p:cNvSpPr txBox="1"/>
                <p:nvPr/>
              </p:nvSpPr>
              <p:spPr>
                <a:xfrm>
                  <a:off x="6762605" y="4285904"/>
                  <a:ext cx="1334505" cy="270901"/>
                </a:xfrm>
                <a:prstGeom prst="rect">
                  <a:avLst/>
                </a:prstGeom>
                <a:grpFill/>
              </p:spPr>
              <p:txBody>
                <a:bodyPr wrap="square" rtlCol="0">
                  <a:spAutoFit/>
                </a:bodyPr>
                <a:lstStyle/>
                <a:p>
                  <a:pPr defTabSz="609585" rtl="0" fontAlgn="base">
                    <a:spcBef>
                      <a:spcPct val="0"/>
                    </a:spcBef>
                    <a:spcAft>
                      <a:spcPct val="0"/>
                    </a:spcAft>
                  </a:pPr>
                  <a:r>
                    <a:rPr lang="ko-kr" sz="1467">
                      <a:solidFill>
                        <a:srgbClr val="636466"/>
                      </a:solidFill>
                      <a:latin typeface="Malgun Gothic" panose="020B0503020000020004" pitchFamily="34" charset="-127"/>
                      <a:ea typeface="Malgun Gothic" panose="020B0503020000020004" pitchFamily="34" charset="-127"/>
                      <a:cs typeface="Amazon Ember" panose="020B0603020204020204" pitchFamily="34" charset="0"/>
                    </a:rPr>
                    <a:t>엣지 로케이션</a:t>
                  </a:r>
                  <a:endParaRPr lang="en-US" sz="1467" dirty="0">
                    <a:solidFill>
                      <a:srgbClr val="636466"/>
                    </a:solidFill>
                    <a:latin typeface="Malgun Gothic" panose="020B0503020000020004" pitchFamily="34" charset="-127"/>
                    <a:ea typeface="Malgun Gothic" panose="020B0503020000020004" pitchFamily="34" charset="-127"/>
                    <a:cs typeface="Amazon Ember" panose="020B0603020204020204" pitchFamily="34" charset="0"/>
                  </a:endParaRPr>
                </a:p>
              </p:txBody>
            </p:sp>
            <p:grpSp>
              <p:nvGrpSpPr>
                <p:cNvPr id="327" name="Group 1239"/>
                <p:cNvGrpSpPr/>
                <p:nvPr/>
              </p:nvGrpSpPr>
              <p:grpSpPr>
                <a:xfrm>
                  <a:off x="5912642" y="4281830"/>
                  <a:ext cx="269760" cy="269760"/>
                  <a:chOff x="0" y="0"/>
                  <a:chExt cx="723901" cy="723901"/>
                </a:xfrm>
                <a:grpFill/>
              </p:grpSpPr>
              <p:sp>
                <p:nvSpPr>
                  <p:cNvPr id="328" name="Shape 1215"/>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29" name="Shape 1216"/>
                  <p:cNvSpPr/>
                  <p:nvPr/>
                </p:nvSpPr>
                <p:spPr>
                  <a:xfrm>
                    <a:off x="120877" y="89965"/>
                    <a:ext cx="166627" cy="134380"/>
                  </a:xfrm>
                  <a:custGeom>
                    <a:avLst/>
                    <a:gdLst/>
                    <a:ahLst/>
                    <a:cxnLst>
                      <a:cxn ang="0">
                        <a:pos x="wd2" y="hd2"/>
                      </a:cxn>
                      <a:cxn ang="5400000">
                        <a:pos x="wd2" y="hd2"/>
                      </a:cxn>
                      <a:cxn ang="10800000">
                        <a:pos x="wd2" y="hd2"/>
                      </a:cxn>
                      <a:cxn ang="16200000">
                        <a:pos x="wd2" y="hd2"/>
                      </a:cxn>
                    </a:cxnLst>
                    <a:rect l="0" t="0"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30" name="Shape 1217"/>
                  <p:cNvSpPr/>
                  <p:nvPr/>
                </p:nvSpPr>
                <p:spPr>
                  <a:xfrm>
                    <a:off x="74781" y="236871"/>
                    <a:ext cx="132482" cy="119196"/>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31" name="Shape 1218"/>
                  <p:cNvSpPr/>
                  <p:nvPr/>
                </p:nvSpPr>
                <p:spPr>
                  <a:xfrm>
                    <a:off x="75540" y="367074"/>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32" name="Shape 1219"/>
                  <p:cNvSpPr/>
                  <p:nvPr/>
                </p:nvSpPr>
                <p:spPr>
                  <a:xfrm>
                    <a:off x="120877" y="500314"/>
                    <a:ext cx="159029" cy="132103"/>
                  </a:xfrm>
                  <a:custGeom>
                    <a:avLst/>
                    <a:gdLst/>
                    <a:ahLst/>
                    <a:cxnLst>
                      <a:cxn ang="0">
                        <a:pos x="wd2" y="hd2"/>
                      </a:cxn>
                      <a:cxn ang="5400000">
                        <a:pos x="wd2" y="hd2"/>
                      </a:cxn>
                      <a:cxn ang="10800000">
                        <a:pos x="wd2" y="hd2"/>
                      </a:cxn>
                      <a:cxn ang="16200000">
                        <a:pos x="wd2" y="hd2"/>
                      </a:cxn>
                    </a:cxnLst>
                    <a:rect l="0" t="0"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33" name="Shape 1220"/>
                  <p:cNvSpPr/>
                  <p:nvPr/>
                </p:nvSpPr>
                <p:spPr>
                  <a:xfrm>
                    <a:off x="232860" y="500314"/>
                    <a:ext cx="122447" cy="140074"/>
                  </a:xfrm>
                  <a:custGeom>
                    <a:avLst/>
                    <a:gdLst/>
                    <a:ahLst/>
                    <a:cxnLst>
                      <a:cxn ang="0">
                        <a:pos x="wd2" y="hd2"/>
                      </a:cxn>
                      <a:cxn ang="5400000">
                        <a:pos x="wd2" y="hd2"/>
                      </a:cxn>
                      <a:cxn ang="10800000">
                        <a:pos x="wd2" y="hd2"/>
                      </a:cxn>
                      <a:cxn ang="16200000">
                        <a:pos x="wd2" y="hd2"/>
                      </a:cxn>
                    </a:cxnLst>
                    <a:rect l="0" t="0"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34" name="Shape 1221"/>
                  <p:cNvSpPr/>
                  <p:nvPr/>
                </p:nvSpPr>
                <p:spPr>
                  <a:xfrm>
                    <a:off x="206503" y="367074"/>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35" name="Shape 1222"/>
                  <p:cNvSpPr/>
                  <p:nvPr/>
                </p:nvSpPr>
                <p:spPr>
                  <a:xfrm>
                    <a:off x="206503" y="236871"/>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36" name="Shape 1223"/>
                  <p:cNvSpPr/>
                  <p:nvPr/>
                </p:nvSpPr>
                <p:spPr>
                  <a:xfrm>
                    <a:off x="236655" y="87308"/>
                    <a:ext cx="118652" cy="137037"/>
                  </a:xfrm>
                  <a:custGeom>
                    <a:avLst/>
                    <a:gdLst/>
                    <a:ahLst/>
                    <a:cxnLst>
                      <a:cxn ang="0">
                        <a:pos x="wd2" y="hd2"/>
                      </a:cxn>
                      <a:cxn ang="5400000">
                        <a:pos x="wd2" y="hd2"/>
                      </a:cxn>
                      <a:cxn ang="10800000">
                        <a:pos x="wd2" y="hd2"/>
                      </a:cxn>
                      <a:cxn ang="16200000">
                        <a:pos x="wd2" y="hd2"/>
                      </a:cxn>
                    </a:cxnLst>
                    <a:rect l="0" t="0"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37" name="Shape 1224"/>
                  <p:cNvSpPr/>
                  <p:nvPr/>
                </p:nvSpPr>
                <p:spPr>
                  <a:xfrm>
                    <a:off x="438294" y="500314"/>
                    <a:ext cx="166398" cy="134760"/>
                  </a:xfrm>
                  <a:custGeom>
                    <a:avLst/>
                    <a:gdLst/>
                    <a:ahLst/>
                    <a:cxnLst>
                      <a:cxn ang="0">
                        <a:pos x="wd2" y="hd2"/>
                      </a:cxn>
                      <a:cxn ang="5400000">
                        <a:pos x="wd2" y="hd2"/>
                      </a:cxn>
                      <a:cxn ang="10800000">
                        <a:pos x="wd2" y="hd2"/>
                      </a:cxn>
                      <a:cxn ang="16200000">
                        <a:pos x="wd2" y="hd2"/>
                      </a:cxn>
                    </a:cxnLst>
                    <a:rect l="0" t="0"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38" name="Shape 1225"/>
                  <p:cNvSpPr/>
                  <p:nvPr/>
                </p:nvSpPr>
                <p:spPr>
                  <a:xfrm>
                    <a:off x="515300" y="367074"/>
                    <a:ext cx="133060" cy="119196"/>
                  </a:xfrm>
                  <a:custGeom>
                    <a:avLst/>
                    <a:gdLst/>
                    <a:ahLst/>
                    <a:cxnLst>
                      <a:cxn ang="0">
                        <a:pos x="wd2" y="hd2"/>
                      </a:cxn>
                      <a:cxn ang="5400000">
                        <a:pos x="wd2" y="hd2"/>
                      </a:cxn>
                      <a:cxn ang="10800000">
                        <a:pos x="wd2" y="hd2"/>
                      </a:cxn>
                      <a:cxn ang="16200000">
                        <a:pos x="wd2" y="hd2"/>
                      </a:cxn>
                    </a:cxnLst>
                    <a:rect l="0" t="0"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39" name="Shape 1226"/>
                  <p:cNvSpPr/>
                  <p:nvPr/>
                </p:nvSpPr>
                <p:spPr>
                  <a:xfrm>
                    <a:off x="516438" y="236871"/>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40" name="Shape 1227"/>
                  <p:cNvSpPr/>
                  <p:nvPr/>
                </p:nvSpPr>
                <p:spPr>
                  <a:xfrm>
                    <a:off x="440951" y="92622"/>
                    <a:ext cx="158893" cy="131723"/>
                  </a:xfrm>
                  <a:custGeom>
                    <a:avLst/>
                    <a:gdLst/>
                    <a:ahLst/>
                    <a:cxnLst>
                      <a:cxn ang="0">
                        <a:pos x="wd2" y="hd2"/>
                      </a:cxn>
                      <a:cxn ang="5400000">
                        <a:pos x="wd2" y="hd2"/>
                      </a:cxn>
                      <a:cxn ang="10800000">
                        <a:pos x="wd2" y="hd2"/>
                      </a:cxn>
                      <a:cxn ang="16200000">
                        <a:pos x="wd2" y="hd2"/>
                      </a:cxn>
                    </a:cxnLst>
                    <a:rect l="0" t="0"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41" name="Shape 1228"/>
                  <p:cNvSpPr/>
                  <p:nvPr/>
                </p:nvSpPr>
                <p:spPr>
                  <a:xfrm>
                    <a:off x="367833" y="84651"/>
                    <a:ext cx="122070" cy="139694"/>
                  </a:xfrm>
                  <a:custGeom>
                    <a:avLst/>
                    <a:gdLst/>
                    <a:ahLst/>
                    <a:cxnLst>
                      <a:cxn ang="0">
                        <a:pos x="wd2" y="hd2"/>
                      </a:cxn>
                      <a:cxn ang="5400000">
                        <a:pos x="wd2" y="hd2"/>
                      </a:cxn>
                      <a:cxn ang="10800000">
                        <a:pos x="wd2" y="hd2"/>
                      </a:cxn>
                      <a:cxn ang="16200000">
                        <a:pos x="wd2" y="hd2"/>
                      </a:cxn>
                    </a:cxnLst>
                    <a:rect l="0" t="0"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42" name="Shape 1229"/>
                  <p:cNvSpPr/>
                  <p:nvPr/>
                </p:nvSpPr>
                <p:spPr>
                  <a:xfrm>
                    <a:off x="367833" y="236871"/>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43" name="Shape 1230"/>
                  <p:cNvSpPr/>
                  <p:nvPr/>
                </p:nvSpPr>
                <p:spPr>
                  <a:xfrm>
                    <a:off x="367833" y="367074"/>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44" name="Shape 1231"/>
                  <p:cNvSpPr/>
                  <p:nvPr/>
                </p:nvSpPr>
                <p:spPr>
                  <a:xfrm>
                    <a:off x="367833" y="500314"/>
                    <a:ext cx="118437" cy="138176"/>
                  </a:xfrm>
                  <a:custGeom>
                    <a:avLst/>
                    <a:gdLst/>
                    <a:ahLst/>
                    <a:cxnLst>
                      <a:cxn ang="0">
                        <a:pos x="wd2" y="hd2"/>
                      </a:cxn>
                      <a:cxn ang="5400000">
                        <a:pos x="wd2" y="hd2"/>
                      </a:cxn>
                      <a:cxn ang="10800000">
                        <a:pos x="wd2" y="hd2"/>
                      </a:cxn>
                      <a:cxn ang="16200000">
                        <a:pos x="wd2" y="hd2"/>
                      </a:cxn>
                    </a:cxnLst>
                    <a:rect l="0" t="0"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45" name="Shape 1232"/>
                  <p:cNvSpPr/>
                  <p:nvPr/>
                </p:nvSpPr>
                <p:spPr>
                  <a:xfrm>
                    <a:off x="31506" y="31506"/>
                    <a:ext cx="660128" cy="660128"/>
                  </a:xfrm>
                  <a:custGeom>
                    <a:avLst/>
                    <a:gdLst/>
                    <a:ahLst/>
                    <a:cxnLst>
                      <a:cxn ang="0">
                        <a:pos x="wd2" y="hd2"/>
                      </a:cxn>
                      <a:cxn ang="5400000">
                        <a:pos x="wd2" y="hd2"/>
                      </a:cxn>
                      <a:cxn ang="10800000">
                        <a:pos x="wd2" y="hd2"/>
                      </a:cxn>
                      <a:cxn ang="16200000">
                        <a:pos x="wd2" y="hd2"/>
                      </a:cxn>
                    </a:cxnLst>
                    <a:rect l="0" t="0"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46" name="Shape 1233"/>
                  <p:cNvSpPr/>
                  <p:nvPr/>
                </p:nvSpPr>
                <p:spPr>
                  <a:xfrm>
                    <a:off x="82686" y="23535"/>
                    <a:ext cx="234728" cy="223966"/>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47" name="Shape 1234"/>
                  <p:cNvSpPr/>
                  <p:nvPr/>
                </p:nvSpPr>
                <p:spPr>
                  <a:xfrm>
                    <a:off x="72119" y="12906"/>
                    <a:ext cx="255862"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48" name="Shape 1235"/>
                  <p:cNvSpPr/>
                  <p:nvPr/>
                </p:nvSpPr>
                <p:spPr>
                  <a:xfrm>
                    <a:off x="407245" y="161710"/>
                    <a:ext cx="234728" cy="223966"/>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49" name="Shape 1236"/>
                  <p:cNvSpPr/>
                  <p:nvPr/>
                </p:nvSpPr>
                <p:spPr>
                  <a:xfrm>
                    <a:off x="396678" y="150701"/>
                    <a:ext cx="255862"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grpSp>
          </p:grpSp>
          <p:grpSp>
            <p:nvGrpSpPr>
              <p:cNvPr id="312" name="Group 311"/>
              <p:cNvGrpSpPr/>
              <p:nvPr/>
            </p:nvGrpSpPr>
            <p:grpSpPr>
              <a:xfrm>
                <a:off x="3796057" y="4311714"/>
                <a:ext cx="2057091" cy="319070"/>
                <a:chOff x="3796057" y="4281830"/>
                <a:chExt cx="2057091" cy="319070"/>
              </a:xfrm>
              <a:grpFill/>
            </p:grpSpPr>
            <p:sp>
              <p:nvSpPr>
                <p:cNvPr id="313" name="TextBox 312"/>
                <p:cNvSpPr txBox="1"/>
                <p:nvPr/>
              </p:nvSpPr>
              <p:spPr>
                <a:xfrm>
                  <a:off x="4468328" y="4329999"/>
                  <a:ext cx="1384820" cy="270901"/>
                </a:xfrm>
                <a:prstGeom prst="rect">
                  <a:avLst/>
                </a:prstGeom>
                <a:grpFill/>
              </p:spPr>
              <p:txBody>
                <a:bodyPr wrap="square" rtlCol="0">
                  <a:spAutoFit/>
                </a:bodyPr>
                <a:lstStyle/>
                <a:p>
                  <a:pPr algn="ctr" defTabSz="609585" rtl="0" fontAlgn="base">
                    <a:spcBef>
                      <a:spcPct val="0"/>
                    </a:spcBef>
                    <a:spcAft>
                      <a:spcPct val="0"/>
                    </a:spcAft>
                  </a:pPr>
                  <a:r>
                    <a:rPr lang="ko-kr" sz="1467" dirty="0">
                      <a:solidFill>
                        <a:srgbClr val="636466"/>
                      </a:solidFill>
                      <a:latin typeface="Malgun Gothic" panose="020B0503020000020004" pitchFamily="34" charset="-127"/>
                      <a:ea typeface="Malgun Gothic" panose="020B0503020000020004" pitchFamily="34" charset="-127"/>
                      <a:cs typeface="Amazon Ember" panose="020B0603020204020204" pitchFamily="34" charset="0"/>
                    </a:rPr>
                    <a:t>가용 영역</a:t>
                  </a:r>
                </a:p>
              </p:txBody>
            </p:sp>
            <p:grpSp>
              <p:nvGrpSpPr>
                <p:cNvPr id="314" name="Group 1251"/>
                <p:cNvGrpSpPr/>
                <p:nvPr/>
              </p:nvGrpSpPr>
              <p:grpSpPr>
                <a:xfrm>
                  <a:off x="3796057" y="4281830"/>
                  <a:ext cx="269760" cy="269760"/>
                  <a:chOff x="0" y="0"/>
                  <a:chExt cx="723900" cy="723900"/>
                </a:xfrm>
                <a:grpFill/>
              </p:grpSpPr>
              <p:sp>
                <p:nvSpPr>
                  <p:cNvPr id="315" name="Shape 1240"/>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7682" y="21600"/>
                          <a:pt x="7682" y="21600"/>
                          <a:pt x="7682" y="21600"/>
                        </a:cubicBezTo>
                        <a:cubicBezTo>
                          <a:pt x="8859" y="21600"/>
                          <a:pt x="8859" y="21600"/>
                          <a:pt x="8859" y="21600"/>
                        </a:cubicBezTo>
                        <a:cubicBezTo>
                          <a:pt x="10171" y="21600"/>
                          <a:pt x="10171" y="21600"/>
                          <a:pt x="10171" y="21600"/>
                        </a:cubicBezTo>
                        <a:cubicBezTo>
                          <a:pt x="10760" y="21600"/>
                          <a:pt x="10760" y="21600"/>
                          <a:pt x="10760" y="21600"/>
                        </a:cubicBezTo>
                        <a:cubicBezTo>
                          <a:pt x="20048" y="21600"/>
                          <a:pt x="20048" y="21600"/>
                          <a:pt x="20048" y="21600"/>
                        </a:cubicBezTo>
                        <a:cubicBezTo>
                          <a:pt x="20904" y="21600"/>
                          <a:pt x="21600" y="20904"/>
                          <a:pt x="21600" y="20048"/>
                        </a:cubicBezTo>
                        <a:cubicBezTo>
                          <a:pt x="21600" y="19271"/>
                          <a:pt x="21600" y="19271"/>
                          <a:pt x="21600" y="19271"/>
                        </a:cubicBezTo>
                        <a:cubicBezTo>
                          <a:pt x="21600" y="18790"/>
                          <a:pt x="21600" y="18790"/>
                          <a:pt x="21600" y="18790"/>
                        </a:cubicBezTo>
                        <a:cubicBezTo>
                          <a:pt x="21600" y="18683"/>
                          <a:pt x="21600" y="18683"/>
                          <a:pt x="21600" y="18683"/>
                        </a:cubicBezTo>
                        <a:cubicBezTo>
                          <a:pt x="21600" y="10760"/>
                          <a:pt x="21600" y="10760"/>
                          <a:pt x="21600" y="10760"/>
                        </a:cubicBezTo>
                        <a:cubicBezTo>
                          <a:pt x="21600" y="9877"/>
                          <a:pt x="21600" y="9877"/>
                          <a:pt x="21600" y="9877"/>
                        </a:cubicBezTo>
                        <a:cubicBezTo>
                          <a:pt x="21600" y="9850"/>
                          <a:pt x="21600" y="9850"/>
                          <a:pt x="21600" y="9850"/>
                        </a:cubicBezTo>
                        <a:cubicBezTo>
                          <a:pt x="21600" y="7655"/>
                          <a:pt x="21600" y="7655"/>
                          <a:pt x="21600" y="7655"/>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256" y="15685"/>
                          <a:pt x="4256" y="15685"/>
                          <a:pt x="4256" y="15685"/>
                        </a:cubicBezTo>
                        <a:cubicBezTo>
                          <a:pt x="4336" y="15765"/>
                          <a:pt x="4336" y="15765"/>
                          <a:pt x="4336" y="15765"/>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16" name="Shape 1241"/>
                  <p:cNvSpPr/>
                  <p:nvPr/>
                </p:nvSpPr>
                <p:spPr>
                  <a:xfrm>
                    <a:off x="92622" y="147285"/>
                    <a:ext cx="539795" cy="41073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513" y="21600"/>
                          <a:pt x="10190" y="21553"/>
                          <a:pt x="9939" y="21553"/>
                        </a:cubicBezTo>
                        <a:cubicBezTo>
                          <a:pt x="9688" y="21553"/>
                          <a:pt x="9508" y="21270"/>
                          <a:pt x="9508" y="20940"/>
                        </a:cubicBezTo>
                        <a:cubicBezTo>
                          <a:pt x="9544" y="20657"/>
                          <a:pt x="9724" y="20421"/>
                          <a:pt x="9975" y="20421"/>
                        </a:cubicBezTo>
                        <a:cubicBezTo>
                          <a:pt x="10513" y="20468"/>
                          <a:pt x="11051" y="20468"/>
                          <a:pt x="11589" y="20421"/>
                        </a:cubicBezTo>
                        <a:cubicBezTo>
                          <a:pt x="11841" y="20421"/>
                          <a:pt x="12056" y="20657"/>
                          <a:pt x="12056" y="20940"/>
                        </a:cubicBezTo>
                        <a:cubicBezTo>
                          <a:pt x="12092" y="21270"/>
                          <a:pt x="11912" y="21506"/>
                          <a:pt x="11661" y="21553"/>
                        </a:cubicBezTo>
                        <a:cubicBezTo>
                          <a:pt x="11374" y="21553"/>
                          <a:pt x="11087" y="21600"/>
                          <a:pt x="10800" y="21600"/>
                        </a:cubicBezTo>
                        <a:close/>
                        <a:moveTo>
                          <a:pt x="8288" y="21270"/>
                        </a:moveTo>
                        <a:cubicBezTo>
                          <a:pt x="8252" y="21270"/>
                          <a:pt x="8217" y="21270"/>
                          <a:pt x="8181" y="21270"/>
                        </a:cubicBezTo>
                        <a:cubicBezTo>
                          <a:pt x="7607" y="21128"/>
                          <a:pt x="7068" y="20940"/>
                          <a:pt x="6494" y="20704"/>
                        </a:cubicBezTo>
                        <a:cubicBezTo>
                          <a:pt x="6279" y="20610"/>
                          <a:pt x="6171" y="20279"/>
                          <a:pt x="6243" y="19997"/>
                        </a:cubicBezTo>
                        <a:cubicBezTo>
                          <a:pt x="6315" y="19714"/>
                          <a:pt x="6566" y="19525"/>
                          <a:pt x="6781" y="19619"/>
                        </a:cubicBezTo>
                        <a:cubicBezTo>
                          <a:pt x="7284" y="19855"/>
                          <a:pt x="7822" y="20044"/>
                          <a:pt x="8360" y="20138"/>
                        </a:cubicBezTo>
                        <a:cubicBezTo>
                          <a:pt x="8575" y="20232"/>
                          <a:pt x="8755" y="20515"/>
                          <a:pt x="8683" y="20798"/>
                        </a:cubicBezTo>
                        <a:cubicBezTo>
                          <a:pt x="8647" y="21081"/>
                          <a:pt x="8468" y="21270"/>
                          <a:pt x="8288" y="21270"/>
                        </a:cubicBezTo>
                        <a:close/>
                        <a:moveTo>
                          <a:pt x="13312" y="21270"/>
                        </a:moveTo>
                        <a:cubicBezTo>
                          <a:pt x="13096" y="21270"/>
                          <a:pt x="12917" y="21081"/>
                          <a:pt x="12881" y="20798"/>
                        </a:cubicBezTo>
                        <a:cubicBezTo>
                          <a:pt x="12845" y="20515"/>
                          <a:pt x="12989" y="20232"/>
                          <a:pt x="13240" y="20138"/>
                        </a:cubicBezTo>
                        <a:cubicBezTo>
                          <a:pt x="13778" y="20044"/>
                          <a:pt x="14280" y="19855"/>
                          <a:pt x="14819" y="19619"/>
                        </a:cubicBezTo>
                        <a:cubicBezTo>
                          <a:pt x="15034" y="19525"/>
                          <a:pt x="15285" y="19666"/>
                          <a:pt x="15357" y="19997"/>
                        </a:cubicBezTo>
                        <a:cubicBezTo>
                          <a:pt x="15429" y="20279"/>
                          <a:pt x="15285" y="20610"/>
                          <a:pt x="15070" y="20704"/>
                        </a:cubicBezTo>
                        <a:cubicBezTo>
                          <a:pt x="14532" y="20940"/>
                          <a:pt x="13957" y="21128"/>
                          <a:pt x="13383" y="21270"/>
                        </a:cubicBezTo>
                        <a:cubicBezTo>
                          <a:pt x="13348" y="21270"/>
                          <a:pt x="13348" y="21270"/>
                          <a:pt x="13312" y="21270"/>
                        </a:cubicBezTo>
                        <a:close/>
                        <a:moveTo>
                          <a:pt x="5095" y="19902"/>
                        </a:moveTo>
                        <a:cubicBezTo>
                          <a:pt x="5023" y="19902"/>
                          <a:pt x="4951" y="19902"/>
                          <a:pt x="4880" y="19855"/>
                        </a:cubicBezTo>
                        <a:cubicBezTo>
                          <a:pt x="4342" y="19478"/>
                          <a:pt x="3839" y="19100"/>
                          <a:pt x="3373" y="18676"/>
                        </a:cubicBezTo>
                        <a:cubicBezTo>
                          <a:pt x="3193" y="18487"/>
                          <a:pt x="3157" y="18110"/>
                          <a:pt x="3301" y="17874"/>
                        </a:cubicBezTo>
                        <a:cubicBezTo>
                          <a:pt x="3409" y="17638"/>
                          <a:pt x="3696" y="17544"/>
                          <a:pt x="3875" y="17733"/>
                        </a:cubicBezTo>
                        <a:cubicBezTo>
                          <a:pt x="4306" y="18157"/>
                          <a:pt x="4772" y="18487"/>
                          <a:pt x="5274" y="18817"/>
                        </a:cubicBezTo>
                        <a:cubicBezTo>
                          <a:pt x="5490" y="18959"/>
                          <a:pt x="5561" y="19289"/>
                          <a:pt x="5454" y="19572"/>
                        </a:cubicBezTo>
                        <a:cubicBezTo>
                          <a:pt x="5382" y="19761"/>
                          <a:pt x="5239" y="19902"/>
                          <a:pt x="5095" y="19902"/>
                        </a:cubicBezTo>
                        <a:close/>
                        <a:moveTo>
                          <a:pt x="16505" y="19902"/>
                        </a:moveTo>
                        <a:cubicBezTo>
                          <a:pt x="16326" y="19902"/>
                          <a:pt x="16182" y="19761"/>
                          <a:pt x="16110" y="19572"/>
                        </a:cubicBezTo>
                        <a:cubicBezTo>
                          <a:pt x="16003" y="19289"/>
                          <a:pt x="16074" y="18959"/>
                          <a:pt x="16290" y="18817"/>
                        </a:cubicBezTo>
                        <a:cubicBezTo>
                          <a:pt x="16792" y="18487"/>
                          <a:pt x="17258" y="18110"/>
                          <a:pt x="17689" y="17733"/>
                        </a:cubicBezTo>
                        <a:cubicBezTo>
                          <a:pt x="17868" y="17544"/>
                          <a:pt x="18155" y="17591"/>
                          <a:pt x="18299" y="17874"/>
                        </a:cubicBezTo>
                        <a:cubicBezTo>
                          <a:pt x="18443" y="18110"/>
                          <a:pt x="18371" y="18487"/>
                          <a:pt x="18191" y="18629"/>
                        </a:cubicBezTo>
                        <a:cubicBezTo>
                          <a:pt x="17725" y="19100"/>
                          <a:pt x="17223" y="19478"/>
                          <a:pt x="16684" y="19855"/>
                        </a:cubicBezTo>
                        <a:cubicBezTo>
                          <a:pt x="16613" y="19855"/>
                          <a:pt x="16577" y="19902"/>
                          <a:pt x="16505" y="19902"/>
                        </a:cubicBezTo>
                        <a:close/>
                        <a:moveTo>
                          <a:pt x="2368" y="17308"/>
                        </a:moveTo>
                        <a:cubicBezTo>
                          <a:pt x="2260" y="17308"/>
                          <a:pt x="2153" y="17261"/>
                          <a:pt x="2045" y="17167"/>
                        </a:cubicBezTo>
                        <a:cubicBezTo>
                          <a:pt x="1615" y="16554"/>
                          <a:pt x="1256" y="15941"/>
                          <a:pt x="969" y="15280"/>
                        </a:cubicBezTo>
                        <a:cubicBezTo>
                          <a:pt x="825" y="15045"/>
                          <a:pt x="897" y="14667"/>
                          <a:pt x="1112" y="14526"/>
                        </a:cubicBezTo>
                        <a:cubicBezTo>
                          <a:pt x="1328" y="14337"/>
                          <a:pt x="1579" y="14431"/>
                          <a:pt x="1686" y="14714"/>
                        </a:cubicBezTo>
                        <a:cubicBezTo>
                          <a:pt x="1973" y="15280"/>
                          <a:pt x="2296" y="15846"/>
                          <a:pt x="2655" y="16365"/>
                        </a:cubicBezTo>
                        <a:cubicBezTo>
                          <a:pt x="2835" y="16601"/>
                          <a:pt x="2835" y="16931"/>
                          <a:pt x="2655" y="17167"/>
                        </a:cubicBezTo>
                        <a:cubicBezTo>
                          <a:pt x="2583" y="17261"/>
                          <a:pt x="2476" y="17308"/>
                          <a:pt x="2368" y="17308"/>
                        </a:cubicBezTo>
                        <a:close/>
                        <a:moveTo>
                          <a:pt x="19232" y="17308"/>
                        </a:moveTo>
                        <a:cubicBezTo>
                          <a:pt x="19124" y="17308"/>
                          <a:pt x="19017" y="17261"/>
                          <a:pt x="18909" y="17167"/>
                        </a:cubicBezTo>
                        <a:cubicBezTo>
                          <a:pt x="18730" y="16931"/>
                          <a:pt x="18730" y="16554"/>
                          <a:pt x="18909" y="16365"/>
                        </a:cubicBezTo>
                        <a:cubicBezTo>
                          <a:pt x="19268" y="15846"/>
                          <a:pt x="19591" y="15280"/>
                          <a:pt x="19878" y="14714"/>
                        </a:cubicBezTo>
                        <a:cubicBezTo>
                          <a:pt x="19985" y="14431"/>
                          <a:pt x="20272" y="14337"/>
                          <a:pt x="20452" y="14526"/>
                        </a:cubicBezTo>
                        <a:cubicBezTo>
                          <a:pt x="20667" y="14667"/>
                          <a:pt x="20739" y="14997"/>
                          <a:pt x="20595" y="15280"/>
                        </a:cubicBezTo>
                        <a:cubicBezTo>
                          <a:pt x="20308" y="15941"/>
                          <a:pt x="19950" y="16554"/>
                          <a:pt x="19519" y="17120"/>
                        </a:cubicBezTo>
                        <a:cubicBezTo>
                          <a:pt x="19447" y="17261"/>
                          <a:pt x="19340" y="17308"/>
                          <a:pt x="19232" y="17308"/>
                        </a:cubicBezTo>
                        <a:close/>
                        <a:moveTo>
                          <a:pt x="646" y="13535"/>
                        </a:moveTo>
                        <a:cubicBezTo>
                          <a:pt x="466" y="13535"/>
                          <a:pt x="287" y="13394"/>
                          <a:pt x="251" y="13158"/>
                        </a:cubicBezTo>
                        <a:cubicBezTo>
                          <a:pt x="72" y="12403"/>
                          <a:pt x="0" y="11602"/>
                          <a:pt x="0" y="10800"/>
                        </a:cubicBezTo>
                        <a:cubicBezTo>
                          <a:pt x="0" y="10470"/>
                          <a:pt x="179" y="10234"/>
                          <a:pt x="395" y="10234"/>
                        </a:cubicBezTo>
                        <a:cubicBezTo>
                          <a:pt x="395" y="10234"/>
                          <a:pt x="431" y="10234"/>
                          <a:pt x="431" y="10234"/>
                        </a:cubicBezTo>
                        <a:cubicBezTo>
                          <a:pt x="646" y="10234"/>
                          <a:pt x="861" y="10470"/>
                          <a:pt x="861" y="10800"/>
                        </a:cubicBezTo>
                        <a:cubicBezTo>
                          <a:pt x="861" y="11460"/>
                          <a:pt x="933" y="12168"/>
                          <a:pt x="1076" y="12828"/>
                        </a:cubicBezTo>
                        <a:cubicBezTo>
                          <a:pt x="1148" y="13111"/>
                          <a:pt x="1005" y="13441"/>
                          <a:pt x="789" y="13535"/>
                        </a:cubicBezTo>
                        <a:cubicBezTo>
                          <a:pt x="718" y="13535"/>
                          <a:pt x="682" y="13535"/>
                          <a:pt x="646" y="13535"/>
                        </a:cubicBezTo>
                        <a:close/>
                        <a:moveTo>
                          <a:pt x="20918" y="13535"/>
                        </a:moveTo>
                        <a:cubicBezTo>
                          <a:pt x="20882" y="13535"/>
                          <a:pt x="20847" y="13535"/>
                          <a:pt x="20811" y="13488"/>
                        </a:cubicBezTo>
                        <a:cubicBezTo>
                          <a:pt x="20559" y="13441"/>
                          <a:pt x="20452" y="13111"/>
                          <a:pt x="20488" y="12828"/>
                        </a:cubicBezTo>
                        <a:cubicBezTo>
                          <a:pt x="20631" y="12168"/>
                          <a:pt x="20739" y="11460"/>
                          <a:pt x="20739" y="10800"/>
                        </a:cubicBezTo>
                        <a:cubicBezTo>
                          <a:pt x="20739" y="10753"/>
                          <a:pt x="20739" y="10753"/>
                          <a:pt x="20739" y="10753"/>
                        </a:cubicBezTo>
                        <a:cubicBezTo>
                          <a:pt x="20739" y="10423"/>
                          <a:pt x="20918" y="10187"/>
                          <a:pt x="21169" y="10187"/>
                        </a:cubicBezTo>
                        <a:cubicBezTo>
                          <a:pt x="21385" y="10187"/>
                          <a:pt x="21600" y="10423"/>
                          <a:pt x="21600" y="10753"/>
                        </a:cubicBezTo>
                        <a:cubicBezTo>
                          <a:pt x="21600" y="10753"/>
                          <a:pt x="21600" y="10753"/>
                          <a:pt x="21600" y="10753"/>
                        </a:cubicBezTo>
                        <a:cubicBezTo>
                          <a:pt x="21600" y="11555"/>
                          <a:pt x="21492" y="12356"/>
                          <a:pt x="21313" y="13111"/>
                        </a:cubicBezTo>
                        <a:cubicBezTo>
                          <a:pt x="21277" y="13394"/>
                          <a:pt x="21098" y="13535"/>
                          <a:pt x="20918" y="13535"/>
                        </a:cubicBezTo>
                        <a:close/>
                        <a:moveTo>
                          <a:pt x="646" y="9197"/>
                        </a:moveTo>
                        <a:cubicBezTo>
                          <a:pt x="610" y="9197"/>
                          <a:pt x="574" y="9197"/>
                          <a:pt x="538" y="9149"/>
                        </a:cubicBezTo>
                        <a:cubicBezTo>
                          <a:pt x="287" y="9055"/>
                          <a:pt x="179" y="8772"/>
                          <a:pt x="215" y="8442"/>
                        </a:cubicBezTo>
                        <a:cubicBezTo>
                          <a:pt x="395" y="7734"/>
                          <a:pt x="646" y="6980"/>
                          <a:pt x="933" y="6320"/>
                        </a:cubicBezTo>
                        <a:cubicBezTo>
                          <a:pt x="1076" y="6037"/>
                          <a:pt x="1328" y="5942"/>
                          <a:pt x="1543" y="6131"/>
                        </a:cubicBezTo>
                        <a:cubicBezTo>
                          <a:pt x="1758" y="6272"/>
                          <a:pt x="1794" y="6603"/>
                          <a:pt x="1686" y="6886"/>
                        </a:cubicBezTo>
                        <a:cubicBezTo>
                          <a:pt x="1399" y="7499"/>
                          <a:pt x="1184" y="8112"/>
                          <a:pt x="1076" y="8772"/>
                        </a:cubicBezTo>
                        <a:cubicBezTo>
                          <a:pt x="1005" y="9008"/>
                          <a:pt x="825" y="9197"/>
                          <a:pt x="646" y="9197"/>
                        </a:cubicBezTo>
                        <a:close/>
                        <a:moveTo>
                          <a:pt x="20918" y="9149"/>
                        </a:moveTo>
                        <a:cubicBezTo>
                          <a:pt x="20739" y="9149"/>
                          <a:pt x="20559" y="8961"/>
                          <a:pt x="20488" y="8725"/>
                        </a:cubicBezTo>
                        <a:cubicBezTo>
                          <a:pt x="20344" y="8065"/>
                          <a:pt x="20129" y="7452"/>
                          <a:pt x="19842" y="6838"/>
                        </a:cubicBezTo>
                        <a:cubicBezTo>
                          <a:pt x="19734" y="6555"/>
                          <a:pt x="19806" y="6225"/>
                          <a:pt x="19985" y="6084"/>
                        </a:cubicBezTo>
                        <a:cubicBezTo>
                          <a:pt x="20201" y="5895"/>
                          <a:pt x="20452" y="5990"/>
                          <a:pt x="20595" y="6272"/>
                        </a:cubicBezTo>
                        <a:cubicBezTo>
                          <a:pt x="20918" y="6933"/>
                          <a:pt x="21169" y="7640"/>
                          <a:pt x="21313" y="8395"/>
                        </a:cubicBezTo>
                        <a:cubicBezTo>
                          <a:pt x="21385" y="8725"/>
                          <a:pt x="21241" y="9008"/>
                          <a:pt x="21026" y="9102"/>
                        </a:cubicBezTo>
                        <a:cubicBezTo>
                          <a:pt x="20990" y="9102"/>
                          <a:pt x="20954" y="9149"/>
                          <a:pt x="20918" y="9149"/>
                        </a:cubicBezTo>
                        <a:close/>
                        <a:moveTo>
                          <a:pt x="2332" y="5424"/>
                        </a:moveTo>
                        <a:cubicBezTo>
                          <a:pt x="2225" y="5424"/>
                          <a:pt x="2117" y="5329"/>
                          <a:pt x="2045" y="5235"/>
                        </a:cubicBezTo>
                        <a:cubicBezTo>
                          <a:pt x="1866" y="5046"/>
                          <a:pt x="1866" y="4669"/>
                          <a:pt x="2045" y="4433"/>
                        </a:cubicBezTo>
                        <a:cubicBezTo>
                          <a:pt x="2440" y="3914"/>
                          <a:pt x="2870" y="3396"/>
                          <a:pt x="3373" y="2924"/>
                        </a:cubicBezTo>
                        <a:cubicBezTo>
                          <a:pt x="3552" y="2735"/>
                          <a:pt x="3839" y="2783"/>
                          <a:pt x="3947" y="3066"/>
                        </a:cubicBezTo>
                        <a:cubicBezTo>
                          <a:pt x="4090" y="3301"/>
                          <a:pt x="4054" y="3679"/>
                          <a:pt x="3875" y="3867"/>
                        </a:cubicBezTo>
                        <a:cubicBezTo>
                          <a:pt x="3409" y="4292"/>
                          <a:pt x="3014" y="4716"/>
                          <a:pt x="2655" y="5235"/>
                        </a:cubicBezTo>
                        <a:cubicBezTo>
                          <a:pt x="2583" y="5329"/>
                          <a:pt x="2440" y="5424"/>
                          <a:pt x="2332" y="5424"/>
                        </a:cubicBezTo>
                        <a:close/>
                        <a:moveTo>
                          <a:pt x="19196" y="5376"/>
                        </a:moveTo>
                        <a:cubicBezTo>
                          <a:pt x="19088" y="5376"/>
                          <a:pt x="18981" y="5282"/>
                          <a:pt x="18873" y="5188"/>
                        </a:cubicBezTo>
                        <a:cubicBezTo>
                          <a:pt x="18514" y="4716"/>
                          <a:pt x="18120" y="4245"/>
                          <a:pt x="17653" y="3820"/>
                        </a:cubicBezTo>
                        <a:cubicBezTo>
                          <a:pt x="17474" y="3631"/>
                          <a:pt x="17438" y="3301"/>
                          <a:pt x="17581" y="3018"/>
                        </a:cubicBezTo>
                        <a:cubicBezTo>
                          <a:pt x="17689" y="2783"/>
                          <a:pt x="17976" y="2735"/>
                          <a:pt x="18155" y="2877"/>
                        </a:cubicBezTo>
                        <a:cubicBezTo>
                          <a:pt x="18658" y="3348"/>
                          <a:pt x="19124" y="3867"/>
                          <a:pt x="19519" y="4386"/>
                        </a:cubicBezTo>
                        <a:cubicBezTo>
                          <a:pt x="19662" y="4622"/>
                          <a:pt x="19662" y="4999"/>
                          <a:pt x="19483" y="5188"/>
                        </a:cubicBezTo>
                        <a:cubicBezTo>
                          <a:pt x="19411" y="5329"/>
                          <a:pt x="19304" y="5376"/>
                          <a:pt x="19196" y="5376"/>
                        </a:cubicBezTo>
                        <a:close/>
                        <a:moveTo>
                          <a:pt x="5059" y="2830"/>
                        </a:moveTo>
                        <a:cubicBezTo>
                          <a:pt x="4916" y="2830"/>
                          <a:pt x="4736" y="2688"/>
                          <a:pt x="4664" y="2500"/>
                        </a:cubicBezTo>
                        <a:cubicBezTo>
                          <a:pt x="4557" y="2217"/>
                          <a:pt x="4664" y="1886"/>
                          <a:pt x="4880" y="1745"/>
                        </a:cubicBezTo>
                        <a:cubicBezTo>
                          <a:pt x="5382" y="1415"/>
                          <a:pt x="5920" y="1132"/>
                          <a:pt x="6494" y="849"/>
                        </a:cubicBezTo>
                        <a:cubicBezTo>
                          <a:pt x="6710" y="755"/>
                          <a:pt x="6961" y="943"/>
                          <a:pt x="7033" y="1226"/>
                        </a:cubicBezTo>
                        <a:cubicBezTo>
                          <a:pt x="7104" y="1509"/>
                          <a:pt x="6961" y="1839"/>
                          <a:pt x="6746" y="1934"/>
                        </a:cubicBezTo>
                        <a:cubicBezTo>
                          <a:pt x="6243" y="2169"/>
                          <a:pt x="5741" y="2452"/>
                          <a:pt x="5239" y="2735"/>
                        </a:cubicBezTo>
                        <a:cubicBezTo>
                          <a:pt x="5203" y="2783"/>
                          <a:pt x="5131" y="2830"/>
                          <a:pt x="5059" y="2830"/>
                        </a:cubicBezTo>
                        <a:close/>
                        <a:moveTo>
                          <a:pt x="16469" y="2783"/>
                        </a:moveTo>
                        <a:cubicBezTo>
                          <a:pt x="16397" y="2783"/>
                          <a:pt x="16326" y="2783"/>
                          <a:pt x="16290" y="2735"/>
                        </a:cubicBezTo>
                        <a:cubicBezTo>
                          <a:pt x="15787" y="2405"/>
                          <a:pt x="15285" y="2169"/>
                          <a:pt x="14783" y="1934"/>
                        </a:cubicBezTo>
                        <a:cubicBezTo>
                          <a:pt x="14532" y="1839"/>
                          <a:pt x="14424" y="1509"/>
                          <a:pt x="14496" y="1226"/>
                        </a:cubicBezTo>
                        <a:cubicBezTo>
                          <a:pt x="14567" y="896"/>
                          <a:pt x="14819" y="755"/>
                          <a:pt x="15034" y="849"/>
                        </a:cubicBezTo>
                        <a:cubicBezTo>
                          <a:pt x="15608" y="1085"/>
                          <a:pt x="16146" y="1368"/>
                          <a:pt x="16649" y="1698"/>
                        </a:cubicBezTo>
                        <a:cubicBezTo>
                          <a:pt x="16864" y="1839"/>
                          <a:pt x="16971" y="2217"/>
                          <a:pt x="16864" y="2452"/>
                        </a:cubicBezTo>
                        <a:cubicBezTo>
                          <a:pt x="16792" y="2688"/>
                          <a:pt x="16613" y="2783"/>
                          <a:pt x="16469" y="2783"/>
                        </a:cubicBezTo>
                        <a:close/>
                        <a:moveTo>
                          <a:pt x="8252" y="1415"/>
                        </a:moveTo>
                        <a:cubicBezTo>
                          <a:pt x="8037" y="1415"/>
                          <a:pt x="7858" y="1226"/>
                          <a:pt x="7822" y="943"/>
                        </a:cubicBezTo>
                        <a:cubicBezTo>
                          <a:pt x="7786" y="660"/>
                          <a:pt x="7930" y="377"/>
                          <a:pt x="8181" y="283"/>
                        </a:cubicBezTo>
                        <a:cubicBezTo>
                          <a:pt x="8719" y="141"/>
                          <a:pt x="9293" y="47"/>
                          <a:pt x="9903" y="0"/>
                        </a:cubicBezTo>
                        <a:cubicBezTo>
                          <a:pt x="10118" y="0"/>
                          <a:pt x="10334" y="236"/>
                          <a:pt x="10334" y="566"/>
                        </a:cubicBezTo>
                        <a:cubicBezTo>
                          <a:pt x="10369" y="849"/>
                          <a:pt x="10190" y="1132"/>
                          <a:pt x="9939" y="1132"/>
                        </a:cubicBezTo>
                        <a:cubicBezTo>
                          <a:pt x="9401" y="1179"/>
                          <a:pt x="8862" y="1273"/>
                          <a:pt x="8324" y="1415"/>
                        </a:cubicBezTo>
                        <a:cubicBezTo>
                          <a:pt x="8288" y="1415"/>
                          <a:pt x="8288" y="1415"/>
                          <a:pt x="8252" y="1415"/>
                        </a:cubicBezTo>
                        <a:close/>
                        <a:moveTo>
                          <a:pt x="13276" y="1415"/>
                        </a:moveTo>
                        <a:cubicBezTo>
                          <a:pt x="13240" y="1415"/>
                          <a:pt x="13240" y="1415"/>
                          <a:pt x="13204" y="1415"/>
                        </a:cubicBezTo>
                        <a:cubicBezTo>
                          <a:pt x="12666" y="1273"/>
                          <a:pt x="12128" y="1179"/>
                          <a:pt x="11589" y="1132"/>
                        </a:cubicBezTo>
                        <a:cubicBezTo>
                          <a:pt x="11338" y="1132"/>
                          <a:pt x="11159" y="849"/>
                          <a:pt x="11159" y="566"/>
                        </a:cubicBezTo>
                        <a:cubicBezTo>
                          <a:pt x="11195" y="236"/>
                          <a:pt x="11410" y="0"/>
                          <a:pt x="11625" y="0"/>
                        </a:cubicBezTo>
                        <a:cubicBezTo>
                          <a:pt x="12199" y="47"/>
                          <a:pt x="12773" y="141"/>
                          <a:pt x="13348" y="283"/>
                        </a:cubicBezTo>
                        <a:cubicBezTo>
                          <a:pt x="13599" y="330"/>
                          <a:pt x="13742" y="660"/>
                          <a:pt x="13706" y="943"/>
                        </a:cubicBezTo>
                        <a:cubicBezTo>
                          <a:pt x="13670" y="1226"/>
                          <a:pt x="13491" y="1415"/>
                          <a:pt x="13276" y="1415"/>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17" name="Shape 1242"/>
                  <p:cNvSpPr/>
                  <p:nvPr/>
                </p:nvSpPr>
                <p:spPr>
                  <a:xfrm>
                    <a:off x="65671" y="111223"/>
                    <a:ext cx="204226" cy="204606"/>
                  </a:xfrm>
                  <a:custGeom>
                    <a:avLst/>
                    <a:gdLst/>
                    <a:ahLst/>
                    <a:cxnLst>
                      <a:cxn ang="0">
                        <a:pos x="wd2" y="hd2"/>
                      </a:cxn>
                      <a:cxn ang="5400000">
                        <a:pos x="wd2" y="hd2"/>
                      </a:cxn>
                      <a:cxn ang="10800000">
                        <a:pos x="wd2" y="hd2"/>
                      </a:cxn>
                      <a:cxn ang="16200000">
                        <a:pos x="wd2" y="hd2"/>
                      </a:cxn>
                    </a:cxnLst>
                    <a:rect l="0" t="0" r="r" b="b"/>
                    <a:pathLst>
                      <a:path w="21600" h="21600" extrusionOk="0">
                        <a:moveTo>
                          <a:pt x="1705" y="21600"/>
                        </a:moveTo>
                        <a:cubicBezTo>
                          <a:pt x="758" y="21600"/>
                          <a:pt x="0" y="20842"/>
                          <a:pt x="0" y="19895"/>
                        </a:cubicBezTo>
                        <a:cubicBezTo>
                          <a:pt x="0" y="1705"/>
                          <a:pt x="0" y="1705"/>
                          <a:pt x="0" y="1705"/>
                        </a:cubicBezTo>
                        <a:cubicBezTo>
                          <a:pt x="0" y="758"/>
                          <a:pt x="758" y="0"/>
                          <a:pt x="1705" y="0"/>
                        </a:cubicBezTo>
                        <a:cubicBezTo>
                          <a:pt x="19895" y="0"/>
                          <a:pt x="19895" y="0"/>
                          <a:pt x="19895" y="0"/>
                        </a:cubicBezTo>
                        <a:cubicBezTo>
                          <a:pt x="20842" y="0"/>
                          <a:pt x="21600" y="758"/>
                          <a:pt x="21600" y="1705"/>
                        </a:cubicBezTo>
                        <a:cubicBezTo>
                          <a:pt x="21600" y="19895"/>
                          <a:pt x="21600" y="19895"/>
                          <a:pt x="21600" y="19895"/>
                        </a:cubicBezTo>
                        <a:cubicBezTo>
                          <a:pt x="21600" y="20842"/>
                          <a:pt x="20842" y="21600"/>
                          <a:pt x="19895" y="21600"/>
                        </a:cubicBezTo>
                        <a:lnTo>
                          <a:pt x="1705" y="21600"/>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18" name="Shape 1243"/>
                  <p:cNvSpPr/>
                  <p:nvPr/>
                </p:nvSpPr>
                <p:spPr>
                  <a:xfrm>
                    <a:off x="60356" y="105908"/>
                    <a:ext cx="215235" cy="215235"/>
                  </a:xfrm>
                  <a:custGeom>
                    <a:avLst/>
                    <a:gdLst/>
                    <a:ahLst/>
                    <a:cxnLst>
                      <a:cxn ang="0">
                        <a:pos x="wd2" y="hd2"/>
                      </a:cxn>
                      <a:cxn ang="5400000">
                        <a:pos x="wd2" y="hd2"/>
                      </a:cxn>
                      <a:cxn ang="10800000">
                        <a:pos x="wd2" y="hd2"/>
                      </a:cxn>
                      <a:cxn ang="16200000">
                        <a:pos x="wd2" y="hd2"/>
                      </a:cxn>
                    </a:cxnLst>
                    <a:rect l="0" t="0" r="r" b="b"/>
                    <a:pathLst>
                      <a:path w="21600" h="21600" extrusionOk="0">
                        <a:moveTo>
                          <a:pt x="19440" y="1080"/>
                        </a:moveTo>
                        <a:cubicBezTo>
                          <a:pt x="20070" y="1080"/>
                          <a:pt x="20520" y="1530"/>
                          <a:pt x="20520" y="2160"/>
                        </a:cubicBezTo>
                        <a:cubicBezTo>
                          <a:pt x="20520" y="19440"/>
                          <a:pt x="20520" y="19440"/>
                          <a:pt x="20520" y="19440"/>
                        </a:cubicBezTo>
                        <a:cubicBezTo>
                          <a:pt x="20520" y="20070"/>
                          <a:pt x="20070" y="20520"/>
                          <a:pt x="19440" y="20520"/>
                        </a:cubicBezTo>
                        <a:cubicBezTo>
                          <a:pt x="2160" y="20520"/>
                          <a:pt x="2160" y="20520"/>
                          <a:pt x="2160" y="20520"/>
                        </a:cubicBezTo>
                        <a:cubicBezTo>
                          <a:pt x="1530" y="20520"/>
                          <a:pt x="1080" y="20070"/>
                          <a:pt x="1080" y="19440"/>
                        </a:cubicBezTo>
                        <a:cubicBezTo>
                          <a:pt x="1080" y="2160"/>
                          <a:pt x="1080" y="2160"/>
                          <a:pt x="1080" y="2160"/>
                        </a:cubicBezTo>
                        <a:cubicBezTo>
                          <a:pt x="1080" y="1530"/>
                          <a:pt x="1530" y="1080"/>
                          <a:pt x="2160" y="1080"/>
                        </a:cubicBezTo>
                        <a:cubicBezTo>
                          <a:pt x="19440" y="1080"/>
                          <a:pt x="19440" y="1080"/>
                          <a:pt x="19440" y="1080"/>
                        </a:cubicBezTo>
                        <a:moveTo>
                          <a:pt x="19440" y="0"/>
                        </a:moveTo>
                        <a:cubicBezTo>
                          <a:pt x="2160" y="0"/>
                          <a:pt x="2160" y="0"/>
                          <a:pt x="2160" y="0"/>
                        </a:cubicBezTo>
                        <a:cubicBezTo>
                          <a:pt x="990" y="0"/>
                          <a:pt x="0" y="990"/>
                          <a:pt x="0" y="2160"/>
                        </a:cubicBezTo>
                        <a:cubicBezTo>
                          <a:pt x="0" y="19440"/>
                          <a:pt x="0" y="19440"/>
                          <a:pt x="0" y="19440"/>
                        </a:cubicBezTo>
                        <a:cubicBezTo>
                          <a:pt x="0" y="20610"/>
                          <a:pt x="990" y="21600"/>
                          <a:pt x="2160" y="21600"/>
                        </a:cubicBezTo>
                        <a:cubicBezTo>
                          <a:pt x="19440" y="21600"/>
                          <a:pt x="19440" y="21600"/>
                          <a:pt x="19440" y="21600"/>
                        </a:cubicBezTo>
                        <a:cubicBezTo>
                          <a:pt x="20610" y="21600"/>
                          <a:pt x="21600" y="20610"/>
                          <a:pt x="21600" y="19440"/>
                        </a:cubicBezTo>
                        <a:cubicBezTo>
                          <a:pt x="21600" y="2160"/>
                          <a:pt x="21600" y="2160"/>
                          <a:pt x="21600" y="2160"/>
                        </a:cubicBezTo>
                        <a:cubicBezTo>
                          <a:pt x="21600" y="990"/>
                          <a:pt x="20610" y="0"/>
                          <a:pt x="19440"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19" name="Shape 1244"/>
                  <p:cNvSpPr/>
                  <p:nvPr/>
                </p:nvSpPr>
                <p:spPr>
                  <a:xfrm>
                    <a:off x="56560" y="102492"/>
                    <a:ext cx="222448" cy="222447"/>
                  </a:xfrm>
                  <a:custGeom>
                    <a:avLst/>
                    <a:gdLst/>
                    <a:ahLst/>
                    <a:cxnLst>
                      <a:cxn ang="0">
                        <a:pos x="wd2" y="hd2"/>
                      </a:cxn>
                      <a:cxn ang="5400000">
                        <a:pos x="wd2" y="hd2"/>
                      </a:cxn>
                      <a:cxn ang="10800000">
                        <a:pos x="wd2" y="hd2"/>
                      </a:cxn>
                      <a:cxn ang="16200000">
                        <a:pos x="wd2" y="hd2"/>
                      </a:cxn>
                    </a:cxnLst>
                    <a:rect l="0" t="0" r="r" b="b"/>
                    <a:pathLst>
                      <a:path w="21600" h="21600" extrusionOk="0">
                        <a:moveTo>
                          <a:pt x="19161" y="21600"/>
                        </a:moveTo>
                        <a:cubicBezTo>
                          <a:pt x="2439" y="21600"/>
                          <a:pt x="2439" y="21600"/>
                          <a:pt x="2439" y="21600"/>
                        </a:cubicBezTo>
                        <a:cubicBezTo>
                          <a:pt x="1132" y="21600"/>
                          <a:pt x="0" y="20468"/>
                          <a:pt x="0" y="19161"/>
                        </a:cubicBezTo>
                        <a:cubicBezTo>
                          <a:pt x="0" y="2439"/>
                          <a:pt x="0" y="2439"/>
                          <a:pt x="0" y="2439"/>
                        </a:cubicBezTo>
                        <a:cubicBezTo>
                          <a:pt x="0" y="1132"/>
                          <a:pt x="1132" y="0"/>
                          <a:pt x="2439" y="0"/>
                        </a:cubicBezTo>
                        <a:cubicBezTo>
                          <a:pt x="19161" y="0"/>
                          <a:pt x="19161" y="0"/>
                          <a:pt x="19161" y="0"/>
                        </a:cubicBezTo>
                        <a:cubicBezTo>
                          <a:pt x="20468" y="0"/>
                          <a:pt x="21600" y="1132"/>
                          <a:pt x="21600" y="2439"/>
                        </a:cubicBezTo>
                        <a:cubicBezTo>
                          <a:pt x="21600" y="19161"/>
                          <a:pt x="21600" y="19161"/>
                          <a:pt x="21600" y="19161"/>
                        </a:cubicBezTo>
                        <a:cubicBezTo>
                          <a:pt x="21600" y="20468"/>
                          <a:pt x="20468" y="21600"/>
                          <a:pt x="19161" y="21600"/>
                        </a:cubicBezTo>
                        <a:close/>
                        <a:moveTo>
                          <a:pt x="2439" y="697"/>
                        </a:moveTo>
                        <a:cubicBezTo>
                          <a:pt x="1481" y="697"/>
                          <a:pt x="697" y="1481"/>
                          <a:pt x="697" y="2439"/>
                        </a:cubicBezTo>
                        <a:cubicBezTo>
                          <a:pt x="697" y="19161"/>
                          <a:pt x="697" y="19161"/>
                          <a:pt x="697" y="19161"/>
                        </a:cubicBezTo>
                        <a:cubicBezTo>
                          <a:pt x="697" y="20119"/>
                          <a:pt x="1481" y="20903"/>
                          <a:pt x="2439" y="20903"/>
                        </a:cubicBezTo>
                        <a:cubicBezTo>
                          <a:pt x="19161" y="20903"/>
                          <a:pt x="19161" y="20903"/>
                          <a:pt x="19161" y="20903"/>
                        </a:cubicBezTo>
                        <a:cubicBezTo>
                          <a:pt x="20119" y="20903"/>
                          <a:pt x="20903" y="20119"/>
                          <a:pt x="20903" y="19161"/>
                        </a:cubicBezTo>
                        <a:cubicBezTo>
                          <a:pt x="20903" y="2439"/>
                          <a:pt x="20903" y="2439"/>
                          <a:pt x="20903" y="2439"/>
                        </a:cubicBezTo>
                        <a:cubicBezTo>
                          <a:pt x="20903" y="1481"/>
                          <a:pt x="20119" y="697"/>
                          <a:pt x="19161" y="697"/>
                        </a:cubicBezTo>
                        <a:lnTo>
                          <a:pt x="2439" y="697"/>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20" name="Shape 1245"/>
                  <p:cNvSpPr/>
                  <p:nvPr/>
                </p:nvSpPr>
                <p:spPr>
                  <a:xfrm>
                    <a:off x="459317" y="111223"/>
                    <a:ext cx="204227" cy="204606"/>
                  </a:xfrm>
                  <a:custGeom>
                    <a:avLst/>
                    <a:gdLst/>
                    <a:ahLst/>
                    <a:cxnLst>
                      <a:cxn ang="0">
                        <a:pos x="wd2" y="hd2"/>
                      </a:cxn>
                      <a:cxn ang="5400000">
                        <a:pos x="wd2" y="hd2"/>
                      </a:cxn>
                      <a:cxn ang="10800000">
                        <a:pos x="wd2" y="hd2"/>
                      </a:cxn>
                      <a:cxn ang="16200000">
                        <a:pos x="wd2" y="hd2"/>
                      </a:cxn>
                    </a:cxnLst>
                    <a:rect l="0" t="0" r="r" b="b"/>
                    <a:pathLst>
                      <a:path w="21600" h="21600" extrusionOk="0">
                        <a:moveTo>
                          <a:pt x="1705" y="21600"/>
                        </a:moveTo>
                        <a:cubicBezTo>
                          <a:pt x="758" y="21600"/>
                          <a:pt x="0" y="20842"/>
                          <a:pt x="0" y="19895"/>
                        </a:cubicBezTo>
                        <a:cubicBezTo>
                          <a:pt x="0" y="1705"/>
                          <a:pt x="0" y="1705"/>
                          <a:pt x="0" y="1705"/>
                        </a:cubicBezTo>
                        <a:cubicBezTo>
                          <a:pt x="0" y="758"/>
                          <a:pt x="758" y="0"/>
                          <a:pt x="1705" y="0"/>
                        </a:cubicBezTo>
                        <a:cubicBezTo>
                          <a:pt x="19895" y="0"/>
                          <a:pt x="19895" y="0"/>
                          <a:pt x="19895" y="0"/>
                        </a:cubicBezTo>
                        <a:cubicBezTo>
                          <a:pt x="20842" y="0"/>
                          <a:pt x="21600" y="758"/>
                          <a:pt x="21600" y="1705"/>
                        </a:cubicBezTo>
                        <a:cubicBezTo>
                          <a:pt x="21600" y="19895"/>
                          <a:pt x="21600" y="19895"/>
                          <a:pt x="21600" y="19895"/>
                        </a:cubicBezTo>
                        <a:cubicBezTo>
                          <a:pt x="21600" y="20842"/>
                          <a:pt x="20842" y="21600"/>
                          <a:pt x="19895" y="21600"/>
                        </a:cubicBezTo>
                        <a:lnTo>
                          <a:pt x="1705" y="21600"/>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21" name="Shape 1246"/>
                  <p:cNvSpPr/>
                  <p:nvPr/>
                </p:nvSpPr>
                <p:spPr>
                  <a:xfrm>
                    <a:off x="454003" y="105908"/>
                    <a:ext cx="214855" cy="215235"/>
                  </a:xfrm>
                  <a:custGeom>
                    <a:avLst/>
                    <a:gdLst/>
                    <a:ahLst/>
                    <a:cxnLst>
                      <a:cxn ang="0">
                        <a:pos x="wd2" y="hd2"/>
                      </a:cxn>
                      <a:cxn ang="5400000">
                        <a:pos x="wd2" y="hd2"/>
                      </a:cxn>
                      <a:cxn ang="10800000">
                        <a:pos x="wd2" y="hd2"/>
                      </a:cxn>
                      <a:cxn ang="16200000">
                        <a:pos x="wd2" y="hd2"/>
                      </a:cxn>
                    </a:cxnLst>
                    <a:rect l="0" t="0" r="r" b="b"/>
                    <a:pathLst>
                      <a:path w="21600" h="21600" extrusionOk="0">
                        <a:moveTo>
                          <a:pt x="19440" y="1080"/>
                        </a:moveTo>
                        <a:cubicBezTo>
                          <a:pt x="20070" y="1080"/>
                          <a:pt x="20520" y="1530"/>
                          <a:pt x="20520" y="2160"/>
                        </a:cubicBezTo>
                        <a:cubicBezTo>
                          <a:pt x="20520" y="19440"/>
                          <a:pt x="20520" y="19440"/>
                          <a:pt x="20520" y="19440"/>
                        </a:cubicBezTo>
                        <a:cubicBezTo>
                          <a:pt x="20520" y="20070"/>
                          <a:pt x="20070" y="20520"/>
                          <a:pt x="19440" y="20520"/>
                        </a:cubicBezTo>
                        <a:cubicBezTo>
                          <a:pt x="2160" y="20520"/>
                          <a:pt x="2160" y="20520"/>
                          <a:pt x="2160" y="20520"/>
                        </a:cubicBezTo>
                        <a:cubicBezTo>
                          <a:pt x="1530" y="20520"/>
                          <a:pt x="1080" y="20070"/>
                          <a:pt x="1080" y="19440"/>
                        </a:cubicBezTo>
                        <a:cubicBezTo>
                          <a:pt x="1080" y="2160"/>
                          <a:pt x="1080" y="2160"/>
                          <a:pt x="1080" y="2160"/>
                        </a:cubicBezTo>
                        <a:cubicBezTo>
                          <a:pt x="1080" y="1530"/>
                          <a:pt x="1530" y="1080"/>
                          <a:pt x="2160" y="1080"/>
                        </a:cubicBezTo>
                        <a:cubicBezTo>
                          <a:pt x="19440" y="1080"/>
                          <a:pt x="19440" y="1080"/>
                          <a:pt x="19440" y="1080"/>
                        </a:cubicBezTo>
                        <a:moveTo>
                          <a:pt x="19440" y="0"/>
                        </a:moveTo>
                        <a:cubicBezTo>
                          <a:pt x="2160" y="0"/>
                          <a:pt x="2160" y="0"/>
                          <a:pt x="2160" y="0"/>
                        </a:cubicBezTo>
                        <a:cubicBezTo>
                          <a:pt x="990" y="0"/>
                          <a:pt x="0" y="990"/>
                          <a:pt x="0" y="2160"/>
                        </a:cubicBezTo>
                        <a:cubicBezTo>
                          <a:pt x="0" y="19440"/>
                          <a:pt x="0" y="19440"/>
                          <a:pt x="0" y="19440"/>
                        </a:cubicBezTo>
                        <a:cubicBezTo>
                          <a:pt x="0" y="20610"/>
                          <a:pt x="990" y="21600"/>
                          <a:pt x="2160" y="21600"/>
                        </a:cubicBezTo>
                        <a:cubicBezTo>
                          <a:pt x="19440" y="21600"/>
                          <a:pt x="19440" y="21600"/>
                          <a:pt x="19440" y="21600"/>
                        </a:cubicBezTo>
                        <a:cubicBezTo>
                          <a:pt x="20610" y="21600"/>
                          <a:pt x="21600" y="20610"/>
                          <a:pt x="21600" y="19440"/>
                        </a:cubicBezTo>
                        <a:cubicBezTo>
                          <a:pt x="21600" y="2160"/>
                          <a:pt x="21600" y="2160"/>
                          <a:pt x="21600" y="2160"/>
                        </a:cubicBezTo>
                        <a:cubicBezTo>
                          <a:pt x="21600" y="990"/>
                          <a:pt x="20610" y="0"/>
                          <a:pt x="19440"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22" name="Shape 1247"/>
                  <p:cNvSpPr/>
                  <p:nvPr/>
                </p:nvSpPr>
                <p:spPr>
                  <a:xfrm>
                    <a:off x="450207" y="102492"/>
                    <a:ext cx="222447" cy="222447"/>
                  </a:xfrm>
                  <a:custGeom>
                    <a:avLst/>
                    <a:gdLst/>
                    <a:ahLst/>
                    <a:cxnLst>
                      <a:cxn ang="0">
                        <a:pos x="wd2" y="hd2"/>
                      </a:cxn>
                      <a:cxn ang="5400000">
                        <a:pos x="wd2" y="hd2"/>
                      </a:cxn>
                      <a:cxn ang="10800000">
                        <a:pos x="wd2" y="hd2"/>
                      </a:cxn>
                      <a:cxn ang="16200000">
                        <a:pos x="wd2" y="hd2"/>
                      </a:cxn>
                    </a:cxnLst>
                    <a:rect l="0" t="0" r="r" b="b"/>
                    <a:pathLst>
                      <a:path w="21600" h="21600" extrusionOk="0">
                        <a:moveTo>
                          <a:pt x="19161" y="21600"/>
                        </a:moveTo>
                        <a:cubicBezTo>
                          <a:pt x="2439" y="21600"/>
                          <a:pt x="2439" y="21600"/>
                          <a:pt x="2439" y="21600"/>
                        </a:cubicBezTo>
                        <a:cubicBezTo>
                          <a:pt x="1132" y="21600"/>
                          <a:pt x="0" y="20468"/>
                          <a:pt x="0" y="19161"/>
                        </a:cubicBezTo>
                        <a:cubicBezTo>
                          <a:pt x="0" y="2439"/>
                          <a:pt x="0" y="2439"/>
                          <a:pt x="0" y="2439"/>
                        </a:cubicBezTo>
                        <a:cubicBezTo>
                          <a:pt x="0" y="1132"/>
                          <a:pt x="1132" y="0"/>
                          <a:pt x="2439" y="0"/>
                        </a:cubicBezTo>
                        <a:cubicBezTo>
                          <a:pt x="19161" y="0"/>
                          <a:pt x="19161" y="0"/>
                          <a:pt x="19161" y="0"/>
                        </a:cubicBezTo>
                        <a:cubicBezTo>
                          <a:pt x="20468" y="0"/>
                          <a:pt x="21600" y="1132"/>
                          <a:pt x="21600" y="2439"/>
                        </a:cubicBezTo>
                        <a:cubicBezTo>
                          <a:pt x="21600" y="19161"/>
                          <a:pt x="21600" y="19161"/>
                          <a:pt x="21600" y="19161"/>
                        </a:cubicBezTo>
                        <a:cubicBezTo>
                          <a:pt x="21600" y="20468"/>
                          <a:pt x="20468" y="21600"/>
                          <a:pt x="19161" y="21600"/>
                        </a:cubicBezTo>
                        <a:close/>
                        <a:moveTo>
                          <a:pt x="2439" y="697"/>
                        </a:moveTo>
                        <a:cubicBezTo>
                          <a:pt x="1481" y="697"/>
                          <a:pt x="697" y="1481"/>
                          <a:pt x="697" y="2439"/>
                        </a:cubicBezTo>
                        <a:cubicBezTo>
                          <a:pt x="697" y="19161"/>
                          <a:pt x="697" y="19161"/>
                          <a:pt x="697" y="19161"/>
                        </a:cubicBezTo>
                        <a:cubicBezTo>
                          <a:pt x="697" y="20119"/>
                          <a:pt x="1481" y="20903"/>
                          <a:pt x="2439" y="20903"/>
                        </a:cubicBezTo>
                        <a:cubicBezTo>
                          <a:pt x="19161" y="20903"/>
                          <a:pt x="19161" y="20903"/>
                          <a:pt x="19161" y="20903"/>
                        </a:cubicBezTo>
                        <a:cubicBezTo>
                          <a:pt x="20119" y="20903"/>
                          <a:pt x="20903" y="20119"/>
                          <a:pt x="20903" y="19161"/>
                        </a:cubicBezTo>
                        <a:cubicBezTo>
                          <a:pt x="20903" y="2439"/>
                          <a:pt x="20903" y="2439"/>
                          <a:pt x="20903" y="2439"/>
                        </a:cubicBezTo>
                        <a:cubicBezTo>
                          <a:pt x="20903" y="1481"/>
                          <a:pt x="20119" y="697"/>
                          <a:pt x="19161" y="697"/>
                        </a:cubicBezTo>
                        <a:lnTo>
                          <a:pt x="2439" y="697"/>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23" name="Shape 1248"/>
                  <p:cNvSpPr/>
                  <p:nvPr/>
                </p:nvSpPr>
                <p:spPr>
                  <a:xfrm>
                    <a:off x="253194" y="417181"/>
                    <a:ext cx="216753" cy="216754"/>
                  </a:xfrm>
                  <a:custGeom>
                    <a:avLst/>
                    <a:gdLst/>
                    <a:ahLst/>
                    <a:cxnLst>
                      <a:cxn ang="0">
                        <a:pos x="wd2" y="hd2"/>
                      </a:cxn>
                      <a:cxn ang="5400000">
                        <a:pos x="wd2" y="hd2"/>
                      </a:cxn>
                      <a:cxn ang="10800000">
                        <a:pos x="wd2" y="hd2"/>
                      </a:cxn>
                      <a:cxn ang="16200000">
                        <a:pos x="wd2" y="hd2"/>
                      </a:cxn>
                    </a:cxnLst>
                    <a:rect l="0" t="0" r="r" b="b"/>
                    <a:pathLst>
                      <a:path w="21600" h="21600" extrusionOk="0">
                        <a:moveTo>
                          <a:pt x="1607" y="21600"/>
                        </a:moveTo>
                        <a:cubicBezTo>
                          <a:pt x="714" y="21600"/>
                          <a:pt x="0" y="20886"/>
                          <a:pt x="0" y="19993"/>
                        </a:cubicBezTo>
                        <a:cubicBezTo>
                          <a:pt x="0" y="1607"/>
                          <a:pt x="0" y="1607"/>
                          <a:pt x="0" y="1607"/>
                        </a:cubicBezTo>
                        <a:cubicBezTo>
                          <a:pt x="0" y="714"/>
                          <a:pt x="714" y="0"/>
                          <a:pt x="1607" y="0"/>
                        </a:cubicBezTo>
                        <a:cubicBezTo>
                          <a:pt x="19993" y="0"/>
                          <a:pt x="19993" y="0"/>
                          <a:pt x="19993" y="0"/>
                        </a:cubicBezTo>
                        <a:cubicBezTo>
                          <a:pt x="20886" y="0"/>
                          <a:pt x="21600" y="714"/>
                          <a:pt x="21600" y="1607"/>
                        </a:cubicBezTo>
                        <a:cubicBezTo>
                          <a:pt x="21600" y="19993"/>
                          <a:pt x="21600" y="19993"/>
                          <a:pt x="21600" y="19993"/>
                        </a:cubicBezTo>
                        <a:cubicBezTo>
                          <a:pt x="21600" y="20886"/>
                          <a:pt x="20886" y="21600"/>
                          <a:pt x="19993" y="21600"/>
                        </a:cubicBezTo>
                        <a:lnTo>
                          <a:pt x="1607" y="21600"/>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24" name="Shape 1249"/>
                  <p:cNvSpPr/>
                  <p:nvPr/>
                </p:nvSpPr>
                <p:spPr>
                  <a:xfrm>
                    <a:off x="247500" y="411867"/>
                    <a:ext cx="227762" cy="227762"/>
                  </a:xfrm>
                  <a:custGeom>
                    <a:avLst/>
                    <a:gdLst/>
                    <a:ahLst/>
                    <a:cxnLst>
                      <a:cxn ang="0">
                        <a:pos x="wd2" y="hd2"/>
                      </a:cxn>
                      <a:cxn ang="5400000">
                        <a:pos x="wd2" y="hd2"/>
                      </a:cxn>
                      <a:cxn ang="10800000">
                        <a:pos x="wd2" y="hd2"/>
                      </a:cxn>
                      <a:cxn ang="16200000">
                        <a:pos x="wd2" y="hd2"/>
                      </a:cxn>
                    </a:cxnLst>
                    <a:rect l="0" t="0" r="r" b="b"/>
                    <a:pathLst>
                      <a:path w="21600" h="21600" extrusionOk="0">
                        <a:moveTo>
                          <a:pt x="19559" y="1020"/>
                        </a:moveTo>
                        <a:cubicBezTo>
                          <a:pt x="20069" y="1020"/>
                          <a:pt x="20580" y="1531"/>
                          <a:pt x="20580" y="2041"/>
                        </a:cubicBezTo>
                        <a:cubicBezTo>
                          <a:pt x="20580" y="19559"/>
                          <a:pt x="20580" y="19559"/>
                          <a:pt x="20580" y="19559"/>
                        </a:cubicBezTo>
                        <a:cubicBezTo>
                          <a:pt x="20580" y="20069"/>
                          <a:pt x="20069" y="20580"/>
                          <a:pt x="19559" y="20580"/>
                        </a:cubicBezTo>
                        <a:cubicBezTo>
                          <a:pt x="2041" y="20580"/>
                          <a:pt x="2041" y="20580"/>
                          <a:pt x="2041" y="20580"/>
                        </a:cubicBezTo>
                        <a:cubicBezTo>
                          <a:pt x="1531" y="20580"/>
                          <a:pt x="1020" y="20069"/>
                          <a:pt x="1020" y="19559"/>
                        </a:cubicBezTo>
                        <a:cubicBezTo>
                          <a:pt x="1020" y="2041"/>
                          <a:pt x="1020" y="2041"/>
                          <a:pt x="1020" y="2041"/>
                        </a:cubicBezTo>
                        <a:cubicBezTo>
                          <a:pt x="1020" y="1531"/>
                          <a:pt x="1531" y="1020"/>
                          <a:pt x="2041" y="1020"/>
                        </a:cubicBezTo>
                        <a:cubicBezTo>
                          <a:pt x="19559" y="1020"/>
                          <a:pt x="19559" y="1020"/>
                          <a:pt x="19559" y="1020"/>
                        </a:cubicBezTo>
                        <a:moveTo>
                          <a:pt x="19559" y="0"/>
                        </a:moveTo>
                        <a:cubicBezTo>
                          <a:pt x="2041" y="0"/>
                          <a:pt x="2041" y="0"/>
                          <a:pt x="2041" y="0"/>
                        </a:cubicBezTo>
                        <a:cubicBezTo>
                          <a:pt x="935" y="0"/>
                          <a:pt x="0" y="935"/>
                          <a:pt x="0" y="2041"/>
                        </a:cubicBezTo>
                        <a:cubicBezTo>
                          <a:pt x="0" y="19559"/>
                          <a:pt x="0" y="19559"/>
                          <a:pt x="0" y="19559"/>
                        </a:cubicBezTo>
                        <a:cubicBezTo>
                          <a:pt x="0" y="20665"/>
                          <a:pt x="935" y="21600"/>
                          <a:pt x="2041" y="21600"/>
                        </a:cubicBezTo>
                        <a:cubicBezTo>
                          <a:pt x="19559" y="21600"/>
                          <a:pt x="19559" y="21600"/>
                          <a:pt x="19559" y="21600"/>
                        </a:cubicBezTo>
                        <a:cubicBezTo>
                          <a:pt x="20665" y="21600"/>
                          <a:pt x="21600" y="20665"/>
                          <a:pt x="21600" y="19559"/>
                        </a:cubicBezTo>
                        <a:cubicBezTo>
                          <a:pt x="21600" y="2041"/>
                          <a:pt x="21600" y="2041"/>
                          <a:pt x="21600" y="2041"/>
                        </a:cubicBezTo>
                        <a:cubicBezTo>
                          <a:pt x="21600" y="935"/>
                          <a:pt x="20665" y="0"/>
                          <a:pt x="19559"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25" name="Shape 1250"/>
                  <p:cNvSpPr/>
                  <p:nvPr/>
                </p:nvSpPr>
                <p:spPr>
                  <a:xfrm>
                    <a:off x="244083" y="408071"/>
                    <a:ext cx="234975" cy="234974"/>
                  </a:xfrm>
                  <a:custGeom>
                    <a:avLst/>
                    <a:gdLst/>
                    <a:ahLst/>
                    <a:cxnLst>
                      <a:cxn ang="0">
                        <a:pos x="wd2" y="hd2"/>
                      </a:cxn>
                      <a:cxn ang="5400000">
                        <a:pos x="wd2" y="hd2"/>
                      </a:cxn>
                      <a:cxn ang="10800000">
                        <a:pos x="wd2" y="hd2"/>
                      </a:cxn>
                      <a:cxn ang="16200000">
                        <a:pos x="wd2" y="hd2"/>
                      </a:cxn>
                    </a:cxnLst>
                    <a:rect l="0" t="0" r="r" b="b"/>
                    <a:pathLst>
                      <a:path w="21600" h="21600" extrusionOk="0">
                        <a:moveTo>
                          <a:pt x="19292" y="21600"/>
                        </a:moveTo>
                        <a:cubicBezTo>
                          <a:pt x="2308" y="21600"/>
                          <a:pt x="2308" y="21600"/>
                          <a:pt x="2308" y="21600"/>
                        </a:cubicBezTo>
                        <a:cubicBezTo>
                          <a:pt x="1072" y="21600"/>
                          <a:pt x="0" y="20528"/>
                          <a:pt x="0" y="19292"/>
                        </a:cubicBezTo>
                        <a:cubicBezTo>
                          <a:pt x="0" y="2308"/>
                          <a:pt x="0" y="2308"/>
                          <a:pt x="0" y="2308"/>
                        </a:cubicBezTo>
                        <a:cubicBezTo>
                          <a:pt x="0" y="1072"/>
                          <a:pt x="1072" y="0"/>
                          <a:pt x="2308" y="0"/>
                        </a:cubicBezTo>
                        <a:cubicBezTo>
                          <a:pt x="19292" y="0"/>
                          <a:pt x="19292" y="0"/>
                          <a:pt x="19292" y="0"/>
                        </a:cubicBezTo>
                        <a:cubicBezTo>
                          <a:pt x="20528" y="0"/>
                          <a:pt x="21600" y="1072"/>
                          <a:pt x="21600" y="2308"/>
                        </a:cubicBezTo>
                        <a:cubicBezTo>
                          <a:pt x="21600" y="19292"/>
                          <a:pt x="21600" y="19292"/>
                          <a:pt x="21600" y="19292"/>
                        </a:cubicBezTo>
                        <a:cubicBezTo>
                          <a:pt x="21600" y="20528"/>
                          <a:pt x="20528" y="21600"/>
                          <a:pt x="19292" y="21600"/>
                        </a:cubicBezTo>
                        <a:close/>
                        <a:moveTo>
                          <a:pt x="2308" y="660"/>
                        </a:moveTo>
                        <a:cubicBezTo>
                          <a:pt x="1402" y="660"/>
                          <a:pt x="660" y="1402"/>
                          <a:pt x="660" y="2308"/>
                        </a:cubicBezTo>
                        <a:cubicBezTo>
                          <a:pt x="660" y="19292"/>
                          <a:pt x="660" y="19292"/>
                          <a:pt x="660" y="19292"/>
                        </a:cubicBezTo>
                        <a:cubicBezTo>
                          <a:pt x="660" y="20198"/>
                          <a:pt x="1402" y="20940"/>
                          <a:pt x="2308" y="20940"/>
                        </a:cubicBezTo>
                        <a:cubicBezTo>
                          <a:pt x="19292" y="20940"/>
                          <a:pt x="19292" y="20940"/>
                          <a:pt x="19292" y="20940"/>
                        </a:cubicBezTo>
                        <a:cubicBezTo>
                          <a:pt x="20198" y="20940"/>
                          <a:pt x="20940" y="20198"/>
                          <a:pt x="20940" y="19292"/>
                        </a:cubicBezTo>
                        <a:cubicBezTo>
                          <a:pt x="20940" y="2308"/>
                          <a:pt x="20940" y="2308"/>
                          <a:pt x="20940" y="2308"/>
                        </a:cubicBezTo>
                        <a:cubicBezTo>
                          <a:pt x="20940" y="1402"/>
                          <a:pt x="20198" y="660"/>
                          <a:pt x="19292" y="660"/>
                        </a:cubicBezTo>
                        <a:lnTo>
                          <a:pt x="2308" y="660"/>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grpSp>
          </p:grpSp>
        </p:grpSp>
        <p:grpSp>
          <p:nvGrpSpPr>
            <p:cNvPr id="248" name="Group 247"/>
            <p:cNvGrpSpPr/>
            <p:nvPr/>
          </p:nvGrpSpPr>
          <p:grpSpPr>
            <a:xfrm>
              <a:off x="272515" y="5002388"/>
              <a:ext cx="11248981" cy="920649"/>
              <a:chOff x="191813" y="3405387"/>
              <a:chExt cx="8436736" cy="690486"/>
            </a:xfrm>
            <a:solidFill>
              <a:schemeClr val="bg1"/>
            </a:solidFill>
          </p:grpSpPr>
          <p:sp>
            <p:nvSpPr>
              <p:cNvPr id="249" name="TextBox 248"/>
              <p:cNvSpPr txBox="1"/>
              <p:nvPr/>
            </p:nvSpPr>
            <p:spPr>
              <a:xfrm>
                <a:off x="191813" y="3527097"/>
                <a:ext cx="1160384" cy="568776"/>
              </a:xfrm>
              <a:prstGeom prst="rect">
                <a:avLst/>
              </a:prstGeom>
              <a:noFill/>
            </p:spPr>
            <p:txBody>
              <a:bodyPr wrap="square" rtlCol="0">
                <a:spAutoFit/>
              </a:bodyPr>
              <a:lstStyle/>
              <a:p>
                <a:pPr algn="r" defTabSz="609585" rtl="0" fontAlgn="base">
                  <a:spcBef>
                    <a:spcPct val="0"/>
                  </a:spcBef>
                  <a:spcAft>
                    <a:spcPct val="0"/>
                  </a:spcAft>
                </a:pPr>
                <a:r>
                  <a:rPr lang="ko-kr" sz="1870" b="1" dirty="0">
                    <a:solidFill>
                      <a:srgbClr val="7B9AC8"/>
                    </a:solidFill>
                    <a:latin typeface="Malgun Gothic" panose="020B0503020000020004" pitchFamily="34" charset="-127"/>
                    <a:ea typeface="Malgun Gothic" panose="020B0503020000020004" pitchFamily="34" charset="-127"/>
                    <a:cs typeface="Amazon Ember" panose="020B0603020204020204" pitchFamily="34" charset="0"/>
                  </a:rPr>
                  <a:t>기초</a:t>
                </a:r>
              </a:p>
              <a:p>
                <a:pPr algn="r" defTabSz="609585" rtl="0" fontAlgn="base">
                  <a:spcBef>
                    <a:spcPct val="0"/>
                  </a:spcBef>
                  <a:spcAft>
                    <a:spcPct val="0"/>
                  </a:spcAft>
                </a:pPr>
                <a:r>
                  <a:rPr lang="ko-kr" sz="1870" b="1" dirty="0">
                    <a:solidFill>
                      <a:srgbClr val="7B9AC8"/>
                    </a:solidFill>
                    <a:latin typeface="Malgun Gothic" panose="020B0503020000020004" pitchFamily="34" charset="-127"/>
                    <a:ea typeface="Malgun Gothic" panose="020B0503020000020004" pitchFamily="34" charset="-127"/>
                    <a:cs typeface="Amazon Ember" panose="020B0603020204020204" pitchFamily="34" charset="0"/>
                  </a:rPr>
                  <a:t>서비스</a:t>
                </a:r>
              </a:p>
            </p:txBody>
          </p:sp>
          <p:grpSp>
            <p:nvGrpSpPr>
              <p:cNvPr id="250" name="Group 249"/>
              <p:cNvGrpSpPr/>
              <p:nvPr/>
            </p:nvGrpSpPr>
            <p:grpSpPr>
              <a:xfrm>
                <a:off x="1404491" y="3405387"/>
                <a:ext cx="7224058" cy="681747"/>
                <a:chOff x="1404491" y="3397916"/>
                <a:chExt cx="7224058" cy="681747"/>
              </a:xfrm>
              <a:grpFill/>
            </p:grpSpPr>
            <p:sp>
              <p:nvSpPr>
                <p:cNvPr id="251" name="Rectangle 250"/>
                <p:cNvSpPr/>
                <p:nvPr/>
              </p:nvSpPr>
              <p:spPr>
                <a:xfrm>
                  <a:off x="1404491" y="3397916"/>
                  <a:ext cx="7224058" cy="681747"/>
                </a:xfrm>
                <a:prstGeom prst="rect">
                  <a:avLst/>
                </a:prstGeom>
                <a:grp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fontAlgn="base">
                    <a:spcBef>
                      <a:spcPct val="0"/>
                    </a:spcBef>
                    <a:spcAft>
                      <a:spcPct val="0"/>
                    </a:spcAft>
                  </a:pPr>
                  <a:endParaRPr lang="en-US" sz="2400" dirty="0">
                    <a:solidFill>
                      <a:srgbClr val="FFFFFF"/>
                    </a:solidFill>
                    <a:latin typeface="Malgun Gothic" panose="020B0503020000020004" pitchFamily="34" charset="-127"/>
                    <a:ea typeface="Malgun Gothic" panose="020B0503020000020004" pitchFamily="34" charset="-127"/>
                    <a:cs typeface="Amazon Ember" panose="020B0603020204020204" pitchFamily="34" charset="0"/>
                  </a:endParaRPr>
                </a:p>
              </p:txBody>
            </p:sp>
            <p:grpSp>
              <p:nvGrpSpPr>
                <p:cNvPr id="252" name="Group 251"/>
                <p:cNvGrpSpPr/>
                <p:nvPr/>
              </p:nvGrpSpPr>
              <p:grpSpPr>
                <a:xfrm>
                  <a:off x="1637558" y="3453086"/>
                  <a:ext cx="2370334" cy="585431"/>
                  <a:chOff x="1655700" y="3281889"/>
                  <a:chExt cx="2370334" cy="585431"/>
                </a:xfrm>
                <a:grpFill/>
              </p:grpSpPr>
              <p:sp>
                <p:nvSpPr>
                  <p:cNvPr id="301" name="TextBox 300"/>
                  <p:cNvSpPr txBox="1"/>
                  <p:nvPr/>
                </p:nvSpPr>
                <p:spPr>
                  <a:xfrm>
                    <a:off x="2447885" y="3281889"/>
                    <a:ext cx="1578149" cy="585431"/>
                  </a:xfrm>
                  <a:prstGeom prst="rect">
                    <a:avLst/>
                  </a:prstGeom>
                  <a:grpFill/>
                </p:spPr>
                <p:txBody>
                  <a:bodyPr wrap="square" rtlCol="0">
                    <a:spAutoFit/>
                  </a:bodyPr>
                  <a:lstStyle/>
                  <a:p>
                    <a:pPr algn="ctr" defTabSz="609585" rtl="0" fontAlgn="base">
                      <a:spcBef>
                        <a:spcPct val="0"/>
                      </a:spcBef>
                      <a:spcAft>
                        <a:spcPct val="0"/>
                      </a:spcAft>
                    </a:pPr>
                    <a:r>
                      <a:rPr lang="ko-kr" sz="1467" dirty="0">
                        <a:solidFill>
                          <a:srgbClr val="636466"/>
                        </a:solidFill>
                        <a:latin typeface="Malgun Gothic" panose="020B0503020000020004" pitchFamily="34" charset="-127"/>
                        <a:ea typeface="Malgun Gothic" panose="020B0503020000020004" pitchFamily="34" charset="-127"/>
                        <a:cs typeface="Amazon Ember" panose="020B0603020204020204" pitchFamily="34" charset="0"/>
                      </a:rPr>
                      <a:t>컴퓨팅</a:t>
                    </a:r>
                  </a:p>
                  <a:p>
                    <a:pPr algn="ctr" defTabSz="609585" rtl="0" fontAlgn="base">
                      <a:spcBef>
                        <a:spcPct val="0"/>
                      </a:spcBef>
                      <a:spcAft>
                        <a:spcPct val="0"/>
                      </a:spcAft>
                    </a:pPr>
                    <a:r>
                      <a:rPr lang="ko-kr" sz="1200" dirty="0">
                        <a:solidFill>
                          <a:srgbClr val="636466"/>
                        </a:solidFill>
                        <a:latin typeface="Malgun Gothic" panose="020B0503020000020004" pitchFamily="34" charset="-127"/>
                        <a:ea typeface="Malgun Gothic" panose="020B0503020000020004" pitchFamily="34" charset="-127"/>
                        <a:cs typeface="Amazon Ember" panose="020B0603020204020204" pitchFamily="34" charset="0"/>
                      </a:rPr>
                      <a:t>(가상, </a:t>
                    </a:r>
                    <a:r>
                      <a:rPr lang="ko-kr" sz="1200" dirty="0">
                        <a:solidFill>
                          <a:srgbClr val="636466"/>
                        </a:solidFill>
                        <a:latin typeface="Amazon Ember" panose="020B0603020204020204" pitchFamily="34" charset="0"/>
                        <a:ea typeface="Malgun Gothic" panose="020B0503020000020004" pitchFamily="34" charset="-127"/>
                        <a:cs typeface="Amazon Ember" panose="020B0603020204020204" pitchFamily="34" charset="0"/>
                      </a:rPr>
                      <a:t>Auto Scaling </a:t>
                    </a:r>
                    <a:r>
                      <a:rPr lang="ko-kr" sz="1200" dirty="0">
                        <a:solidFill>
                          <a:srgbClr val="636466"/>
                        </a:solidFill>
                        <a:latin typeface="Malgun Gothic" panose="020B0503020000020004" pitchFamily="34" charset="-127"/>
                        <a:ea typeface="Malgun Gothic" panose="020B0503020000020004" pitchFamily="34" charset="-127"/>
                        <a:cs typeface="Amazon Ember" panose="020B0603020204020204" pitchFamily="34" charset="0"/>
                      </a:rPr>
                      <a:t>및 로드 밸런싱)</a:t>
                    </a:r>
                    <a:endParaRPr lang="en-US" sz="1200" dirty="0">
                      <a:solidFill>
                        <a:srgbClr val="636466"/>
                      </a:solidFill>
                      <a:latin typeface="Malgun Gothic" panose="020B0503020000020004" pitchFamily="34" charset="-127"/>
                      <a:ea typeface="Malgun Gothic" panose="020B0503020000020004" pitchFamily="34" charset="-127"/>
                      <a:cs typeface="Amazon Ember" panose="020B0603020204020204" pitchFamily="34" charset="0"/>
                    </a:endParaRPr>
                  </a:p>
                </p:txBody>
              </p:sp>
              <p:grpSp>
                <p:nvGrpSpPr>
                  <p:cNvPr id="302" name="Group 876"/>
                  <p:cNvGrpSpPr/>
                  <p:nvPr/>
                </p:nvGrpSpPr>
                <p:grpSpPr>
                  <a:xfrm>
                    <a:off x="1655700" y="3422868"/>
                    <a:ext cx="261748" cy="261748"/>
                    <a:chOff x="0" y="0"/>
                    <a:chExt cx="723900" cy="723900"/>
                  </a:xfrm>
                  <a:grpFill/>
                </p:grpSpPr>
                <p:sp>
                  <p:nvSpPr>
                    <p:cNvPr id="303" name="Shape 872"/>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04" name="Shape 873"/>
                    <p:cNvSpPr/>
                    <p:nvPr/>
                  </p:nvSpPr>
                  <p:spPr>
                    <a:xfrm>
                      <a:off x="51246" y="34164"/>
                      <a:ext cx="321144" cy="321143"/>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05" name="Shape 874"/>
                    <p:cNvSpPr/>
                    <p:nvPr/>
                  </p:nvSpPr>
                  <p:spPr>
                    <a:xfrm>
                      <a:off x="351510" y="105908"/>
                      <a:ext cx="321144" cy="321144"/>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06" name="Shape 875"/>
                    <p:cNvSpPr/>
                    <p:nvPr/>
                  </p:nvSpPr>
                  <p:spPr>
                    <a:xfrm>
                      <a:off x="192837" y="367833"/>
                      <a:ext cx="321144" cy="320765"/>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grpSp>
            </p:grpSp>
            <p:grpSp>
              <p:nvGrpSpPr>
                <p:cNvPr id="292" name="Group 885"/>
                <p:cNvGrpSpPr/>
                <p:nvPr/>
              </p:nvGrpSpPr>
              <p:grpSpPr>
                <a:xfrm>
                  <a:off x="3721766" y="3629476"/>
                  <a:ext cx="536202" cy="165381"/>
                  <a:chOff x="151840" y="97934"/>
                  <a:chExt cx="1482938" cy="457383"/>
                </a:xfrm>
                <a:grpFill/>
              </p:grpSpPr>
              <p:sp>
                <p:nvSpPr>
                  <p:cNvPr id="294" name="Shape 878"/>
                  <p:cNvSpPr/>
                  <p:nvPr/>
                </p:nvSpPr>
                <p:spPr>
                  <a:xfrm>
                    <a:off x="1278938" y="100920"/>
                    <a:ext cx="355840" cy="260027"/>
                  </a:xfrm>
                  <a:custGeom>
                    <a:avLst/>
                    <a:gdLst/>
                    <a:ahLst/>
                    <a:cxnLst>
                      <a:cxn ang="0">
                        <a:pos x="wd2" y="hd2"/>
                      </a:cxn>
                      <a:cxn ang="5400000">
                        <a:pos x="wd2" y="hd2"/>
                      </a:cxn>
                      <a:cxn ang="10800000">
                        <a:pos x="wd2" y="hd2"/>
                      </a:cxn>
                      <a:cxn ang="16200000">
                        <a:pos x="wd2" y="hd2"/>
                      </a:cxn>
                    </a:cxnLst>
                    <a:rect l="0" t="0" r="r" b="b"/>
                    <a:pathLst>
                      <a:path w="21600" h="21600" extrusionOk="0">
                        <a:moveTo>
                          <a:pt x="20796" y="55"/>
                        </a:moveTo>
                        <a:cubicBezTo>
                          <a:pt x="20495" y="0"/>
                          <a:pt x="20294" y="0"/>
                          <a:pt x="19993" y="0"/>
                        </a:cubicBezTo>
                        <a:cubicBezTo>
                          <a:pt x="19691" y="0"/>
                          <a:pt x="19390" y="55"/>
                          <a:pt x="19088" y="109"/>
                        </a:cubicBezTo>
                        <a:cubicBezTo>
                          <a:pt x="703" y="6982"/>
                          <a:pt x="703" y="6982"/>
                          <a:pt x="703" y="6982"/>
                        </a:cubicBezTo>
                        <a:cubicBezTo>
                          <a:pt x="301" y="7145"/>
                          <a:pt x="0" y="7418"/>
                          <a:pt x="0" y="7691"/>
                        </a:cubicBezTo>
                        <a:cubicBezTo>
                          <a:pt x="0" y="20727"/>
                          <a:pt x="0" y="20727"/>
                          <a:pt x="0" y="20727"/>
                        </a:cubicBezTo>
                        <a:cubicBezTo>
                          <a:pt x="0" y="21055"/>
                          <a:pt x="301" y="21327"/>
                          <a:pt x="904" y="21491"/>
                        </a:cubicBezTo>
                        <a:cubicBezTo>
                          <a:pt x="1105" y="21545"/>
                          <a:pt x="1407" y="21600"/>
                          <a:pt x="1607" y="21600"/>
                        </a:cubicBezTo>
                        <a:cubicBezTo>
                          <a:pt x="1909" y="21600"/>
                          <a:pt x="2210" y="21545"/>
                          <a:pt x="2512" y="21436"/>
                        </a:cubicBezTo>
                        <a:cubicBezTo>
                          <a:pt x="20897" y="14618"/>
                          <a:pt x="20897" y="14618"/>
                          <a:pt x="20897" y="14618"/>
                        </a:cubicBezTo>
                        <a:cubicBezTo>
                          <a:pt x="21399" y="14455"/>
                          <a:pt x="21600" y="14182"/>
                          <a:pt x="21600" y="13909"/>
                        </a:cubicBezTo>
                        <a:cubicBezTo>
                          <a:pt x="21600" y="873"/>
                          <a:pt x="21600" y="873"/>
                          <a:pt x="21600" y="873"/>
                        </a:cubicBezTo>
                        <a:cubicBezTo>
                          <a:pt x="21600" y="545"/>
                          <a:pt x="21299" y="218"/>
                          <a:pt x="20796" y="55"/>
                        </a:cubicBezTo>
                        <a:close/>
                        <a:moveTo>
                          <a:pt x="19993" y="13909"/>
                        </a:moveTo>
                        <a:cubicBezTo>
                          <a:pt x="1607" y="20727"/>
                          <a:pt x="1607" y="20727"/>
                          <a:pt x="1607" y="20727"/>
                        </a:cubicBezTo>
                        <a:cubicBezTo>
                          <a:pt x="1607" y="7691"/>
                          <a:pt x="1607" y="7691"/>
                          <a:pt x="1607" y="7691"/>
                        </a:cubicBezTo>
                        <a:cubicBezTo>
                          <a:pt x="19993" y="873"/>
                          <a:pt x="19993" y="873"/>
                          <a:pt x="19993" y="873"/>
                        </a:cubicBezTo>
                        <a:lnTo>
                          <a:pt x="19993" y="13909"/>
                        </a:ln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96" name="Shape 880"/>
                  <p:cNvSpPr/>
                  <p:nvPr/>
                </p:nvSpPr>
                <p:spPr>
                  <a:xfrm>
                    <a:off x="151840" y="128305"/>
                    <a:ext cx="406934" cy="221688"/>
                  </a:xfrm>
                  <a:custGeom>
                    <a:avLst/>
                    <a:gdLst/>
                    <a:ahLst/>
                    <a:cxnLst>
                      <a:cxn ang="0">
                        <a:pos x="wd2" y="hd2"/>
                      </a:cxn>
                      <a:cxn ang="5400000">
                        <a:pos x="wd2" y="hd2"/>
                      </a:cxn>
                      <a:cxn ang="10800000">
                        <a:pos x="wd2" y="hd2"/>
                      </a:cxn>
                      <a:cxn ang="16200000">
                        <a:pos x="wd2" y="hd2"/>
                      </a:cxn>
                    </a:cxnLst>
                    <a:rect l="0" t="0" r="r" b="b"/>
                    <a:pathLst>
                      <a:path w="21600" h="21600" extrusionOk="0">
                        <a:moveTo>
                          <a:pt x="21600" y="9007"/>
                        </a:moveTo>
                        <a:cubicBezTo>
                          <a:pt x="21552" y="8483"/>
                          <a:pt x="21362" y="8045"/>
                          <a:pt x="21124" y="7870"/>
                        </a:cubicBezTo>
                        <a:cubicBezTo>
                          <a:pt x="10229" y="87"/>
                          <a:pt x="10229" y="87"/>
                          <a:pt x="10229" y="87"/>
                        </a:cubicBezTo>
                        <a:cubicBezTo>
                          <a:pt x="10134" y="0"/>
                          <a:pt x="10039" y="0"/>
                          <a:pt x="9944" y="0"/>
                        </a:cubicBezTo>
                        <a:cubicBezTo>
                          <a:pt x="9801" y="0"/>
                          <a:pt x="9658" y="87"/>
                          <a:pt x="9563" y="175"/>
                        </a:cubicBezTo>
                        <a:cubicBezTo>
                          <a:pt x="381" y="10931"/>
                          <a:pt x="381" y="10931"/>
                          <a:pt x="381" y="10931"/>
                        </a:cubicBezTo>
                        <a:cubicBezTo>
                          <a:pt x="143" y="11281"/>
                          <a:pt x="0" y="11718"/>
                          <a:pt x="0" y="12243"/>
                        </a:cubicBezTo>
                        <a:cubicBezTo>
                          <a:pt x="48" y="12768"/>
                          <a:pt x="238" y="13292"/>
                          <a:pt x="476" y="13467"/>
                        </a:cubicBezTo>
                        <a:cubicBezTo>
                          <a:pt x="11847" y="21513"/>
                          <a:pt x="11847" y="21513"/>
                          <a:pt x="11847" y="21513"/>
                        </a:cubicBezTo>
                        <a:cubicBezTo>
                          <a:pt x="11942" y="21513"/>
                          <a:pt x="12037" y="21600"/>
                          <a:pt x="12132" y="21600"/>
                        </a:cubicBezTo>
                        <a:cubicBezTo>
                          <a:pt x="12275" y="21600"/>
                          <a:pt x="12418" y="21513"/>
                          <a:pt x="12560" y="21338"/>
                        </a:cubicBezTo>
                        <a:cubicBezTo>
                          <a:pt x="21267" y="10319"/>
                          <a:pt x="21267" y="10319"/>
                          <a:pt x="21267" y="10319"/>
                        </a:cubicBezTo>
                        <a:cubicBezTo>
                          <a:pt x="21505" y="10057"/>
                          <a:pt x="21600" y="9532"/>
                          <a:pt x="21600" y="9007"/>
                        </a:cubicBezTo>
                        <a:close/>
                        <a:moveTo>
                          <a:pt x="12132" y="20201"/>
                        </a:moveTo>
                        <a:cubicBezTo>
                          <a:pt x="761" y="12155"/>
                          <a:pt x="761" y="12155"/>
                          <a:pt x="761" y="12155"/>
                        </a:cubicBezTo>
                        <a:cubicBezTo>
                          <a:pt x="9944" y="1399"/>
                          <a:pt x="9944" y="1399"/>
                          <a:pt x="9944" y="1399"/>
                        </a:cubicBezTo>
                        <a:cubicBezTo>
                          <a:pt x="20839" y="9182"/>
                          <a:pt x="20839" y="9182"/>
                          <a:pt x="20839" y="9182"/>
                        </a:cubicBezTo>
                        <a:lnTo>
                          <a:pt x="12132" y="20201"/>
                        </a:ln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97" name="Shape 881"/>
                  <p:cNvSpPr/>
                  <p:nvPr/>
                </p:nvSpPr>
                <p:spPr>
                  <a:xfrm>
                    <a:off x="878485" y="243378"/>
                    <a:ext cx="385677" cy="196634"/>
                  </a:xfrm>
                  <a:custGeom>
                    <a:avLst/>
                    <a:gdLst/>
                    <a:ahLst/>
                    <a:cxnLst>
                      <a:cxn ang="0">
                        <a:pos x="wd2" y="hd2"/>
                      </a:cxn>
                      <a:cxn ang="5400000">
                        <a:pos x="wd2" y="hd2"/>
                      </a:cxn>
                      <a:cxn ang="10800000">
                        <a:pos x="wd2" y="hd2"/>
                      </a:cxn>
                      <a:cxn ang="16200000">
                        <a:pos x="wd2" y="hd2"/>
                      </a:cxn>
                    </a:cxnLst>
                    <a:rect l="0" t="0" r="r" b="b"/>
                    <a:pathLst>
                      <a:path w="21600" h="21600" extrusionOk="0">
                        <a:moveTo>
                          <a:pt x="0" y="12343"/>
                        </a:moveTo>
                        <a:lnTo>
                          <a:pt x="12203" y="21600"/>
                        </a:lnTo>
                        <a:lnTo>
                          <a:pt x="21600" y="8882"/>
                        </a:lnTo>
                        <a:lnTo>
                          <a:pt x="9886" y="0"/>
                        </a:lnTo>
                        <a:lnTo>
                          <a:pt x="0" y="12343"/>
                        </a:ln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98" name="Shape 882"/>
                  <p:cNvSpPr/>
                  <p:nvPr/>
                </p:nvSpPr>
                <p:spPr>
                  <a:xfrm>
                    <a:off x="1344770" y="226962"/>
                    <a:ext cx="231938" cy="328355"/>
                  </a:xfrm>
                  <a:custGeom>
                    <a:avLst/>
                    <a:gdLst/>
                    <a:ahLst/>
                    <a:cxnLst>
                      <a:cxn ang="0">
                        <a:pos x="wd2" y="hd2"/>
                      </a:cxn>
                      <a:cxn ang="5400000">
                        <a:pos x="wd2" y="hd2"/>
                      </a:cxn>
                      <a:cxn ang="10800000">
                        <a:pos x="wd2" y="hd2"/>
                      </a:cxn>
                      <a:cxn ang="16200000">
                        <a:pos x="wd2" y="hd2"/>
                      </a:cxn>
                    </a:cxnLst>
                    <a:rect l="0" t="0" r="r" b="b"/>
                    <a:pathLst>
                      <a:path w="21600" h="21600" extrusionOk="0">
                        <a:moveTo>
                          <a:pt x="20766" y="5370"/>
                        </a:moveTo>
                        <a:cubicBezTo>
                          <a:pt x="1751" y="118"/>
                          <a:pt x="1751" y="118"/>
                          <a:pt x="1751" y="118"/>
                        </a:cubicBezTo>
                        <a:cubicBezTo>
                          <a:pt x="1668" y="59"/>
                          <a:pt x="1501" y="0"/>
                          <a:pt x="1334" y="0"/>
                        </a:cubicBezTo>
                        <a:cubicBezTo>
                          <a:pt x="1001" y="0"/>
                          <a:pt x="751" y="59"/>
                          <a:pt x="584" y="177"/>
                        </a:cubicBezTo>
                        <a:cubicBezTo>
                          <a:pt x="167" y="354"/>
                          <a:pt x="0" y="649"/>
                          <a:pt x="0" y="944"/>
                        </a:cubicBezTo>
                        <a:cubicBezTo>
                          <a:pt x="0" y="15462"/>
                          <a:pt x="0" y="15462"/>
                          <a:pt x="0" y="15462"/>
                        </a:cubicBezTo>
                        <a:cubicBezTo>
                          <a:pt x="0" y="15875"/>
                          <a:pt x="334" y="16230"/>
                          <a:pt x="834" y="16348"/>
                        </a:cubicBezTo>
                        <a:cubicBezTo>
                          <a:pt x="19765" y="21541"/>
                          <a:pt x="19765" y="21541"/>
                          <a:pt x="19765" y="21541"/>
                        </a:cubicBezTo>
                        <a:cubicBezTo>
                          <a:pt x="19932" y="21600"/>
                          <a:pt x="20099" y="21600"/>
                          <a:pt x="20266" y="21600"/>
                        </a:cubicBezTo>
                        <a:cubicBezTo>
                          <a:pt x="20516" y="21600"/>
                          <a:pt x="20766" y="21541"/>
                          <a:pt x="21016" y="21423"/>
                        </a:cubicBezTo>
                        <a:cubicBezTo>
                          <a:pt x="21350" y="21246"/>
                          <a:pt x="21600" y="21010"/>
                          <a:pt x="21600" y="20656"/>
                        </a:cubicBezTo>
                        <a:cubicBezTo>
                          <a:pt x="21600" y="6256"/>
                          <a:pt x="21600" y="6256"/>
                          <a:pt x="21600" y="6256"/>
                        </a:cubicBezTo>
                        <a:cubicBezTo>
                          <a:pt x="21600" y="5843"/>
                          <a:pt x="21266" y="5489"/>
                          <a:pt x="20766" y="5370"/>
                        </a:cubicBezTo>
                        <a:close/>
                        <a:moveTo>
                          <a:pt x="20266" y="20656"/>
                        </a:moveTo>
                        <a:cubicBezTo>
                          <a:pt x="1334" y="15462"/>
                          <a:pt x="1334" y="15462"/>
                          <a:pt x="1334" y="15462"/>
                        </a:cubicBezTo>
                        <a:cubicBezTo>
                          <a:pt x="1334" y="944"/>
                          <a:pt x="1334" y="944"/>
                          <a:pt x="1334" y="944"/>
                        </a:cubicBezTo>
                        <a:cubicBezTo>
                          <a:pt x="20266" y="6256"/>
                          <a:pt x="20266" y="6256"/>
                          <a:pt x="20266" y="6256"/>
                        </a:cubicBezTo>
                        <a:lnTo>
                          <a:pt x="20266" y="20656"/>
                        </a:ln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300" name="Shape 884"/>
                  <p:cNvSpPr/>
                  <p:nvPr/>
                </p:nvSpPr>
                <p:spPr>
                  <a:xfrm>
                    <a:off x="1097108" y="97934"/>
                    <a:ext cx="181831" cy="193978"/>
                  </a:xfrm>
                  <a:custGeom>
                    <a:avLst/>
                    <a:gdLst/>
                    <a:ahLst/>
                    <a:cxnLst>
                      <a:cxn ang="0">
                        <a:pos x="wd2" y="hd2"/>
                      </a:cxn>
                      <a:cxn ang="5400000">
                        <a:pos x="wd2" y="hd2"/>
                      </a:cxn>
                      <a:cxn ang="10800000">
                        <a:pos x="wd2" y="hd2"/>
                      </a:cxn>
                      <a:cxn ang="16200000">
                        <a:pos x="wd2" y="hd2"/>
                      </a:cxn>
                    </a:cxnLst>
                    <a:rect l="0" t="0" r="r" b="b"/>
                    <a:pathLst>
                      <a:path w="21600" h="21600" extrusionOk="0">
                        <a:moveTo>
                          <a:pt x="21600" y="211"/>
                        </a:moveTo>
                        <a:lnTo>
                          <a:pt x="21600" y="21600"/>
                        </a:lnTo>
                        <a:lnTo>
                          <a:pt x="722" y="14076"/>
                        </a:lnTo>
                        <a:lnTo>
                          <a:pt x="0" y="13104"/>
                        </a:lnTo>
                        <a:lnTo>
                          <a:pt x="21284" y="0"/>
                        </a:lnTo>
                        <a:lnTo>
                          <a:pt x="21600" y="211"/>
                        </a:ln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grpSp>
            <p:grpSp>
              <p:nvGrpSpPr>
                <p:cNvPr id="285" name="Group 891"/>
                <p:cNvGrpSpPr/>
                <p:nvPr/>
              </p:nvGrpSpPr>
              <p:grpSpPr>
                <a:xfrm>
                  <a:off x="5362656" y="3594065"/>
                  <a:ext cx="261748" cy="261748"/>
                  <a:chOff x="0" y="0"/>
                  <a:chExt cx="723900" cy="723900"/>
                </a:xfrm>
                <a:grpFill/>
              </p:grpSpPr>
              <p:sp>
                <p:nvSpPr>
                  <p:cNvPr id="286" name="Shape 886"/>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87" name="Shape 887"/>
                  <p:cNvSpPr/>
                  <p:nvPr/>
                </p:nvSpPr>
                <p:spPr>
                  <a:xfrm>
                    <a:off x="44033" y="149942"/>
                    <a:ext cx="634695" cy="423257"/>
                  </a:xfrm>
                  <a:custGeom>
                    <a:avLst/>
                    <a:gdLst/>
                    <a:ahLst/>
                    <a:cxnLst>
                      <a:cxn ang="0">
                        <a:pos x="wd2" y="hd2"/>
                      </a:cxn>
                      <a:cxn ang="5400000">
                        <a:pos x="wd2" y="hd2"/>
                      </a:cxn>
                      <a:cxn ang="10800000">
                        <a:pos x="wd2" y="hd2"/>
                      </a:cxn>
                      <a:cxn ang="16200000">
                        <a:pos x="wd2" y="hd2"/>
                      </a:cxn>
                    </a:cxnLst>
                    <a:rect l="0" t="0" r="r" b="b"/>
                    <a:pathLst>
                      <a:path w="21600" h="21600" extrusionOk="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88" name="Shape 888"/>
                  <p:cNvSpPr/>
                  <p:nvPr/>
                </p:nvSpPr>
                <p:spPr>
                  <a:xfrm>
                    <a:off x="302162" y="215234"/>
                    <a:ext cx="184108" cy="94142"/>
                  </a:xfrm>
                  <a:custGeom>
                    <a:avLst/>
                    <a:gdLst/>
                    <a:ahLst/>
                    <a:cxnLst>
                      <a:cxn ang="0">
                        <a:pos x="wd2" y="hd2"/>
                      </a:cxn>
                      <a:cxn ang="5400000">
                        <a:pos x="wd2" y="hd2"/>
                      </a:cxn>
                      <a:cxn ang="10800000">
                        <a:pos x="wd2" y="hd2"/>
                      </a:cxn>
                      <a:cxn ang="16200000">
                        <a:pos x="wd2" y="hd2"/>
                      </a:cxn>
                    </a:cxnLst>
                    <a:rect l="0" t="0" r="r" b="b"/>
                    <a:pathLst>
                      <a:path w="21600" h="21600" extrusionOk="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89" name="Shape 889"/>
                  <p:cNvSpPr/>
                  <p:nvPr/>
                </p:nvSpPr>
                <p:spPr>
                  <a:xfrm>
                    <a:off x="279007" y="321902"/>
                    <a:ext cx="230419" cy="75541"/>
                  </a:xfrm>
                  <a:custGeom>
                    <a:avLst/>
                    <a:gdLst/>
                    <a:ahLst/>
                    <a:cxnLst>
                      <a:cxn ang="0">
                        <a:pos x="wd2" y="hd2"/>
                      </a:cxn>
                      <a:cxn ang="5400000">
                        <a:pos x="wd2" y="hd2"/>
                      </a:cxn>
                      <a:cxn ang="10800000">
                        <a:pos x="wd2" y="hd2"/>
                      </a:cxn>
                      <a:cxn ang="16200000">
                        <a:pos x="wd2" y="hd2"/>
                      </a:cxn>
                    </a:cxnLst>
                    <a:rect l="0" t="0" r="r" b="b"/>
                    <a:pathLst>
                      <a:path w="21600" h="21600" extrusionOk="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90" name="Shape 890"/>
                  <p:cNvSpPr/>
                  <p:nvPr/>
                </p:nvSpPr>
                <p:spPr>
                  <a:xfrm>
                    <a:off x="279007" y="429708"/>
                    <a:ext cx="230419" cy="80477"/>
                  </a:xfrm>
                  <a:custGeom>
                    <a:avLst/>
                    <a:gdLst/>
                    <a:ahLst/>
                    <a:cxnLst>
                      <a:cxn ang="0">
                        <a:pos x="wd2" y="hd2"/>
                      </a:cxn>
                      <a:cxn ang="5400000">
                        <a:pos x="wd2" y="hd2"/>
                      </a:cxn>
                      <a:cxn ang="10800000">
                        <a:pos x="wd2" y="hd2"/>
                      </a:cxn>
                      <a:cxn ang="16200000">
                        <a:pos x="wd2" y="hd2"/>
                      </a:cxn>
                    </a:cxnLst>
                    <a:rect l="0" t="0" r="r" b="b"/>
                    <a:pathLst>
                      <a:path w="21600" h="21600" extrusionOk="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grpSp>
            <p:grpSp>
              <p:nvGrpSpPr>
                <p:cNvPr id="255" name="Group 254"/>
                <p:cNvGrpSpPr/>
                <p:nvPr/>
              </p:nvGrpSpPr>
              <p:grpSpPr>
                <a:xfrm>
                  <a:off x="4848226" y="3476000"/>
                  <a:ext cx="2669765" cy="357541"/>
                  <a:chOff x="4839155" y="3304803"/>
                  <a:chExt cx="2669765" cy="357541"/>
                </a:xfrm>
                <a:grpFill/>
              </p:grpSpPr>
              <p:sp>
                <p:nvSpPr>
                  <p:cNvPr id="256" name="TextBox 255"/>
                  <p:cNvSpPr txBox="1"/>
                  <p:nvPr/>
                </p:nvSpPr>
                <p:spPr>
                  <a:xfrm>
                    <a:off x="4839155" y="3304803"/>
                    <a:ext cx="1051843" cy="270901"/>
                  </a:xfrm>
                  <a:prstGeom prst="rect">
                    <a:avLst/>
                  </a:prstGeom>
                  <a:grpFill/>
                </p:spPr>
                <p:txBody>
                  <a:bodyPr wrap="square" rtlCol="0">
                    <a:spAutoFit/>
                  </a:bodyPr>
                  <a:lstStyle/>
                  <a:p>
                    <a:pPr algn="ctr" defTabSz="609585" rtl="0" fontAlgn="base">
                      <a:spcBef>
                        <a:spcPct val="0"/>
                      </a:spcBef>
                      <a:spcAft>
                        <a:spcPct val="0"/>
                      </a:spcAft>
                    </a:pPr>
                    <a:r>
                      <a:rPr lang="ko-kr" sz="1467">
                        <a:solidFill>
                          <a:srgbClr val="636466"/>
                        </a:solidFill>
                        <a:latin typeface="Malgun Gothic" panose="020B0503020000020004" pitchFamily="34" charset="-127"/>
                        <a:ea typeface="Malgun Gothic" panose="020B0503020000020004" pitchFamily="34" charset="-127"/>
                        <a:cs typeface="Amazon Ember" panose="020B0603020204020204" pitchFamily="34" charset="0"/>
                      </a:rPr>
                      <a:t>네트워킹</a:t>
                    </a:r>
                  </a:p>
                </p:txBody>
              </p:sp>
              <p:grpSp>
                <p:nvGrpSpPr>
                  <p:cNvPr id="257" name="Group 918"/>
                  <p:cNvGrpSpPr/>
                  <p:nvPr/>
                </p:nvGrpSpPr>
                <p:grpSpPr>
                  <a:xfrm>
                    <a:off x="7291580" y="3440220"/>
                    <a:ext cx="217340" cy="222124"/>
                    <a:chOff x="102960" y="55789"/>
                    <a:chExt cx="721180" cy="737054"/>
                  </a:xfrm>
                  <a:grpFill/>
                </p:grpSpPr>
                <p:sp>
                  <p:nvSpPr>
                    <p:cNvPr id="259" name="Shape 893"/>
                    <p:cNvSpPr/>
                    <p:nvPr/>
                  </p:nvSpPr>
                  <p:spPr>
                    <a:xfrm>
                      <a:off x="678542" y="526142"/>
                      <a:ext cx="145598" cy="266701"/>
                    </a:xfrm>
                    <a:custGeom>
                      <a:avLst/>
                      <a:gdLst/>
                      <a:ahLst/>
                      <a:cxnLst>
                        <a:cxn ang="0">
                          <a:pos x="wd2" y="hd2"/>
                        </a:cxn>
                        <a:cxn ang="5400000">
                          <a:pos x="wd2" y="hd2"/>
                        </a:cxn>
                        <a:cxn ang="10800000">
                          <a:pos x="wd2" y="hd2"/>
                        </a:cxn>
                        <a:cxn ang="16200000">
                          <a:pos x="wd2" y="hd2"/>
                        </a:cxn>
                      </a:cxnLst>
                      <a:rect l="0" t="0" r="r" b="b"/>
                      <a:pathLst>
                        <a:path w="21600" h="21600" extrusionOk="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66" name="Shape 900"/>
                    <p:cNvSpPr/>
                    <p:nvPr/>
                  </p:nvSpPr>
                  <p:spPr>
                    <a:xfrm>
                      <a:off x="268967" y="137432"/>
                      <a:ext cx="128816" cy="235404"/>
                    </a:xfrm>
                    <a:custGeom>
                      <a:avLst/>
                      <a:gdLst/>
                      <a:ahLst/>
                      <a:cxnLst>
                        <a:cxn ang="0">
                          <a:pos x="wd2" y="hd2"/>
                        </a:cxn>
                        <a:cxn ang="5400000">
                          <a:pos x="wd2" y="hd2"/>
                        </a:cxn>
                        <a:cxn ang="10800000">
                          <a:pos x="wd2" y="hd2"/>
                        </a:cxn>
                        <a:cxn ang="16200000">
                          <a:pos x="wd2" y="hd2"/>
                        </a:cxn>
                      </a:cxnLst>
                      <a:rect l="0" t="0" r="r" b="b"/>
                      <a:pathLst>
                        <a:path w="21600" h="21600" extrusionOk="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67" name="Shape 901"/>
                    <p:cNvSpPr/>
                    <p:nvPr/>
                  </p:nvSpPr>
                  <p:spPr>
                    <a:xfrm>
                      <a:off x="276678" y="142875"/>
                      <a:ext cx="113394" cy="223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52"/>
                          </a:lnTo>
                          <a:lnTo>
                            <a:pt x="21600" y="0"/>
                          </a:lnTo>
                          <a:lnTo>
                            <a:pt x="0" y="7448"/>
                          </a:lnTo>
                          <a:lnTo>
                            <a:pt x="0" y="21600"/>
                          </a:ln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68" name="Shape 902"/>
                    <p:cNvSpPr/>
                    <p:nvPr/>
                  </p:nvSpPr>
                  <p:spPr>
                    <a:xfrm>
                      <a:off x="109310" y="55789"/>
                      <a:ext cx="270444" cy="146958"/>
                    </a:xfrm>
                    <a:custGeom>
                      <a:avLst/>
                      <a:gdLst/>
                      <a:ahLst/>
                      <a:cxnLst>
                        <a:cxn ang="0">
                          <a:pos x="wd2" y="hd2"/>
                        </a:cxn>
                        <a:cxn ang="5400000">
                          <a:pos x="wd2" y="hd2"/>
                        </a:cxn>
                        <a:cxn ang="10800000">
                          <a:pos x="wd2" y="hd2"/>
                        </a:cxn>
                        <a:cxn ang="16200000">
                          <a:pos x="wd2" y="hd2"/>
                        </a:cxn>
                      </a:cxnLst>
                      <a:rect l="0" t="0" r="r" b="b"/>
                      <a:pathLst>
                        <a:path w="21537" h="21600" extrusionOk="0">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69" name="Shape 903"/>
                    <p:cNvSpPr/>
                    <p:nvPr/>
                  </p:nvSpPr>
                  <p:spPr>
                    <a:xfrm>
                      <a:off x="117021" y="64407"/>
                      <a:ext cx="255815" cy="130629"/>
                    </a:xfrm>
                    <a:custGeom>
                      <a:avLst/>
                      <a:gdLst/>
                      <a:ahLst/>
                      <a:cxnLst>
                        <a:cxn ang="0">
                          <a:pos x="wd2" y="hd2"/>
                        </a:cxn>
                        <a:cxn ang="5400000">
                          <a:pos x="wd2" y="hd2"/>
                        </a:cxn>
                        <a:cxn ang="10800000">
                          <a:pos x="wd2" y="hd2"/>
                        </a:cxn>
                        <a:cxn ang="16200000">
                          <a:pos x="wd2" y="hd2"/>
                        </a:cxn>
                      </a:cxnLst>
                      <a:rect l="0" t="0" r="r" b="b"/>
                      <a:pathLst>
                        <a:path w="21600" h="21600" extrusionOk="0">
                          <a:moveTo>
                            <a:pt x="0" y="12450"/>
                          </a:moveTo>
                          <a:lnTo>
                            <a:pt x="12217" y="21600"/>
                          </a:lnTo>
                          <a:lnTo>
                            <a:pt x="21600" y="8850"/>
                          </a:lnTo>
                          <a:lnTo>
                            <a:pt x="9843" y="0"/>
                          </a:lnTo>
                          <a:lnTo>
                            <a:pt x="0" y="12450"/>
                          </a:ln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70" name="Shape 904"/>
                    <p:cNvSpPr/>
                    <p:nvPr/>
                  </p:nvSpPr>
                  <p:spPr>
                    <a:xfrm>
                      <a:off x="102960" y="158750"/>
                      <a:ext cx="154216" cy="217715"/>
                    </a:xfrm>
                    <a:custGeom>
                      <a:avLst/>
                      <a:gdLst/>
                      <a:ahLst/>
                      <a:cxnLst>
                        <a:cxn ang="0">
                          <a:pos x="wd2" y="hd2"/>
                        </a:cxn>
                        <a:cxn ang="5400000">
                          <a:pos x="wd2" y="hd2"/>
                        </a:cxn>
                        <a:cxn ang="10800000">
                          <a:pos x="wd2" y="hd2"/>
                        </a:cxn>
                        <a:cxn ang="16200000">
                          <a:pos x="wd2" y="hd2"/>
                        </a:cxn>
                      </a:cxnLst>
                      <a:rect l="0" t="0" r="r" b="b"/>
                      <a:pathLst>
                        <a:path w="21600" h="21600" extrusionOk="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72" name="Shape 906"/>
                    <p:cNvSpPr/>
                    <p:nvPr/>
                  </p:nvSpPr>
                  <p:spPr>
                    <a:xfrm>
                      <a:off x="112485" y="60324"/>
                      <a:ext cx="121105" cy="128362"/>
                    </a:xfrm>
                    <a:custGeom>
                      <a:avLst/>
                      <a:gdLst/>
                      <a:ahLst/>
                      <a:cxnLst>
                        <a:cxn ang="0">
                          <a:pos x="wd2" y="hd2"/>
                        </a:cxn>
                        <a:cxn ang="5400000">
                          <a:pos x="wd2" y="hd2"/>
                        </a:cxn>
                        <a:cxn ang="10800000">
                          <a:pos x="wd2" y="hd2"/>
                        </a:cxn>
                        <a:cxn ang="16200000">
                          <a:pos x="wd2" y="hd2"/>
                        </a:cxn>
                      </a:cxnLst>
                      <a:rect l="0" t="0" r="r" b="b"/>
                      <a:pathLst>
                        <a:path w="21600" h="21600" extrusionOk="0">
                          <a:moveTo>
                            <a:pt x="21600" y="153"/>
                          </a:moveTo>
                          <a:lnTo>
                            <a:pt x="21600" y="21600"/>
                          </a:lnTo>
                          <a:lnTo>
                            <a:pt x="809" y="14044"/>
                          </a:lnTo>
                          <a:lnTo>
                            <a:pt x="0" y="12975"/>
                          </a:lnTo>
                          <a:lnTo>
                            <a:pt x="21438" y="0"/>
                          </a:lnTo>
                          <a:lnTo>
                            <a:pt x="21600" y="153"/>
                          </a:ln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73" name="Shape 907"/>
                    <p:cNvSpPr/>
                    <p:nvPr/>
                  </p:nvSpPr>
                  <p:spPr>
                    <a:xfrm>
                      <a:off x="342900" y="643164"/>
                      <a:ext cx="99786" cy="71665"/>
                    </a:xfrm>
                    <a:custGeom>
                      <a:avLst/>
                      <a:gdLst/>
                      <a:ahLst/>
                      <a:cxnLst>
                        <a:cxn ang="0">
                          <a:pos x="wd2" y="hd2"/>
                        </a:cxn>
                        <a:cxn ang="5400000">
                          <a:pos x="wd2" y="hd2"/>
                        </a:cxn>
                        <a:cxn ang="10800000">
                          <a:pos x="wd2" y="hd2"/>
                        </a:cxn>
                        <a:cxn ang="16200000">
                          <a:pos x="wd2" y="hd2"/>
                        </a:cxn>
                      </a:cxnLst>
                      <a:rect l="0" t="0" r="r" b="b"/>
                      <a:pathLst>
                        <a:path w="21600" h="21600" extrusionOk="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74" name="Shape 908"/>
                    <p:cNvSpPr/>
                    <p:nvPr/>
                  </p:nvSpPr>
                  <p:spPr>
                    <a:xfrm>
                      <a:off x="382814" y="669925"/>
                      <a:ext cx="59872" cy="18143"/>
                    </a:xfrm>
                    <a:custGeom>
                      <a:avLst/>
                      <a:gdLst/>
                      <a:ahLst/>
                      <a:cxnLst>
                        <a:cxn ang="0">
                          <a:pos x="wd2" y="hd2"/>
                        </a:cxn>
                        <a:cxn ang="5400000">
                          <a:pos x="wd2" y="hd2"/>
                        </a:cxn>
                        <a:cxn ang="10800000">
                          <a:pos x="wd2" y="hd2"/>
                        </a:cxn>
                        <a:cxn ang="16200000">
                          <a:pos x="wd2" y="hd2"/>
                        </a:cxn>
                      </a:cxnLst>
                      <a:rect l="0" t="0" r="r" b="b"/>
                      <a:pathLst>
                        <a:path w="21600" h="21600" extrusionOk="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75" name="Shape 909"/>
                    <p:cNvSpPr/>
                    <p:nvPr/>
                  </p:nvSpPr>
                  <p:spPr>
                    <a:xfrm>
                      <a:off x="446767" y="653596"/>
                      <a:ext cx="14062" cy="50347"/>
                    </a:xfrm>
                    <a:prstGeom prst="rect">
                      <a:avLst/>
                    </a:pr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76" name="Shape 910"/>
                    <p:cNvSpPr/>
                    <p:nvPr/>
                  </p:nvSpPr>
                  <p:spPr>
                    <a:xfrm>
                      <a:off x="324757" y="664482"/>
                      <a:ext cx="12701" cy="29029"/>
                    </a:xfrm>
                    <a:prstGeom prst="rect">
                      <a:avLst/>
                    </a:pr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77" name="Shape 911"/>
                    <p:cNvSpPr/>
                    <p:nvPr/>
                  </p:nvSpPr>
                  <p:spPr>
                    <a:xfrm>
                      <a:off x="306614" y="664482"/>
                      <a:ext cx="14061" cy="29029"/>
                    </a:xfrm>
                    <a:prstGeom prst="rect">
                      <a:avLst/>
                    </a:pr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78" name="Shape 912"/>
                    <p:cNvSpPr/>
                    <p:nvPr/>
                  </p:nvSpPr>
                  <p:spPr>
                    <a:xfrm>
                      <a:off x="449035" y="194128"/>
                      <a:ext cx="98426" cy="70758"/>
                    </a:xfrm>
                    <a:custGeom>
                      <a:avLst/>
                      <a:gdLst/>
                      <a:ahLst/>
                      <a:cxnLst>
                        <a:cxn ang="0">
                          <a:pos x="wd2" y="hd2"/>
                        </a:cxn>
                        <a:cxn ang="5400000">
                          <a:pos x="wd2" y="hd2"/>
                        </a:cxn>
                        <a:cxn ang="10800000">
                          <a:pos x="wd2" y="hd2"/>
                        </a:cxn>
                        <a:cxn ang="16200000">
                          <a:pos x="wd2" y="hd2"/>
                        </a:cxn>
                      </a:cxnLst>
                      <a:rect l="0" t="0" r="r" b="b"/>
                      <a:pathLst>
                        <a:path w="21600" h="21600" extrusionOk="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79" name="Shape 913"/>
                    <p:cNvSpPr/>
                    <p:nvPr/>
                  </p:nvSpPr>
                  <p:spPr>
                    <a:xfrm>
                      <a:off x="449035" y="220889"/>
                      <a:ext cx="59873" cy="1723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80" name="Shape 914"/>
                    <p:cNvSpPr/>
                    <p:nvPr/>
                  </p:nvSpPr>
                  <p:spPr>
                    <a:xfrm>
                      <a:off x="430892" y="203653"/>
                      <a:ext cx="12701" cy="51708"/>
                    </a:xfrm>
                    <a:prstGeom prst="rect">
                      <a:avLst/>
                    </a:pr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81" name="Shape 915"/>
                    <p:cNvSpPr/>
                    <p:nvPr/>
                  </p:nvSpPr>
                  <p:spPr>
                    <a:xfrm>
                      <a:off x="552903" y="215446"/>
                      <a:ext cx="13155" cy="28122"/>
                    </a:xfrm>
                    <a:prstGeom prst="rect">
                      <a:avLst/>
                    </a:pr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282" name="Shape 916"/>
                    <p:cNvSpPr/>
                    <p:nvPr/>
                  </p:nvSpPr>
                  <p:spPr>
                    <a:xfrm>
                      <a:off x="570139" y="215446"/>
                      <a:ext cx="14061" cy="28122"/>
                    </a:xfrm>
                    <a:prstGeom prst="rect">
                      <a:avLst/>
                    </a:prstGeom>
                    <a:grpFill/>
                    <a:ln w="3175" cap="flat">
                      <a:noFill/>
                      <a:miter lim="400000"/>
                    </a:ln>
                    <a:effectLst/>
                  </p:spPr>
                  <p:txBody>
                    <a:bodyPr wrap="square" lIns="60959" tIns="60959" rIns="60959" bIns="60959" numCol="1" rtlCol="0" anchor="t">
                      <a:noAutofit/>
                    </a:bodyPr>
                    <a:lstStyle/>
                    <a:p>
                      <a:pPr algn="ct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grpSp>
            </p:grpSp>
          </p:grpSp>
        </p:grpSp>
        <p:grpSp>
          <p:nvGrpSpPr>
            <p:cNvPr id="778" name="Group 777"/>
            <p:cNvGrpSpPr/>
            <p:nvPr/>
          </p:nvGrpSpPr>
          <p:grpSpPr>
            <a:xfrm>
              <a:off x="181281" y="1038636"/>
              <a:ext cx="11323452" cy="734176"/>
              <a:chOff x="135960" y="432576"/>
              <a:chExt cx="8492589" cy="550632"/>
            </a:xfrm>
            <a:solidFill>
              <a:schemeClr val="bg1"/>
            </a:solidFill>
          </p:grpSpPr>
          <p:sp>
            <p:nvSpPr>
              <p:cNvPr id="496" name="Rectangle 495"/>
              <p:cNvSpPr/>
              <p:nvPr/>
            </p:nvSpPr>
            <p:spPr>
              <a:xfrm>
                <a:off x="1404491" y="432576"/>
                <a:ext cx="7224058" cy="550632"/>
              </a:xfrm>
              <a:prstGeom prst="rect">
                <a:avLst/>
              </a:prstGeom>
              <a:grp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fontAlgn="base">
                  <a:spcBef>
                    <a:spcPct val="0"/>
                  </a:spcBef>
                  <a:spcAft>
                    <a:spcPct val="0"/>
                  </a:spcAft>
                </a:pPr>
                <a:endParaRPr lang="en-US" sz="2400" dirty="0">
                  <a:solidFill>
                    <a:srgbClr val="FFFFFF"/>
                  </a:solidFill>
                  <a:latin typeface="Malgun Gothic" panose="020B0503020000020004" pitchFamily="34" charset="-127"/>
                  <a:ea typeface="Malgun Gothic" panose="020B0503020000020004" pitchFamily="34" charset="-127"/>
                  <a:cs typeface="Amazon Ember" panose="020B0603020204020204" pitchFamily="34" charset="0"/>
                </a:endParaRPr>
              </a:p>
            </p:txBody>
          </p:sp>
          <p:sp>
            <p:nvSpPr>
              <p:cNvPr id="454" name="TextBox 453"/>
              <p:cNvSpPr txBox="1"/>
              <p:nvPr/>
            </p:nvSpPr>
            <p:spPr>
              <a:xfrm>
                <a:off x="135960" y="563411"/>
                <a:ext cx="1216237" cy="323705"/>
              </a:xfrm>
              <a:prstGeom prst="rect">
                <a:avLst/>
              </a:prstGeom>
              <a:noFill/>
            </p:spPr>
            <p:txBody>
              <a:bodyPr wrap="square" rtlCol="0">
                <a:spAutoFit/>
              </a:bodyPr>
              <a:lstStyle/>
              <a:p>
                <a:pPr algn="r" defTabSz="609585" rtl="0" fontAlgn="base">
                  <a:spcBef>
                    <a:spcPct val="0"/>
                  </a:spcBef>
                  <a:spcAft>
                    <a:spcPct val="0"/>
                  </a:spcAft>
                </a:pPr>
                <a:r>
                  <a:rPr lang="ko-kr" sz="1870" b="1" dirty="0">
                    <a:solidFill>
                      <a:srgbClr val="636466"/>
                    </a:solidFill>
                    <a:latin typeface="Malgun Gothic" panose="020B0503020000020004" pitchFamily="34" charset="-127"/>
                    <a:ea typeface="Malgun Gothic" panose="020B0503020000020004" pitchFamily="34" charset="-127"/>
                    <a:cs typeface="Amazon Ember" panose="020B0603020204020204" pitchFamily="34" charset="0"/>
                  </a:rPr>
                  <a:t>애플리케이션</a:t>
                </a:r>
                <a:endParaRPr lang="en-US" sz="1870" b="1" dirty="0">
                  <a:solidFill>
                    <a:srgbClr val="636466"/>
                  </a:solidFill>
                  <a:latin typeface="Malgun Gothic" panose="020B0503020000020004" pitchFamily="34" charset="-127"/>
                  <a:ea typeface="Malgun Gothic" panose="020B0503020000020004" pitchFamily="34" charset="-127"/>
                  <a:cs typeface="Amazon Ember" panose="020B0603020204020204" pitchFamily="34" charset="0"/>
                </a:endParaRPr>
              </a:p>
            </p:txBody>
          </p:sp>
          <p:grpSp>
            <p:nvGrpSpPr>
              <p:cNvPr id="777" name="Group 776"/>
              <p:cNvGrpSpPr/>
              <p:nvPr/>
            </p:nvGrpSpPr>
            <p:grpSpPr>
              <a:xfrm>
                <a:off x="2509907" y="569937"/>
                <a:ext cx="1439088" cy="284457"/>
                <a:chOff x="2509907" y="569937"/>
                <a:chExt cx="1439088" cy="284457"/>
              </a:xfrm>
              <a:grpFill/>
            </p:grpSpPr>
            <p:sp>
              <p:nvSpPr>
                <p:cNvPr id="458" name="TextBox 457"/>
                <p:cNvSpPr txBox="1"/>
                <p:nvPr/>
              </p:nvSpPr>
              <p:spPr>
                <a:xfrm>
                  <a:off x="2753699" y="583493"/>
                  <a:ext cx="1195296" cy="270901"/>
                </a:xfrm>
                <a:prstGeom prst="rect">
                  <a:avLst/>
                </a:prstGeom>
                <a:grpFill/>
              </p:spPr>
              <p:txBody>
                <a:bodyPr wrap="square" rtlCol="0">
                  <a:spAutoFit/>
                </a:bodyPr>
                <a:lstStyle/>
                <a:p>
                  <a:pPr defTabSz="609585" rtl="0" fontAlgn="base">
                    <a:spcBef>
                      <a:spcPct val="0"/>
                    </a:spcBef>
                    <a:spcAft>
                      <a:spcPct val="0"/>
                    </a:spcAft>
                  </a:pPr>
                  <a:r>
                    <a:rPr lang="ko-kr" sz="1467" dirty="0">
                      <a:solidFill>
                        <a:srgbClr val="636466"/>
                      </a:solidFill>
                      <a:latin typeface="Malgun Gothic" panose="020B0503020000020004" pitchFamily="34" charset="-127"/>
                      <a:ea typeface="Malgun Gothic" panose="020B0503020000020004" pitchFamily="34" charset="-127"/>
                      <a:cs typeface="Amazon Ember" panose="020B0603020204020204" pitchFamily="34" charset="0"/>
                    </a:rPr>
                    <a:t>가상 데스크톱</a:t>
                  </a:r>
                </a:p>
              </p:txBody>
            </p:sp>
            <p:grpSp>
              <p:nvGrpSpPr>
                <p:cNvPr id="460" name="Group 1164"/>
                <p:cNvGrpSpPr/>
                <p:nvPr/>
              </p:nvGrpSpPr>
              <p:grpSpPr>
                <a:xfrm>
                  <a:off x="2509907" y="569937"/>
                  <a:ext cx="258330" cy="258466"/>
                  <a:chOff x="17794" y="0"/>
                  <a:chExt cx="723900" cy="724280"/>
                </a:xfrm>
                <a:grpFill/>
              </p:grpSpPr>
              <p:sp>
                <p:nvSpPr>
                  <p:cNvPr id="461" name="Shape 1146"/>
                  <p:cNvSpPr/>
                  <p:nvPr/>
                </p:nvSpPr>
                <p:spPr>
                  <a:xfrm>
                    <a:off x="17794" y="0"/>
                    <a:ext cx="723900" cy="72428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4309" y="21600"/>
                          <a:pt x="4309" y="21600"/>
                          <a:pt x="4309" y="21600"/>
                        </a:cubicBezTo>
                        <a:cubicBezTo>
                          <a:pt x="6531" y="21600"/>
                          <a:pt x="6531" y="21600"/>
                          <a:pt x="6531" y="21600"/>
                        </a:cubicBezTo>
                        <a:cubicBezTo>
                          <a:pt x="16541" y="21600"/>
                          <a:pt x="16541" y="21600"/>
                          <a:pt x="16541" y="21600"/>
                        </a:cubicBezTo>
                        <a:cubicBezTo>
                          <a:pt x="17398" y="21600"/>
                          <a:pt x="17398" y="21600"/>
                          <a:pt x="17398" y="21600"/>
                        </a:cubicBezTo>
                        <a:cubicBezTo>
                          <a:pt x="20048" y="21600"/>
                          <a:pt x="20048" y="21600"/>
                          <a:pt x="20048" y="21600"/>
                        </a:cubicBezTo>
                        <a:cubicBezTo>
                          <a:pt x="20904" y="21600"/>
                          <a:pt x="21600" y="20904"/>
                          <a:pt x="21600" y="20048"/>
                        </a:cubicBezTo>
                        <a:cubicBezTo>
                          <a:pt x="21600" y="10733"/>
                          <a:pt x="21600" y="10733"/>
                          <a:pt x="21600" y="10733"/>
                        </a:cubicBezTo>
                        <a:cubicBezTo>
                          <a:pt x="21600" y="6772"/>
                          <a:pt x="21600" y="6772"/>
                          <a:pt x="21600" y="6772"/>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62" name="Shape 1147"/>
                  <p:cNvSpPr/>
                  <p:nvPr/>
                </p:nvSpPr>
                <p:spPr>
                  <a:xfrm>
                    <a:off x="71123" y="78998"/>
                    <a:ext cx="609961" cy="565144"/>
                  </a:xfrm>
                  <a:custGeom>
                    <a:avLst/>
                    <a:gdLst/>
                    <a:ahLst/>
                    <a:cxnLst>
                      <a:cxn ang="0">
                        <a:pos x="wd2" y="hd2"/>
                      </a:cxn>
                      <a:cxn ang="5400000">
                        <a:pos x="wd2" y="hd2"/>
                      </a:cxn>
                      <a:cxn ang="10800000">
                        <a:pos x="wd2" y="hd2"/>
                      </a:cxn>
                      <a:cxn ang="16200000">
                        <a:pos x="wd2" y="hd2"/>
                      </a:cxn>
                    </a:cxnLst>
                    <a:rect l="0" t="0" r="r" b="b"/>
                    <a:pathLst>
                      <a:path w="21600" h="21600" extrusionOk="0">
                        <a:moveTo>
                          <a:pt x="20965" y="0"/>
                        </a:moveTo>
                        <a:cubicBezTo>
                          <a:pt x="635" y="0"/>
                          <a:pt x="635" y="0"/>
                          <a:pt x="635" y="0"/>
                        </a:cubicBezTo>
                        <a:cubicBezTo>
                          <a:pt x="286" y="0"/>
                          <a:pt x="0" y="309"/>
                          <a:pt x="0" y="686"/>
                        </a:cubicBezTo>
                        <a:cubicBezTo>
                          <a:pt x="0" y="18000"/>
                          <a:pt x="0" y="18000"/>
                          <a:pt x="0" y="18000"/>
                        </a:cubicBezTo>
                        <a:cubicBezTo>
                          <a:pt x="0" y="18343"/>
                          <a:pt x="286" y="18651"/>
                          <a:pt x="635" y="18651"/>
                        </a:cubicBezTo>
                        <a:cubicBezTo>
                          <a:pt x="8227" y="18651"/>
                          <a:pt x="8227" y="18651"/>
                          <a:pt x="8227" y="18651"/>
                        </a:cubicBezTo>
                        <a:cubicBezTo>
                          <a:pt x="7973" y="20777"/>
                          <a:pt x="8132" y="20674"/>
                          <a:pt x="7655" y="20983"/>
                        </a:cubicBezTo>
                        <a:cubicBezTo>
                          <a:pt x="7179" y="21257"/>
                          <a:pt x="6829" y="21600"/>
                          <a:pt x="7433" y="21600"/>
                        </a:cubicBezTo>
                        <a:cubicBezTo>
                          <a:pt x="8068" y="21600"/>
                          <a:pt x="10800" y="21600"/>
                          <a:pt x="10800" y="21600"/>
                        </a:cubicBezTo>
                        <a:cubicBezTo>
                          <a:pt x="10800" y="21600"/>
                          <a:pt x="10800" y="21600"/>
                          <a:pt x="10800" y="21600"/>
                        </a:cubicBezTo>
                        <a:cubicBezTo>
                          <a:pt x="10800" y="21600"/>
                          <a:pt x="13532" y="21600"/>
                          <a:pt x="14167" y="21600"/>
                        </a:cubicBezTo>
                        <a:cubicBezTo>
                          <a:pt x="14771" y="21600"/>
                          <a:pt x="14421" y="21257"/>
                          <a:pt x="13945" y="20983"/>
                        </a:cubicBezTo>
                        <a:cubicBezTo>
                          <a:pt x="13468" y="20674"/>
                          <a:pt x="13627" y="20777"/>
                          <a:pt x="13373" y="18651"/>
                        </a:cubicBezTo>
                        <a:cubicBezTo>
                          <a:pt x="20965" y="18651"/>
                          <a:pt x="20965" y="18651"/>
                          <a:pt x="20965" y="18651"/>
                        </a:cubicBezTo>
                        <a:cubicBezTo>
                          <a:pt x="21314" y="18651"/>
                          <a:pt x="21600" y="18343"/>
                          <a:pt x="21600" y="18000"/>
                        </a:cubicBezTo>
                        <a:cubicBezTo>
                          <a:pt x="21600" y="686"/>
                          <a:pt x="21600" y="686"/>
                          <a:pt x="21600" y="686"/>
                        </a:cubicBezTo>
                        <a:cubicBezTo>
                          <a:pt x="21600" y="309"/>
                          <a:pt x="21314" y="0"/>
                          <a:pt x="20965" y="0"/>
                        </a:cubicBezTo>
                        <a:close/>
                        <a:moveTo>
                          <a:pt x="20965" y="14400"/>
                        </a:moveTo>
                        <a:cubicBezTo>
                          <a:pt x="20965" y="14777"/>
                          <a:pt x="20679" y="15086"/>
                          <a:pt x="20361" y="15086"/>
                        </a:cubicBezTo>
                        <a:cubicBezTo>
                          <a:pt x="1239" y="15086"/>
                          <a:pt x="1239" y="15086"/>
                          <a:pt x="1239" y="15086"/>
                        </a:cubicBezTo>
                        <a:cubicBezTo>
                          <a:pt x="921" y="15086"/>
                          <a:pt x="635" y="14777"/>
                          <a:pt x="635" y="14400"/>
                        </a:cubicBezTo>
                        <a:cubicBezTo>
                          <a:pt x="635" y="1269"/>
                          <a:pt x="635" y="1269"/>
                          <a:pt x="635" y="1269"/>
                        </a:cubicBezTo>
                        <a:cubicBezTo>
                          <a:pt x="635" y="891"/>
                          <a:pt x="921" y="583"/>
                          <a:pt x="1239" y="583"/>
                        </a:cubicBezTo>
                        <a:cubicBezTo>
                          <a:pt x="20361" y="583"/>
                          <a:pt x="20361" y="583"/>
                          <a:pt x="20361" y="583"/>
                        </a:cubicBezTo>
                        <a:cubicBezTo>
                          <a:pt x="20679" y="583"/>
                          <a:pt x="20965" y="891"/>
                          <a:pt x="20965" y="1269"/>
                        </a:cubicBezTo>
                        <a:lnTo>
                          <a:pt x="20965" y="14400"/>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63" name="Shape 1148"/>
                  <p:cNvSpPr/>
                  <p:nvPr/>
                </p:nvSpPr>
                <p:spPr>
                  <a:xfrm>
                    <a:off x="102546" y="107103"/>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64" name="Shape 1149"/>
                  <p:cNvSpPr/>
                  <p:nvPr/>
                </p:nvSpPr>
                <p:spPr>
                  <a:xfrm>
                    <a:off x="102546" y="1823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65" name="Shape 1150"/>
                  <p:cNvSpPr/>
                  <p:nvPr/>
                </p:nvSpPr>
                <p:spPr>
                  <a:xfrm>
                    <a:off x="581474" y="107103"/>
                    <a:ext cx="5127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189" y="21600"/>
                        </a:cubicBezTo>
                        <a:cubicBezTo>
                          <a:pt x="3032" y="21600"/>
                          <a:pt x="3032" y="21600"/>
                          <a:pt x="3032" y="21600"/>
                        </a:cubicBezTo>
                        <a:cubicBezTo>
                          <a:pt x="1137" y="21600"/>
                          <a:pt x="0" y="20110"/>
                          <a:pt x="0" y="18248"/>
                        </a:cubicBezTo>
                        <a:cubicBezTo>
                          <a:pt x="0" y="3352"/>
                          <a:pt x="0" y="3352"/>
                          <a:pt x="0" y="3352"/>
                        </a:cubicBezTo>
                        <a:cubicBezTo>
                          <a:pt x="0" y="1490"/>
                          <a:pt x="1137" y="0"/>
                          <a:pt x="3032" y="0"/>
                        </a:cubicBezTo>
                        <a:cubicBezTo>
                          <a:pt x="18189" y="0"/>
                          <a:pt x="18189" y="0"/>
                          <a:pt x="18189"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66" name="Shape 1151"/>
                  <p:cNvSpPr/>
                  <p:nvPr/>
                </p:nvSpPr>
                <p:spPr>
                  <a:xfrm>
                    <a:off x="581474" y="182304"/>
                    <a:ext cx="5127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189" y="21600"/>
                        </a:cubicBezTo>
                        <a:cubicBezTo>
                          <a:pt x="3032" y="21600"/>
                          <a:pt x="3032" y="21600"/>
                          <a:pt x="3032" y="21600"/>
                        </a:cubicBezTo>
                        <a:cubicBezTo>
                          <a:pt x="1137" y="21600"/>
                          <a:pt x="0" y="20110"/>
                          <a:pt x="0" y="18248"/>
                        </a:cubicBezTo>
                        <a:cubicBezTo>
                          <a:pt x="0" y="3352"/>
                          <a:pt x="0" y="3352"/>
                          <a:pt x="0" y="3352"/>
                        </a:cubicBezTo>
                        <a:cubicBezTo>
                          <a:pt x="0" y="1490"/>
                          <a:pt x="1137" y="0"/>
                          <a:pt x="3032" y="0"/>
                        </a:cubicBezTo>
                        <a:cubicBezTo>
                          <a:pt x="18189" y="0"/>
                          <a:pt x="18189" y="0"/>
                          <a:pt x="18189"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67" name="Shape 1152"/>
                  <p:cNvSpPr/>
                  <p:nvPr/>
                </p:nvSpPr>
                <p:spPr>
                  <a:xfrm>
                    <a:off x="102546" y="2575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68" name="Shape 1153"/>
                  <p:cNvSpPr/>
                  <p:nvPr/>
                </p:nvSpPr>
                <p:spPr>
                  <a:xfrm>
                    <a:off x="174328" y="107103"/>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69" name="Shape 1154"/>
                  <p:cNvSpPr/>
                  <p:nvPr/>
                </p:nvSpPr>
                <p:spPr>
                  <a:xfrm>
                    <a:off x="174328" y="1823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70" name="Shape 1155"/>
                  <p:cNvSpPr/>
                  <p:nvPr/>
                </p:nvSpPr>
                <p:spPr>
                  <a:xfrm>
                    <a:off x="174328" y="2575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71" name="Shape 1156"/>
                  <p:cNvSpPr/>
                  <p:nvPr/>
                </p:nvSpPr>
                <p:spPr>
                  <a:xfrm>
                    <a:off x="246110" y="107103"/>
                    <a:ext cx="50895"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72" name="Shape 1157"/>
                  <p:cNvSpPr/>
                  <p:nvPr/>
                </p:nvSpPr>
                <p:spPr>
                  <a:xfrm>
                    <a:off x="437910" y="408285"/>
                    <a:ext cx="52033"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73" name="Shape 1158"/>
                  <p:cNvSpPr/>
                  <p:nvPr/>
                </p:nvSpPr>
                <p:spPr>
                  <a:xfrm>
                    <a:off x="509692" y="408285"/>
                    <a:ext cx="5203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74" name="Shape 1159"/>
                  <p:cNvSpPr/>
                  <p:nvPr/>
                </p:nvSpPr>
                <p:spPr>
                  <a:xfrm>
                    <a:off x="581474" y="408285"/>
                    <a:ext cx="5203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75" name="Shape 1160"/>
                  <p:cNvSpPr/>
                  <p:nvPr/>
                </p:nvSpPr>
                <p:spPr>
                  <a:xfrm>
                    <a:off x="246110" y="182304"/>
                    <a:ext cx="50895"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76" name="Shape 1161"/>
                  <p:cNvSpPr/>
                  <p:nvPr/>
                </p:nvSpPr>
                <p:spPr>
                  <a:xfrm>
                    <a:off x="246110" y="257504"/>
                    <a:ext cx="50895"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77" name="Shape 1162"/>
                  <p:cNvSpPr/>
                  <p:nvPr/>
                </p:nvSpPr>
                <p:spPr>
                  <a:xfrm>
                    <a:off x="102546" y="333085"/>
                    <a:ext cx="50894" cy="52033"/>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78" name="Shape 1163"/>
                  <p:cNvSpPr/>
                  <p:nvPr/>
                </p:nvSpPr>
                <p:spPr>
                  <a:xfrm>
                    <a:off x="102546" y="408285"/>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grpSp>
          </p:grpSp>
          <p:grpSp>
            <p:nvGrpSpPr>
              <p:cNvPr id="776" name="Group 775"/>
              <p:cNvGrpSpPr/>
              <p:nvPr/>
            </p:nvGrpSpPr>
            <p:grpSpPr>
              <a:xfrm>
                <a:off x="5443804" y="565277"/>
                <a:ext cx="2148474" cy="270901"/>
                <a:chOff x="5443804" y="565277"/>
                <a:chExt cx="2148474" cy="270901"/>
              </a:xfrm>
              <a:grpFill/>
            </p:grpSpPr>
            <p:sp>
              <p:nvSpPr>
                <p:cNvPr id="459" name="TextBox 458"/>
                <p:cNvSpPr txBox="1"/>
                <p:nvPr/>
              </p:nvSpPr>
              <p:spPr>
                <a:xfrm>
                  <a:off x="5687277" y="565277"/>
                  <a:ext cx="1905001" cy="270901"/>
                </a:xfrm>
                <a:prstGeom prst="rect">
                  <a:avLst/>
                </a:prstGeom>
                <a:grpFill/>
              </p:spPr>
              <p:txBody>
                <a:bodyPr wrap="square" rtlCol="0">
                  <a:spAutoFit/>
                </a:bodyPr>
                <a:lstStyle/>
                <a:p>
                  <a:pPr defTabSz="609585" rtl="0" fontAlgn="base">
                    <a:spcBef>
                      <a:spcPct val="0"/>
                    </a:spcBef>
                    <a:spcAft>
                      <a:spcPct val="0"/>
                    </a:spcAft>
                  </a:pPr>
                  <a:r>
                    <a:rPr lang="ko-kr" sz="1467" dirty="0">
                      <a:solidFill>
                        <a:srgbClr val="636466"/>
                      </a:solidFill>
                      <a:latin typeface="Malgun Gothic" panose="020B0503020000020004" pitchFamily="34" charset="-127"/>
                      <a:ea typeface="Malgun Gothic" panose="020B0503020000020004" pitchFamily="34" charset="-127"/>
                      <a:cs typeface="Amazon Ember" panose="020B0603020204020204" pitchFamily="34" charset="0"/>
                    </a:rPr>
                    <a:t>공동 작업 및 공유</a:t>
                  </a:r>
                </a:p>
              </p:txBody>
            </p:sp>
            <p:grpSp>
              <p:nvGrpSpPr>
                <p:cNvPr id="759" name="Group 6061"/>
                <p:cNvGrpSpPr/>
                <p:nvPr/>
              </p:nvGrpSpPr>
              <p:grpSpPr>
                <a:xfrm>
                  <a:off x="5443804" y="573444"/>
                  <a:ext cx="260487" cy="253443"/>
                  <a:chOff x="0" y="0"/>
                  <a:chExt cx="723900" cy="704325"/>
                </a:xfrm>
                <a:grpFill/>
              </p:grpSpPr>
              <p:sp>
                <p:nvSpPr>
                  <p:cNvPr id="760" name="Shape 6045"/>
                  <p:cNvSpPr/>
                  <p:nvPr/>
                </p:nvSpPr>
                <p:spPr>
                  <a:xfrm>
                    <a:off x="40313" y="30526"/>
                    <a:ext cx="643274" cy="6432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miter lim="400000"/>
                  </a:ln>
                  <a:effectLst/>
                </p:spPr>
                <p:txBody>
                  <a:bodyPr wrap="square" lIns="60959" tIns="60959" rIns="60959" bIns="60959" numCol="1" rtlCol="0" anchor="ctr">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grpSp>
                <p:nvGrpSpPr>
                  <p:cNvPr id="761" name="Group 6060"/>
                  <p:cNvGrpSpPr/>
                  <p:nvPr/>
                </p:nvGrpSpPr>
                <p:grpSpPr>
                  <a:xfrm>
                    <a:off x="-1" y="0"/>
                    <a:ext cx="723901" cy="704326"/>
                    <a:chOff x="0" y="0"/>
                    <a:chExt cx="723899" cy="704325"/>
                  </a:xfrm>
                  <a:grpFill/>
                </p:grpSpPr>
                <p:sp>
                  <p:nvSpPr>
                    <p:cNvPr id="762" name="Shape 6046"/>
                    <p:cNvSpPr/>
                    <p:nvPr/>
                  </p:nvSpPr>
                  <p:spPr>
                    <a:xfrm>
                      <a:off x="10341" y="163901"/>
                      <a:ext cx="498103" cy="270893"/>
                    </a:xfrm>
                    <a:custGeom>
                      <a:avLst/>
                      <a:gdLst/>
                      <a:ahLst/>
                      <a:cxnLst>
                        <a:cxn ang="0">
                          <a:pos x="wd2" y="hd2"/>
                        </a:cxn>
                        <a:cxn ang="5400000">
                          <a:pos x="wd2" y="hd2"/>
                        </a:cxn>
                        <a:cxn ang="10800000">
                          <a:pos x="wd2" y="hd2"/>
                        </a:cxn>
                        <a:cxn ang="16200000">
                          <a:pos x="wd2" y="hd2"/>
                        </a:cxn>
                      </a:cxnLst>
                      <a:rect l="0" t="0" r="r" b="b"/>
                      <a:pathLst>
                        <a:path w="21562" h="21496" extrusionOk="0">
                          <a:moveTo>
                            <a:pt x="21449" y="14348"/>
                          </a:moveTo>
                          <a:cubicBezTo>
                            <a:pt x="19334" y="10471"/>
                            <a:pt x="19334" y="10471"/>
                            <a:pt x="19334" y="10471"/>
                          </a:cubicBezTo>
                          <a:cubicBezTo>
                            <a:pt x="17031" y="6248"/>
                            <a:pt x="17031" y="6248"/>
                            <a:pt x="17031" y="6248"/>
                          </a:cubicBezTo>
                          <a:cubicBezTo>
                            <a:pt x="17031" y="6248"/>
                            <a:pt x="17031" y="6248"/>
                            <a:pt x="17031" y="6248"/>
                          </a:cubicBezTo>
                          <a:cubicBezTo>
                            <a:pt x="13708" y="156"/>
                            <a:pt x="13708" y="156"/>
                            <a:pt x="13708" y="156"/>
                          </a:cubicBezTo>
                          <a:cubicBezTo>
                            <a:pt x="13557" y="-52"/>
                            <a:pt x="13368" y="-52"/>
                            <a:pt x="13255" y="156"/>
                          </a:cubicBezTo>
                          <a:cubicBezTo>
                            <a:pt x="11404" y="3479"/>
                            <a:pt x="11404" y="3479"/>
                            <a:pt x="11404" y="3479"/>
                          </a:cubicBezTo>
                          <a:cubicBezTo>
                            <a:pt x="11366" y="3548"/>
                            <a:pt x="11366" y="3617"/>
                            <a:pt x="11329" y="3686"/>
                          </a:cubicBezTo>
                          <a:cubicBezTo>
                            <a:pt x="9252" y="7494"/>
                            <a:pt x="9252" y="7494"/>
                            <a:pt x="9252" y="7494"/>
                          </a:cubicBezTo>
                          <a:cubicBezTo>
                            <a:pt x="0" y="7494"/>
                            <a:pt x="0" y="7494"/>
                            <a:pt x="0" y="7494"/>
                          </a:cubicBezTo>
                          <a:cubicBezTo>
                            <a:pt x="0" y="18017"/>
                            <a:pt x="0" y="18017"/>
                            <a:pt x="0" y="18017"/>
                          </a:cubicBezTo>
                          <a:cubicBezTo>
                            <a:pt x="12046" y="18017"/>
                            <a:pt x="12046" y="18017"/>
                            <a:pt x="12046" y="18017"/>
                          </a:cubicBezTo>
                          <a:cubicBezTo>
                            <a:pt x="13897" y="21340"/>
                            <a:pt x="13897" y="21340"/>
                            <a:pt x="13897" y="21340"/>
                          </a:cubicBezTo>
                          <a:cubicBezTo>
                            <a:pt x="14010" y="21548"/>
                            <a:pt x="14199" y="21548"/>
                            <a:pt x="14350" y="21340"/>
                          </a:cubicBezTo>
                          <a:cubicBezTo>
                            <a:pt x="15407" y="19402"/>
                            <a:pt x="15407" y="19402"/>
                            <a:pt x="15407" y="19402"/>
                          </a:cubicBezTo>
                          <a:cubicBezTo>
                            <a:pt x="15558" y="19125"/>
                            <a:pt x="15558" y="18779"/>
                            <a:pt x="15407" y="18502"/>
                          </a:cubicBezTo>
                          <a:cubicBezTo>
                            <a:pt x="15407" y="18502"/>
                            <a:pt x="15407" y="18502"/>
                            <a:pt x="15407" y="18502"/>
                          </a:cubicBezTo>
                          <a:cubicBezTo>
                            <a:pt x="15898" y="17671"/>
                            <a:pt x="15898" y="17671"/>
                            <a:pt x="15898" y="17671"/>
                          </a:cubicBezTo>
                          <a:cubicBezTo>
                            <a:pt x="15973" y="17810"/>
                            <a:pt x="16124" y="17879"/>
                            <a:pt x="16238" y="17810"/>
                          </a:cubicBezTo>
                          <a:cubicBezTo>
                            <a:pt x="17899" y="20856"/>
                            <a:pt x="17899" y="20856"/>
                            <a:pt x="17899" y="20856"/>
                          </a:cubicBezTo>
                          <a:cubicBezTo>
                            <a:pt x="18050" y="21133"/>
                            <a:pt x="18239" y="21133"/>
                            <a:pt x="18352" y="20856"/>
                          </a:cubicBezTo>
                          <a:cubicBezTo>
                            <a:pt x="19448" y="18917"/>
                            <a:pt x="19448" y="18917"/>
                            <a:pt x="19448" y="18917"/>
                          </a:cubicBezTo>
                          <a:cubicBezTo>
                            <a:pt x="19561" y="18710"/>
                            <a:pt x="19561" y="18294"/>
                            <a:pt x="19448" y="18086"/>
                          </a:cubicBezTo>
                          <a:cubicBezTo>
                            <a:pt x="17522" y="14556"/>
                            <a:pt x="17522" y="14556"/>
                            <a:pt x="17522" y="14556"/>
                          </a:cubicBezTo>
                          <a:cubicBezTo>
                            <a:pt x="18013" y="13725"/>
                            <a:pt x="18013" y="13725"/>
                            <a:pt x="18013" y="13725"/>
                          </a:cubicBezTo>
                          <a:cubicBezTo>
                            <a:pt x="19938" y="17186"/>
                            <a:pt x="19938" y="17186"/>
                            <a:pt x="19938" y="17186"/>
                          </a:cubicBezTo>
                          <a:cubicBezTo>
                            <a:pt x="20052" y="17394"/>
                            <a:pt x="20241" y="17394"/>
                            <a:pt x="20392" y="17186"/>
                          </a:cubicBezTo>
                          <a:cubicBezTo>
                            <a:pt x="21449" y="15248"/>
                            <a:pt x="21449" y="15248"/>
                            <a:pt x="21449" y="15248"/>
                          </a:cubicBezTo>
                          <a:cubicBezTo>
                            <a:pt x="21600" y="14971"/>
                            <a:pt x="21600" y="14625"/>
                            <a:pt x="21449" y="14348"/>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763" name="Shape 6047"/>
                    <p:cNvSpPr/>
                    <p:nvPr/>
                  </p:nvSpPr>
                  <p:spPr>
                    <a:xfrm>
                      <a:off x="0" y="152905"/>
                      <a:ext cx="519021" cy="292885"/>
                    </a:xfrm>
                    <a:custGeom>
                      <a:avLst/>
                      <a:gdLst/>
                      <a:ahLst/>
                      <a:cxnLst>
                        <a:cxn ang="0">
                          <a:pos x="wd2" y="hd2"/>
                        </a:cxn>
                        <a:cxn ang="5400000">
                          <a:pos x="wd2" y="hd2"/>
                        </a:cxn>
                        <a:cxn ang="10800000">
                          <a:pos x="wd2" y="hd2"/>
                        </a:cxn>
                        <a:cxn ang="16200000">
                          <a:pos x="wd2" y="hd2"/>
                        </a:cxn>
                      </a:cxnLst>
                      <a:rect l="0" t="0" r="r" b="b"/>
                      <a:pathLst>
                        <a:path w="21528" h="21600" extrusionOk="0">
                          <a:moveTo>
                            <a:pt x="13351" y="771"/>
                          </a:moveTo>
                          <a:cubicBezTo>
                            <a:pt x="13423" y="771"/>
                            <a:pt x="13495" y="836"/>
                            <a:pt x="13568" y="964"/>
                          </a:cubicBezTo>
                          <a:cubicBezTo>
                            <a:pt x="16752" y="6621"/>
                            <a:pt x="16752" y="6621"/>
                            <a:pt x="16752" y="6621"/>
                          </a:cubicBezTo>
                          <a:cubicBezTo>
                            <a:pt x="16752" y="6621"/>
                            <a:pt x="16752" y="6621"/>
                            <a:pt x="16752" y="6621"/>
                          </a:cubicBezTo>
                          <a:cubicBezTo>
                            <a:pt x="18959" y="10543"/>
                            <a:pt x="18959" y="10543"/>
                            <a:pt x="18959" y="10543"/>
                          </a:cubicBezTo>
                          <a:cubicBezTo>
                            <a:pt x="20985" y="14143"/>
                            <a:pt x="20985" y="14143"/>
                            <a:pt x="20985" y="14143"/>
                          </a:cubicBezTo>
                          <a:cubicBezTo>
                            <a:pt x="21130" y="14400"/>
                            <a:pt x="21130" y="14721"/>
                            <a:pt x="20985" y="14979"/>
                          </a:cubicBezTo>
                          <a:cubicBezTo>
                            <a:pt x="19972" y="16779"/>
                            <a:pt x="19972" y="16779"/>
                            <a:pt x="19972" y="16779"/>
                          </a:cubicBezTo>
                          <a:cubicBezTo>
                            <a:pt x="19899" y="16907"/>
                            <a:pt x="19827" y="16971"/>
                            <a:pt x="19755" y="16971"/>
                          </a:cubicBezTo>
                          <a:cubicBezTo>
                            <a:pt x="19646" y="16971"/>
                            <a:pt x="19574" y="16907"/>
                            <a:pt x="19538" y="16779"/>
                          </a:cubicBezTo>
                          <a:cubicBezTo>
                            <a:pt x="17692" y="13564"/>
                            <a:pt x="17692" y="13564"/>
                            <a:pt x="17692" y="13564"/>
                          </a:cubicBezTo>
                          <a:cubicBezTo>
                            <a:pt x="17222" y="14336"/>
                            <a:pt x="17222" y="14336"/>
                            <a:pt x="17222" y="14336"/>
                          </a:cubicBezTo>
                          <a:cubicBezTo>
                            <a:pt x="19067" y="17614"/>
                            <a:pt x="19067" y="17614"/>
                            <a:pt x="19067" y="17614"/>
                          </a:cubicBezTo>
                          <a:cubicBezTo>
                            <a:pt x="19176" y="17807"/>
                            <a:pt x="19176" y="18193"/>
                            <a:pt x="19067" y="18386"/>
                          </a:cubicBezTo>
                          <a:cubicBezTo>
                            <a:pt x="18018" y="20186"/>
                            <a:pt x="18018" y="20186"/>
                            <a:pt x="18018" y="20186"/>
                          </a:cubicBezTo>
                          <a:cubicBezTo>
                            <a:pt x="17982" y="20314"/>
                            <a:pt x="17873" y="20379"/>
                            <a:pt x="17801" y="20379"/>
                          </a:cubicBezTo>
                          <a:cubicBezTo>
                            <a:pt x="17729" y="20379"/>
                            <a:pt x="17656" y="20314"/>
                            <a:pt x="17584" y="20186"/>
                          </a:cubicBezTo>
                          <a:cubicBezTo>
                            <a:pt x="15992" y="17357"/>
                            <a:pt x="15992" y="17357"/>
                            <a:pt x="15992" y="17357"/>
                          </a:cubicBezTo>
                          <a:cubicBezTo>
                            <a:pt x="15956" y="17357"/>
                            <a:pt x="15920" y="17357"/>
                            <a:pt x="15883" y="17357"/>
                          </a:cubicBezTo>
                          <a:cubicBezTo>
                            <a:pt x="15811" y="17357"/>
                            <a:pt x="15739" y="17293"/>
                            <a:pt x="15666" y="17229"/>
                          </a:cubicBezTo>
                          <a:cubicBezTo>
                            <a:pt x="15196" y="18000"/>
                            <a:pt x="15196" y="18000"/>
                            <a:pt x="15196" y="18000"/>
                          </a:cubicBezTo>
                          <a:cubicBezTo>
                            <a:pt x="15196" y="18000"/>
                            <a:pt x="15196" y="18000"/>
                            <a:pt x="15196" y="18000"/>
                          </a:cubicBezTo>
                          <a:cubicBezTo>
                            <a:pt x="15341" y="18257"/>
                            <a:pt x="15341" y="18579"/>
                            <a:pt x="15196" y="18836"/>
                          </a:cubicBezTo>
                          <a:cubicBezTo>
                            <a:pt x="14183" y="20636"/>
                            <a:pt x="14183" y="20636"/>
                            <a:pt x="14183" y="20636"/>
                          </a:cubicBezTo>
                          <a:cubicBezTo>
                            <a:pt x="14111" y="20764"/>
                            <a:pt x="14038" y="20829"/>
                            <a:pt x="13966" y="20829"/>
                          </a:cubicBezTo>
                          <a:cubicBezTo>
                            <a:pt x="13857" y="20829"/>
                            <a:pt x="13785" y="20764"/>
                            <a:pt x="13749" y="20636"/>
                          </a:cubicBezTo>
                          <a:cubicBezTo>
                            <a:pt x="11976" y="17550"/>
                            <a:pt x="11976" y="17550"/>
                            <a:pt x="11976" y="17550"/>
                          </a:cubicBezTo>
                          <a:cubicBezTo>
                            <a:pt x="434" y="17550"/>
                            <a:pt x="434" y="17550"/>
                            <a:pt x="434" y="17550"/>
                          </a:cubicBezTo>
                          <a:cubicBezTo>
                            <a:pt x="434" y="7779"/>
                            <a:pt x="434" y="7779"/>
                            <a:pt x="434" y="7779"/>
                          </a:cubicBezTo>
                          <a:cubicBezTo>
                            <a:pt x="9298" y="7779"/>
                            <a:pt x="9298" y="7779"/>
                            <a:pt x="9298" y="7779"/>
                          </a:cubicBezTo>
                          <a:cubicBezTo>
                            <a:pt x="11288" y="4243"/>
                            <a:pt x="11288" y="4243"/>
                            <a:pt x="11288" y="4243"/>
                          </a:cubicBezTo>
                          <a:cubicBezTo>
                            <a:pt x="11325" y="4179"/>
                            <a:pt x="11325" y="4114"/>
                            <a:pt x="11361" y="4050"/>
                          </a:cubicBezTo>
                          <a:cubicBezTo>
                            <a:pt x="13134" y="964"/>
                            <a:pt x="13134" y="964"/>
                            <a:pt x="13134" y="964"/>
                          </a:cubicBezTo>
                          <a:cubicBezTo>
                            <a:pt x="13170" y="836"/>
                            <a:pt x="13242" y="771"/>
                            <a:pt x="13351" y="771"/>
                          </a:cubicBezTo>
                          <a:moveTo>
                            <a:pt x="13351" y="0"/>
                          </a:moveTo>
                          <a:cubicBezTo>
                            <a:pt x="13134" y="0"/>
                            <a:pt x="12953" y="129"/>
                            <a:pt x="12808" y="386"/>
                          </a:cubicBezTo>
                          <a:cubicBezTo>
                            <a:pt x="11071" y="3536"/>
                            <a:pt x="11071" y="3536"/>
                            <a:pt x="11071" y="3536"/>
                          </a:cubicBezTo>
                          <a:cubicBezTo>
                            <a:pt x="10999" y="3600"/>
                            <a:pt x="10999" y="3664"/>
                            <a:pt x="10963" y="3729"/>
                          </a:cubicBezTo>
                          <a:cubicBezTo>
                            <a:pt x="9118" y="7007"/>
                            <a:pt x="9118" y="7007"/>
                            <a:pt x="9118" y="7007"/>
                          </a:cubicBezTo>
                          <a:cubicBezTo>
                            <a:pt x="434" y="7007"/>
                            <a:pt x="434" y="7007"/>
                            <a:pt x="434" y="7007"/>
                          </a:cubicBezTo>
                          <a:cubicBezTo>
                            <a:pt x="181" y="7007"/>
                            <a:pt x="0" y="7329"/>
                            <a:pt x="0" y="7779"/>
                          </a:cubicBezTo>
                          <a:cubicBezTo>
                            <a:pt x="0" y="17550"/>
                            <a:pt x="0" y="17550"/>
                            <a:pt x="0" y="17550"/>
                          </a:cubicBezTo>
                          <a:cubicBezTo>
                            <a:pt x="0" y="18000"/>
                            <a:pt x="181" y="18321"/>
                            <a:pt x="434" y="18321"/>
                          </a:cubicBezTo>
                          <a:cubicBezTo>
                            <a:pt x="11795" y="18321"/>
                            <a:pt x="11795" y="18321"/>
                            <a:pt x="11795" y="18321"/>
                          </a:cubicBezTo>
                          <a:cubicBezTo>
                            <a:pt x="13423" y="21214"/>
                            <a:pt x="13423" y="21214"/>
                            <a:pt x="13423" y="21214"/>
                          </a:cubicBezTo>
                          <a:cubicBezTo>
                            <a:pt x="13568" y="21471"/>
                            <a:pt x="13749" y="21600"/>
                            <a:pt x="13966" y="21600"/>
                          </a:cubicBezTo>
                          <a:cubicBezTo>
                            <a:pt x="14147" y="21600"/>
                            <a:pt x="14328" y="21471"/>
                            <a:pt x="14472" y="21214"/>
                          </a:cubicBezTo>
                          <a:cubicBezTo>
                            <a:pt x="15522" y="19350"/>
                            <a:pt x="15522" y="19350"/>
                            <a:pt x="15522" y="19350"/>
                          </a:cubicBezTo>
                          <a:cubicBezTo>
                            <a:pt x="15666" y="19093"/>
                            <a:pt x="15739" y="18771"/>
                            <a:pt x="15739" y="18386"/>
                          </a:cubicBezTo>
                          <a:cubicBezTo>
                            <a:pt x="15739" y="18321"/>
                            <a:pt x="15739" y="18257"/>
                            <a:pt x="15703" y="18193"/>
                          </a:cubicBezTo>
                          <a:cubicBezTo>
                            <a:pt x="15739" y="18129"/>
                            <a:pt x="15739" y="18129"/>
                            <a:pt x="15739" y="18129"/>
                          </a:cubicBezTo>
                          <a:cubicBezTo>
                            <a:pt x="15775" y="18129"/>
                            <a:pt x="15775" y="18129"/>
                            <a:pt x="15811" y="18129"/>
                          </a:cubicBezTo>
                          <a:cubicBezTo>
                            <a:pt x="17294" y="20764"/>
                            <a:pt x="17294" y="20764"/>
                            <a:pt x="17294" y="20764"/>
                          </a:cubicBezTo>
                          <a:cubicBezTo>
                            <a:pt x="17439" y="21021"/>
                            <a:pt x="17620" y="21150"/>
                            <a:pt x="17801" y="21150"/>
                          </a:cubicBezTo>
                          <a:cubicBezTo>
                            <a:pt x="18018" y="21150"/>
                            <a:pt x="18199" y="21021"/>
                            <a:pt x="18344" y="20764"/>
                          </a:cubicBezTo>
                          <a:cubicBezTo>
                            <a:pt x="19357" y="18900"/>
                            <a:pt x="19357" y="18900"/>
                            <a:pt x="19357" y="18900"/>
                          </a:cubicBezTo>
                          <a:cubicBezTo>
                            <a:pt x="19502" y="18707"/>
                            <a:pt x="19574" y="18321"/>
                            <a:pt x="19574" y="18000"/>
                          </a:cubicBezTo>
                          <a:cubicBezTo>
                            <a:pt x="19574" y="17871"/>
                            <a:pt x="19574" y="17807"/>
                            <a:pt x="19574" y="17679"/>
                          </a:cubicBezTo>
                          <a:cubicBezTo>
                            <a:pt x="19610" y="17679"/>
                            <a:pt x="19682" y="17743"/>
                            <a:pt x="19755" y="17743"/>
                          </a:cubicBezTo>
                          <a:cubicBezTo>
                            <a:pt x="19936" y="17743"/>
                            <a:pt x="20117" y="17614"/>
                            <a:pt x="20261" y="17357"/>
                          </a:cubicBezTo>
                          <a:cubicBezTo>
                            <a:pt x="21311" y="15493"/>
                            <a:pt x="21311" y="15493"/>
                            <a:pt x="21311" y="15493"/>
                          </a:cubicBezTo>
                          <a:cubicBezTo>
                            <a:pt x="21600" y="14979"/>
                            <a:pt x="21600" y="14143"/>
                            <a:pt x="21311" y="13629"/>
                          </a:cubicBezTo>
                          <a:cubicBezTo>
                            <a:pt x="19248" y="9964"/>
                            <a:pt x="19248" y="9964"/>
                            <a:pt x="19248" y="9964"/>
                          </a:cubicBezTo>
                          <a:cubicBezTo>
                            <a:pt x="17077" y="6107"/>
                            <a:pt x="17077" y="6107"/>
                            <a:pt x="17077" y="6107"/>
                          </a:cubicBezTo>
                          <a:cubicBezTo>
                            <a:pt x="17077" y="6107"/>
                            <a:pt x="17077" y="6107"/>
                            <a:pt x="17077" y="6107"/>
                          </a:cubicBezTo>
                          <a:cubicBezTo>
                            <a:pt x="13857" y="386"/>
                            <a:pt x="13857" y="386"/>
                            <a:pt x="13857" y="386"/>
                          </a:cubicBezTo>
                          <a:cubicBezTo>
                            <a:pt x="13713" y="129"/>
                            <a:pt x="13532" y="0"/>
                            <a:pt x="13351"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764" name="Shape 6048"/>
                    <p:cNvSpPr/>
                    <p:nvPr/>
                  </p:nvSpPr>
                  <p:spPr>
                    <a:xfrm>
                      <a:off x="9602" y="258535"/>
                      <a:ext cx="703957" cy="445791"/>
                    </a:xfrm>
                    <a:custGeom>
                      <a:avLst/>
                      <a:gdLst/>
                      <a:ahLst/>
                      <a:cxnLst>
                        <a:cxn ang="0">
                          <a:pos x="wd2" y="hd2"/>
                        </a:cxn>
                        <a:cxn ang="5400000">
                          <a:pos x="wd2" y="hd2"/>
                        </a:cxn>
                        <a:cxn ang="10800000">
                          <a:pos x="wd2" y="hd2"/>
                        </a:cxn>
                        <a:cxn ang="16200000">
                          <a:pos x="wd2" y="hd2"/>
                        </a:cxn>
                      </a:cxnLst>
                      <a:rect l="0" t="0" r="r" b="b"/>
                      <a:pathLst>
                        <a:path w="21600" h="21600" extrusionOk="0">
                          <a:moveTo>
                            <a:pt x="20021" y="6932"/>
                          </a:moveTo>
                          <a:cubicBezTo>
                            <a:pt x="19271" y="13865"/>
                            <a:pt x="15471" y="19106"/>
                            <a:pt x="10894" y="19106"/>
                          </a:cubicBezTo>
                          <a:cubicBezTo>
                            <a:pt x="5781" y="19106"/>
                            <a:pt x="1659" y="12596"/>
                            <a:pt x="1659" y="4523"/>
                          </a:cubicBezTo>
                          <a:cubicBezTo>
                            <a:pt x="1659" y="2959"/>
                            <a:pt x="1820" y="1437"/>
                            <a:pt x="2114" y="0"/>
                          </a:cubicBezTo>
                          <a:cubicBezTo>
                            <a:pt x="0" y="0"/>
                            <a:pt x="0" y="0"/>
                            <a:pt x="0" y="0"/>
                          </a:cubicBezTo>
                          <a:cubicBezTo>
                            <a:pt x="0" y="19148"/>
                            <a:pt x="0" y="19148"/>
                            <a:pt x="0" y="19148"/>
                          </a:cubicBezTo>
                          <a:cubicBezTo>
                            <a:pt x="0" y="20501"/>
                            <a:pt x="696" y="21600"/>
                            <a:pt x="1552" y="21600"/>
                          </a:cubicBezTo>
                          <a:cubicBezTo>
                            <a:pt x="4309" y="21600"/>
                            <a:pt x="4309" y="21600"/>
                            <a:pt x="4309" y="21600"/>
                          </a:cubicBezTo>
                          <a:cubicBezTo>
                            <a:pt x="6531" y="21600"/>
                            <a:pt x="6531" y="21600"/>
                            <a:pt x="6531" y="21600"/>
                          </a:cubicBezTo>
                          <a:cubicBezTo>
                            <a:pt x="6799" y="21600"/>
                            <a:pt x="6799" y="21600"/>
                            <a:pt x="6799" y="21600"/>
                          </a:cubicBezTo>
                          <a:cubicBezTo>
                            <a:pt x="16541" y="21600"/>
                            <a:pt x="16541" y="21600"/>
                            <a:pt x="16541" y="21600"/>
                          </a:cubicBezTo>
                          <a:cubicBezTo>
                            <a:pt x="17398" y="21600"/>
                            <a:pt x="17398" y="21600"/>
                            <a:pt x="17398" y="21600"/>
                          </a:cubicBezTo>
                          <a:cubicBezTo>
                            <a:pt x="20048" y="21600"/>
                            <a:pt x="20048" y="21600"/>
                            <a:pt x="20048" y="21600"/>
                          </a:cubicBezTo>
                          <a:cubicBezTo>
                            <a:pt x="20904" y="21600"/>
                            <a:pt x="21600" y="20501"/>
                            <a:pt x="21600" y="19148"/>
                          </a:cubicBezTo>
                          <a:cubicBezTo>
                            <a:pt x="21600" y="6932"/>
                            <a:pt x="21600" y="6932"/>
                            <a:pt x="21600" y="6932"/>
                          </a:cubicBezTo>
                          <a:lnTo>
                            <a:pt x="20021" y="6932"/>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765" name="Shape 6049"/>
                    <p:cNvSpPr/>
                    <p:nvPr/>
                  </p:nvSpPr>
                  <p:spPr>
                    <a:xfrm>
                      <a:off x="180152" y="163900"/>
                      <a:ext cx="533407" cy="411242"/>
                    </a:xfrm>
                    <a:custGeom>
                      <a:avLst/>
                      <a:gdLst/>
                      <a:ahLst/>
                      <a:cxnLst>
                        <a:cxn ang="0">
                          <a:pos x="wd2" y="hd2"/>
                        </a:cxn>
                        <a:cxn ang="5400000">
                          <a:pos x="wd2" y="hd2"/>
                        </a:cxn>
                        <a:cxn ang="10800000">
                          <a:pos x="wd2" y="hd2"/>
                        </a:cxn>
                        <a:cxn ang="16200000">
                          <a:pos x="wd2" y="hd2"/>
                        </a:cxn>
                      </a:cxnLst>
                      <a:rect l="0" t="0" r="r" b="b"/>
                      <a:pathLst>
                        <a:path w="21574" h="21531" extrusionOk="0">
                          <a:moveTo>
                            <a:pt x="12750" y="4944"/>
                          </a:moveTo>
                          <a:cubicBezTo>
                            <a:pt x="9009" y="103"/>
                            <a:pt x="9009" y="103"/>
                            <a:pt x="9009" y="103"/>
                          </a:cubicBezTo>
                          <a:cubicBezTo>
                            <a:pt x="8903" y="-34"/>
                            <a:pt x="8692" y="-34"/>
                            <a:pt x="8586" y="103"/>
                          </a:cubicBezTo>
                          <a:cubicBezTo>
                            <a:pt x="7562" y="1427"/>
                            <a:pt x="7562" y="1427"/>
                            <a:pt x="7562" y="1427"/>
                          </a:cubicBezTo>
                          <a:cubicBezTo>
                            <a:pt x="9362" y="3756"/>
                            <a:pt x="9362" y="3756"/>
                            <a:pt x="9362" y="3756"/>
                          </a:cubicBezTo>
                          <a:cubicBezTo>
                            <a:pt x="9574" y="4030"/>
                            <a:pt x="9574" y="4533"/>
                            <a:pt x="9362" y="4807"/>
                          </a:cubicBezTo>
                          <a:cubicBezTo>
                            <a:pt x="7527" y="7181"/>
                            <a:pt x="7527" y="7181"/>
                            <a:pt x="7527" y="7181"/>
                          </a:cubicBezTo>
                          <a:cubicBezTo>
                            <a:pt x="7421" y="7318"/>
                            <a:pt x="7280" y="7410"/>
                            <a:pt x="7139" y="7410"/>
                          </a:cubicBezTo>
                          <a:cubicBezTo>
                            <a:pt x="6962" y="7410"/>
                            <a:pt x="6821" y="7318"/>
                            <a:pt x="6715" y="7181"/>
                          </a:cubicBezTo>
                          <a:cubicBezTo>
                            <a:pt x="5833" y="5994"/>
                            <a:pt x="5833" y="5994"/>
                            <a:pt x="5833" y="5994"/>
                          </a:cubicBezTo>
                          <a:cubicBezTo>
                            <a:pt x="3468" y="9054"/>
                            <a:pt x="3468" y="9054"/>
                            <a:pt x="3468" y="9054"/>
                          </a:cubicBezTo>
                          <a:cubicBezTo>
                            <a:pt x="3433" y="9099"/>
                            <a:pt x="3433" y="9099"/>
                            <a:pt x="3433" y="9099"/>
                          </a:cubicBezTo>
                          <a:cubicBezTo>
                            <a:pt x="80" y="13437"/>
                            <a:pt x="80" y="13437"/>
                            <a:pt x="80" y="13437"/>
                          </a:cubicBezTo>
                          <a:cubicBezTo>
                            <a:pt x="-26" y="13574"/>
                            <a:pt x="-26" y="13803"/>
                            <a:pt x="80" y="13940"/>
                          </a:cubicBezTo>
                          <a:cubicBezTo>
                            <a:pt x="962" y="15036"/>
                            <a:pt x="962" y="15036"/>
                            <a:pt x="962" y="15036"/>
                          </a:cubicBezTo>
                          <a:cubicBezTo>
                            <a:pt x="1068" y="15173"/>
                            <a:pt x="1209" y="15173"/>
                            <a:pt x="1315" y="15036"/>
                          </a:cubicBezTo>
                          <a:cubicBezTo>
                            <a:pt x="2268" y="13803"/>
                            <a:pt x="2268" y="13803"/>
                            <a:pt x="2268" y="13803"/>
                          </a:cubicBezTo>
                          <a:cubicBezTo>
                            <a:pt x="2656" y="14305"/>
                            <a:pt x="2656" y="14305"/>
                            <a:pt x="2656" y="14305"/>
                          </a:cubicBezTo>
                          <a:cubicBezTo>
                            <a:pt x="1703" y="15538"/>
                            <a:pt x="1703" y="15538"/>
                            <a:pt x="1703" y="15538"/>
                          </a:cubicBezTo>
                          <a:cubicBezTo>
                            <a:pt x="1598" y="15675"/>
                            <a:pt x="1598" y="15903"/>
                            <a:pt x="1703" y="16040"/>
                          </a:cubicBezTo>
                          <a:cubicBezTo>
                            <a:pt x="2586" y="17182"/>
                            <a:pt x="2586" y="17182"/>
                            <a:pt x="2586" y="17182"/>
                          </a:cubicBezTo>
                          <a:cubicBezTo>
                            <a:pt x="2692" y="17319"/>
                            <a:pt x="2868" y="17319"/>
                            <a:pt x="2974" y="17182"/>
                          </a:cubicBezTo>
                          <a:cubicBezTo>
                            <a:pt x="3927" y="15949"/>
                            <a:pt x="3927" y="15949"/>
                            <a:pt x="3927" y="15949"/>
                          </a:cubicBezTo>
                          <a:cubicBezTo>
                            <a:pt x="4315" y="16451"/>
                            <a:pt x="4315" y="16451"/>
                            <a:pt x="4315" y="16451"/>
                          </a:cubicBezTo>
                          <a:cubicBezTo>
                            <a:pt x="3362" y="17684"/>
                            <a:pt x="3362" y="17684"/>
                            <a:pt x="3362" y="17684"/>
                          </a:cubicBezTo>
                          <a:cubicBezTo>
                            <a:pt x="3256" y="17821"/>
                            <a:pt x="3256" y="18050"/>
                            <a:pt x="3362" y="18187"/>
                          </a:cubicBezTo>
                          <a:cubicBezTo>
                            <a:pt x="4245" y="19328"/>
                            <a:pt x="4245" y="19328"/>
                            <a:pt x="4245" y="19328"/>
                          </a:cubicBezTo>
                          <a:cubicBezTo>
                            <a:pt x="4350" y="19465"/>
                            <a:pt x="4527" y="19465"/>
                            <a:pt x="4598" y="19328"/>
                          </a:cubicBezTo>
                          <a:cubicBezTo>
                            <a:pt x="5586" y="18095"/>
                            <a:pt x="5586" y="18095"/>
                            <a:pt x="5586" y="18095"/>
                          </a:cubicBezTo>
                          <a:cubicBezTo>
                            <a:pt x="5974" y="18598"/>
                            <a:pt x="5974" y="18598"/>
                            <a:pt x="5974" y="18598"/>
                          </a:cubicBezTo>
                          <a:cubicBezTo>
                            <a:pt x="4986" y="19831"/>
                            <a:pt x="4986" y="19831"/>
                            <a:pt x="4986" y="19831"/>
                          </a:cubicBezTo>
                          <a:cubicBezTo>
                            <a:pt x="4915" y="19968"/>
                            <a:pt x="4915" y="20150"/>
                            <a:pt x="4986" y="20287"/>
                          </a:cubicBezTo>
                          <a:cubicBezTo>
                            <a:pt x="5868" y="21429"/>
                            <a:pt x="5868" y="21429"/>
                            <a:pt x="5868" y="21429"/>
                          </a:cubicBezTo>
                          <a:cubicBezTo>
                            <a:pt x="5974" y="21566"/>
                            <a:pt x="6150" y="21566"/>
                            <a:pt x="6256" y="21429"/>
                          </a:cubicBezTo>
                          <a:cubicBezTo>
                            <a:pt x="7209" y="20196"/>
                            <a:pt x="7209" y="20196"/>
                            <a:pt x="7209" y="20196"/>
                          </a:cubicBezTo>
                          <a:cubicBezTo>
                            <a:pt x="7245" y="20242"/>
                            <a:pt x="7245" y="20242"/>
                            <a:pt x="7245" y="20242"/>
                          </a:cubicBezTo>
                          <a:cubicBezTo>
                            <a:pt x="13739" y="11885"/>
                            <a:pt x="13739" y="11885"/>
                            <a:pt x="13739" y="11885"/>
                          </a:cubicBezTo>
                          <a:cubicBezTo>
                            <a:pt x="21574" y="11885"/>
                            <a:pt x="21574" y="11885"/>
                            <a:pt x="21574" y="11885"/>
                          </a:cubicBezTo>
                          <a:cubicBezTo>
                            <a:pt x="21574" y="4944"/>
                            <a:pt x="21574" y="4944"/>
                            <a:pt x="21574" y="4944"/>
                          </a:cubicBezTo>
                          <a:lnTo>
                            <a:pt x="12750" y="4944"/>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766" name="Shape 6050"/>
                    <p:cNvSpPr/>
                    <p:nvPr/>
                  </p:nvSpPr>
                  <p:spPr>
                    <a:xfrm>
                      <a:off x="404793" y="321322"/>
                      <a:ext cx="138502" cy="138503"/>
                    </a:xfrm>
                    <a:custGeom>
                      <a:avLst/>
                      <a:gdLst/>
                      <a:ahLst/>
                      <a:cxnLst>
                        <a:cxn ang="0">
                          <a:pos x="wd2" y="hd2"/>
                        </a:cxn>
                        <a:cxn ang="5400000">
                          <a:pos x="wd2" y="hd2"/>
                        </a:cxn>
                        <a:cxn ang="10800000">
                          <a:pos x="wd2" y="hd2"/>
                        </a:cxn>
                        <a:cxn ang="16200000">
                          <a:pos x="wd2" y="hd2"/>
                        </a:cxn>
                      </a:cxnLst>
                      <a:rect l="0" t="0" r="r" b="b"/>
                      <a:pathLst>
                        <a:path w="21600" h="21600" extrusionOk="0">
                          <a:moveTo>
                            <a:pt x="6113" y="1630"/>
                          </a:moveTo>
                          <a:cubicBezTo>
                            <a:pt x="6385" y="1630"/>
                            <a:pt x="6657" y="1766"/>
                            <a:pt x="6792" y="1902"/>
                          </a:cubicBezTo>
                          <a:cubicBezTo>
                            <a:pt x="19698" y="14808"/>
                            <a:pt x="19698" y="14808"/>
                            <a:pt x="19698" y="14808"/>
                          </a:cubicBezTo>
                          <a:cubicBezTo>
                            <a:pt x="20106" y="15215"/>
                            <a:pt x="20106" y="15894"/>
                            <a:pt x="19698" y="16302"/>
                          </a:cubicBezTo>
                          <a:cubicBezTo>
                            <a:pt x="16302" y="19562"/>
                            <a:pt x="16302" y="19562"/>
                            <a:pt x="16302" y="19562"/>
                          </a:cubicBezTo>
                          <a:cubicBezTo>
                            <a:pt x="16030" y="19834"/>
                            <a:pt x="15758" y="19970"/>
                            <a:pt x="15623" y="19970"/>
                          </a:cubicBezTo>
                          <a:cubicBezTo>
                            <a:pt x="15351" y="19970"/>
                            <a:pt x="15079" y="19834"/>
                            <a:pt x="14808" y="19562"/>
                          </a:cubicBezTo>
                          <a:cubicBezTo>
                            <a:pt x="1902" y="6792"/>
                            <a:pt x="1902" y="6792"/>
                            <a:pt x="1902" y="6792"/>
                          </a:cubicBezTo>
                          <a:cubicBezTo>
                            <a:pt x="1630" y="6385"/>
                            <a:pt x="1630" y="5706"/>
                            <a:pt x="1902" y="5298"/>
                          </a:cubicBezTo>
                          <a:cubicBezTo>
                            <a:pt x="5298" y="1902"/>
                            <a:pt x="5298" y="1902"/>
                            <a:pt x="5298" y="1902"/>
                          </a:cubicBezTo>
                          <a:cubicBezTo>
                            <a:pt x="5570" y="1766"/>
                            <a:pt x="5842" y="1630"/>
                            <a:pt x="6113" y="1630"/>
                          </a:cubicBezTo>
                          <a:moveTo>
                            <a:pt x="6113" y="0"/>
                          </a:moveTo>
                          <a:cubicBezTo>
                            <a:pt x="6113" y="0"/>
                            <a:pt x="6113" y="0"/>
                            <a:pt x="6113" y="0"/>
                          </a:cubicBezTo>
                          <a:cubicBezTo>
                            <a:pt x="5298" y="0"/>
                            <a:pt x="4755" y="272"/>
                            <a:pt x="4211" y="815"/>
                          </a:cubicBezTo>
                          <a:cubicBezTo>
                            <a:pt x="815" y="4211"/>
                            <a:pt x="815" y="4211"/>
                            <a:pt x="815" y="4211"/>
                          </a:cubicBezTo>
                          <a:cubicBezTo>
                            <a:pt x="272" y="4619"/>
                            <a:pt x="0" y="5298"/>
                            <a:pt x="0" y="5977"/>
                          </a:cubicBezTo>
                          <a:cubicBezTo>
                            <a:pt x="0" y="6792"/>
                            <a:pt x="272" y="7472"/>
                            <a:pt x="815" y="7879"/>
                          </a:cubicBezTo>
                          <a:cubicBezTo>
                            <a:pt x="13721" y="20785"/>
                            <a:pt x="13721" y="20785"/>
                            <a:pt x="13721" y="20785"/>
                          </a:cubicBezTo>
                          <a:cubicBezTo>
                            <a:pt x="14128" y="21328"/>
                            <a:pt x="14808" y="21600"/>
                            <a:pt x="15623" y="21600"/>
                          </a:cubicBezTo>
                          <a:cubicBezTo>
                            <a:pt x="16302" y="21600"/>
                            <a:pt x="16981" y="21328"/>
                            <a:pt x="17389" y="20785"/>
                          </a:cubicBezTo>
                          <a:cubicBezTo>
                            <a:pt x="20785" y="17389"/>
                            <a:pt x="20785" y="17389"/>
                            <a:pt x="20785" y="17389"/>
                          </a:cubicBezTo>
                          <a:cubicBezTo>
                            <a:pt x="21328" y="16845"/>
                            <a:pt x="21600" y="16166"/>
                            <a:pt x="21600" y="15487"/>
                          </a:cubicBezTo>
                          <a:cubicBezTo>
                            <a:pt x="21600" y="14808"/>
                            <a:pt x="21328" y="14128"/>
                            <a:pt x="20785" y="13585"/>
                          </a:cubicBezTo>
                          <a:cubicBezTo>
                            <a:pt x="8015" y="815"/>
                            <a:pt x="8015" y="815"/>
                            <a:pt x="8015" y="815"/>
                          </a:cubicBezTo>
                          <a:cubicBezTo>
                            <a:pt x="7472" y="272"/>
                            <a:pt x="6792" y="0"/>
                            <a:pt x="6113"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767" name="Shape 6051"/>
                    <p:cNvSpPr/>
                    <p:nvPr/>
                  </p:nvSpPr>
                  <p:spPr>
                    <a:xfrm>
                      <a:off x="364216" y="362319"/>
                      <a:ext cx="138401" cy="137763"/>
                    </a:xfrm>
                    <a:custGeom>
                      <a:avLst/>
                      <a:gdLst/>
                      <a:ahLst/>
                      <a:cxnLst>
                        <a:cxn ang="0">
                          <a:pos x="wd2" y="hd2"/>
                        </a:cxn>
                        <a:cxn ang="5400000">
                          <a:pos x="wd2" y="hd2"/>
                        </a:cxn>
                        <a:cxn ang="10800000">
                          <a:pos x="wd2" y="hd2"/>
                        </a:cxn>
                        <a:cxn ang="16200000">
                          <a:pos x="wd2" y="hd2"/>
                        </a:cxn>
                      </a:cxnLst>
                      <a:rect l="0" t="0" r="r" b="b"/>
                      <a:pathLst>
                        <a:path w="21133" h="21600" extrusionOk="0">
                          <a:moveTo>
                            <a:pt x="5900" y="1641"/>
                          </a:moveTo>
                          <a:cubicBezTo>
                            <a:pt x="6167" y="1641"/>
                            <a:pt x="6434" y="1641"/>
                            <a:pt x="6567" y="1914"/>
                          </a:cubicBezTo>
                          <a:cubicBezTo>
                            <a:pt x="19234" y="14765"/>
                            <a:pt x="19234" y="14765"/>
                            <a:pt x="19234" y="14765"/>
                          </a:cubicBezTo>
                          <a:cubicBezTo>
                            <a:pt x="19634" y="15175"/>
                            <a:pt x="19634" y="15858"/>
                            <a:pt x="19234" y="16268"/>
                          </a:cubicBezTo>
                          <a:cubicBezTo>
                            <a:pt x="15900" y="19686"/>
                            <a:pt x="15900" y="19686"/>
                            <a:pt x="15900" y="19686"/>
                          </a:cubicBezTo>
                          <a:cubicBezTo>
                            <a:pt x="15767" y="19959"/>
                            <a:pt x="15500" y="19959"/>
                            <a:pt x="15234" y="19959"/>
                          </a:cubicBezTo>
                          <a:cubicBezTo>
                            <a:pt x="14967" y="19959"/>
                            <a:pt x="14700" y="19959"/>
                            <a:pt x="14567" y="19686"/>
                          </a:cubicBezTo>
                          <a:cubicBezTo>
                            <a:pt x="1900" y="6699"/>
                            <a:pt x="1900" y="6699"/>
                            <a:pt x="1900" y="6699"/>
                          </a:cubicBezTo>
                          <a:cubicBezTo>
                            <a:pt x="1500" y="6289"/>
                            <a:pt x="1500" y="5742"/>
                            <a:pt x="1900" y="5332"/>
                          </a:cubicBezTo>
                          <a:cubicBezTo>
                            <a:pt x="5234" y="1914"/>
                            <a:pt x="5234" y="1914"/>
                            <a:pt x="5234" y="1914"/>
                          </a:cubicBezTo>
                          <a:cubicBezTo>
                            <a:pt x="5367" y="1641"/>
                            <a:pt x="5634" y="1641"/>
                            <a:pt x="5900" y="1641"/>
                          </a:cubicBezTo>
                          <a:moveTo>
                            <a:pt x="5900" y="0"/>
                          </a:moveTo>
                          <a:cubicBezTo>
                            <a:pt x="5900" y="0"/>
                            <a:pt x="5900" y="0"/>
                            <a:pt x="5900" y="0"/>
                          </a:cubicBezTo>
                          <a:cubicBezTo>
                            <a:pt x="5234" y="0"/>
                            <a:pt x="4567" y="273"/>
                            <a:pt x="4034" y="684"/>
                          </a:cubicBezTo>
                          <a:cubicBezTo>
                            <a:pt x="700" y="4101"/>
                            <a:pt x="700" y="4101"/>
                            <a:pt x="700" y="4101"/>
                          </a:cubicBezTo>
                          <a:cubicBezTo>
                            <a:pt x="-233" y="5195"/>
                            <a:pt x="-233" y="6835"/>
                            <a:pt x="700" y="7929"/>
                          </a:cubicBezTo>
                          <a:cubicBezTo>
                            <a:pt x="13367" y="20916"/>
                            <a:pt x="13367" y="20916"/>
                            <a:pt x="13367" y="20916"/>
                          </a:cubicBezTo>
                          <a:cubicBezTo>
                            <a:pt x="13900" y="21327"/>
                            <a:pt x="14567" y="21600"/>
                            <a:pt x="15234" y="21600"/>
                          </a:cubicBezTo>
                          <a:cubicBezTo>
                            <a:pt x="15900" y="21600"/>
                            <a:pt x="16567" y="21327"/>
                            <a:pt x="17100" y="20916"/>
                          </a:cubicBezTo>
                          <a:cubicBezTo>
                            <a:pt x="20434" y="17499"/>
                            <a:pt x="20434" y="17499"/>
                            <a:pt x="20434" y="17499"/>
                          </a:cubicBezTo>
                          <a:cubicBezTo>
                            <a:pt x="21367" y="16405"/>
                            <a:pt x="21367" y="14765"/>
                            <a:pt x="20434" y="13671"/>
                          </a:cubicBezTo>
                          <a:cubicBezTo>
                            <a:pt x="7767" y="684"/>
                            <a:pt x="7767" y="684"/>
                            <a:pt x="7767" y="684"/>
                          </a:cubicBezTo>
                          <a:cubicBezTo>
                            <a:pt x="7234" y="273"/>
                            <a:pt x="6567" y="0"/>
                            <a:pt x="5900"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768" name="Shape 6052"/>
                    <p:cNvSpPr/>
                    <p:nvPr/>
                  </p:nvSpPr>
                  <p:spPr>
                    <a:xfrm>
                      <a:off x="323437" y="402207"/>
                      <a:ext cx="138706" cy="138872"/>
                    </a:xfrm>
                    <a:custGeom>
                      <a:avLst/>
                      <a:gdLst/>
                      <a:ahLst/>
                      <a:cxnLst>
                        <a:cxn ang="0">
                          <a:pos x="wd2" y="hd2"/>
                        </a:cxn>
                        <a:cxn ang="5400000">
                          <a:pos x="wd2" y="hd2"/>
                        </a:cxn>
                        <a:cxn ang="10800000">
                          <a:pos x="wd2" y="hd2"/>
                        </a:cxn>
                        <a:cxn ang="16200000">
                          <a:pos x="wd2" y="hd2"/>
                        </a:cxn>
                      </a:cxnLst>
                      <a:rect l="0" t="0" r="r" b="b"/>
                      <a:pathLst>
                        <a:path w="21070" h="21600" extrusionOk="0">
                          <a:moveTo>
                            <a:pt x="5963" y="1630"/>
                          </a:moveTo>
                          <a:cubicBezTo>
                            <a:pt x="6228" y="1630"/>
                            <a:pt x="6361" y="1766"/>
                            <a:pt x="6626" y="1902"/>
                          </a:cubicBezTo>
                          <a:cubicBezTo>
                            <a:pt x="19215" y="14808"/>
                            <a:pt x="19215" y="14808"/>
                            <a:pt x="19215" y="14808"/>
                          </a:cubicBezTo>
                          <a:cubicBezTo>
                            <a:pt x="19612" y="15215"/>
                            <a:pt x="19612" y="15894"/>
                            <a:pt x="19215" y="16302"/>
                          </a:cubicBezTo>
                          <a:cubicBezTo>
                            <a:pt x="15902" y="19698"/>
                            <a:pt x="15902" y="19698"/>
                            <a:pt x="15902" y="19698"/>
                          </a:cubicBezTo>
                          <a:cubicBezTo>
                            <a:pt x="15637" y="19834"/>
                            <a:pt x="15372" y="19970"/>
                            <a:pt x="15107" y="19970"/>
                          </a:cubicBezTo>
                          <a:cubicBezTo>
                            <a:pt x="14842" y="19970"/>
                            <a:pt x="14709" y="19834"/>
                            <a:pt x="14444" y="19698"/>
                          </a:cubicBezTo>
                          <a:cubicBezTo>
                            <a:pt x="1855" y="6792"/>
                            <a:pt x="1855" y="6792"/>
                            <a:pt x="1855" y="6792"/>
                          </a:cubicBezTo>
                          <a:cubicBezTo>
                            <a:pt x="1458" y="6385"/>
                            <a:pt x="1458" y="5706"/>
                            <a:pt x="1855" y="5298"/>
                          </a:cubicBezTo>
                          <a:cubicBezTo>
                            <a:pt x="5168" y="1902"/>
                            <a:pt x="5168" y="1902"/>
                            <a:pt x="5168" y="1902"/>
                          </a:cubicBezTo>
                          <a:cubicBezTo>
                            <a:pt x="5433" y="1766"/>
                            <a:pt x="5698" y="1630"/>
                            <a:pt x="5963" y="1630"/>
                          </a:cubicBezTo>
                          <a:moveTo>
                            <a:pt x="5963" y="0"/>
                          </a:moveTo>
                          <a:cubicBezTo>
                            <a:pt x="5168" y="0"/>
                            <a:pt x="4506" y="272"/>
                            <a:pt x="4108" y="815"/>
                          </a:cubicBezTo>
                          <a:cubicBezTo>
                            <a:pt x="795" y="4211"/>
                            <a:pt x="795" y="4211"/>
                            <a:pt x="795" y="4211"/>
                          </a:cubicBezTo>
                          <a:cubicBezTo>
                            <a:pt x="-265" y="5162"/>
                            <a:pt x="-265" y="6928"/>
                            <a:pt x="795" y="7879"/>
                          </a:cubicBezTo>
                          <a:cubicBezTo>
                            <a:pt x="13384" y="20785"/>
                            <a:pt x="13384" y="20785"/>
                            <a:pt x="13384" y="20785"/>
                          </a:cubicBezTo>
                          <a:cubicBezTo>
                            <a:pt x="13782" y="21328"/>
                            <a:pt x="14444" y="21600"/>
                            <a:pt x="15107" y="21600"/>
                          </a:cubicBezTo>
                          <a:cubicBezTo>
                            <a:pt x="15902" y="21600"/>
                            <a:pt x="16564" y="21328"/>
                            <a:pt x="16962" y="20785"/>
                          </a:cubicBezTo>
                          <a:cubicBezTo>
                            <a:pt x="20275" y="17389"/>
                            <a:pt x="20275" y="17389"/>
                            <a:pt x="20275" y="17389"/>
                          </a:cubicBezTo>
                          <a:cubicBezTo>
                            <a:pt x="21335" y="16438"/>
                            <a:pt x="21335" y="14672"/>
                            <a:pt x="20275" y="13721"/>
                          </a:cubicBezTo>
                          <a:cubicBezTo>
                            <a:pt x="7686" y="815"/>
                            <a:pt x="7686" y="815"/>
                            <a:pt x="7686" y="815"/>
                          </a:cubicBezTo>
                          <a:cubicBezTo>
                            <a:pt x="7288" y="272"/>
                            <a:pt x="6626" y="0"/>
                            <a:pt x="5963"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769" name="Shape 6053"/>
                    <p:cNvSpPr/>
                    <p:nvPr/>
                  </p:nvSpPr>
                  <p:spPr>
                    <a:xfrm>
                      <a:off x="283328" y="443204"/>
                      <a:ext cx="138039" cy="138133"/>
                    </a:xfrm>
                    <a:custGeom>
                      <a:avLst/>
                      <a:gdLst/>
                      <a:ahLst/>
                      <a:cxnLst>
                        <a:cxn ang="0">
                          <a:pos x="wd2" y="hd2"/>
                        </a:cxn>
                        <a:cxn ang="5400000">
                          <a:pos x="wd2" y="hd2"/>
                        </a:cxn>
                        <a:cxn ang="10800000">
                          <a:pos x="wd2" y="hd2"/>
                        </a:cxn>
                        <a:cxn ang="16200000">
                          <a:pos x="wd2" y="hd2"/>
                        </a:cxn>
                      </a:cxnLst>
                      <a:rect l="0" t="0" r="r" b="b"/>
                      <a:pathLst>
                        <a:path w="21133" h="21600" extrusionOk="0">
                          <a:moveTo>
                            <a:pt x="5900" y="1641"/>
                          </a:moveTo>
                          <a:cubicBezTo>
                            <a:pt x="6167" y="1641"/>
                            <a:pt x="6434" y="1641"/>
                            <a:pt x="6567" y="1914"/>
                          </a:cubicBezTo>
                          <a:cubicBezTo>
                            <a:pt x="19234" y="14901"/>
                            <a:pt x="19234" y="14901"/>
                            <a:pt x="19234" y="14901"/>
                          </a:cubicBezTo>
                          <a:cubicBezTo>
                            <a:pt x="19634" y="15311"/>
                            <a:pt x="19634" y="15858"/>
                            <a:pt x="19234" y="16268"/>
                          </a:cubicBezTo>
                          <a:cubicBezTo>
                            <a:pt x="15900" y="19686"/>
                            <a:pt x="15900" y="19686"/>
                            <a:pt x="15900" y="19686"/>
                          </a:cubicBezTo>
                          <a:cubicBezTo>
                            <a:pt x="15767" y="19959"/>
                            <a:pt x="15500" y="19959"/>
                            <a:pt x="15234" y="19959"/>
                          </a:cubicBezTo>
                          <a:cubicBezTo>
                            <a:pt x="14967" y="19959"/>
                            <a:pt x="14700" y="19959"/>
                            <a:pt x="14567" y="19686"/>
                          </a:cubicBezTo>
                          <a:cubicBezTo>
                            <a:pt x="1900" y="6699"/>
                            <a:pt x="1900" y="6699"/>
                            <a:pt x="1900" y="6699"/>
                          </a:cubicBezTo>
                          <a:cubicBezTo>
                            <a:pt x="1500" y="6289"/>
                            <a:pt x="1500" y="5742"/>
                            <a:pt x="1900" y="5332"/>
                          </a:cubicBezTo>
                          <a:cubicBezTo>
                            <a:pt x="5234" y="1914"/>
                            <a:pt x="5234" y="1914"/>
                            <a:pt x="5234" y="1914"/>
                          </a:cubicBezTo>
                          <a:cubicBezTo>
                            <a:pt x="5367" y="1641"/>
                            <a:pt x="5634" y="1641"/>
                            <a:pt x="5900" y="1641"/>
                          </a:cubicBezTo>
                          <a:moveTo>
                            <a:pt x="5900" y="0"/>
                          </a:moveTo>
                          <a:cubicBezTo>
                            <a:pt x="5234" y="0"/>
                            <a:pt x="4567" y="273"/>
                            <a:pt x="4034" y="684"/>
                          </a:cubicBezTo>
                          <a:cubicBezTo>
                            <a:pt x="700" y="4101"/>
                            <a:pt x="700" y="4101"/>
                            <a:pt x="700" y="4101"/>
                          </a:cubicBezTo>
                          <a:cubicBezTo>
                            <a:pt x="-233" y="5195"/>
                            <a:pt x="-233" y="6835"/>
                            <a:pt x="700" y="7929"/>
                          </a:cubicBezTo>
                          <a:cubicBezTo>
                            <a:pt x="13367" y="20916"/>
                            <a:pt x="13367" y="20916"/>
                            <a:pt x="13367" y="20916"/>
                          </a:cubicBezTo>
                          <a:cubicBezTo>
                            <a:pt x="13900" y="21327"/>
                            <a:pt x="14567" y="21600"/>
                            <a:pt x="15234" y="21600"/>
                          </a:cubicBezTo>
                          <a:cubicBezTo>
                            <a:pt x="15900" y="21600"/>
                            <a:pt x="16567" y="21327"/>
                            <a:pt x="17100" y="20916"/>
                          </a:cubicBezTo>
                          <a:cubicBezTo>
                            <a:pt x="20434" y="17499"/>
                            <a:pt x="20434" y="17499"/>
                            <a:pt x="20434" y="17499"/>
                          </a:cubicBezTo>
                          <a:cubicBezTo>
                            <a:pt x="21367" y="16405"/>
                            <a:pt x="21367" y="14765"/>
                            <a:pt x="20434" y="13671"/>
                          </a:cubicBezTo>
                          <a:cubicBezTo>
                            <a:pt x="7767" y="684"/>
                            <a:pt x="7767" y="684"/>
                            <a:pt x="7767" y="684"/>
                          </a:cubicBezTo>
                          <a:cubicBezTo>
                            <a:pt x="7234" y="273"/>
                            <a:pt x="6567" y="0"/>
                            <a:pt x="5900" y="0"/>
                          </a:cubicBez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770" name="Shape 6054"/>
                    <p:cNvSpPr/>
                    <p:nvPr/>
                  </p:nvSpPr>
                  <p:spPr>
                    <a:xfrm>
                      <a:off x="169894" y="153644"/>
                      <a:ext cx="554006" cy="431755"/>
                    </a:xfrm>
                    <a:custGeom>
                      <a:avLst/>
                      <a:gdLst/>
                      <a:ahLst/>
                      <a:cxnLst>
                        <a:cxn ang="0">
                          <a:pos x="wd2" y="hd2"/>
                        </a:cxn>
                        <a:cxn ang="5400000">
                          <a:pos x="wd2" y="hd2"/>
                        </a:cxn>
                        <a:cxn ang="10800000">
                          <a:pos x="wd2" y="hd2"/>
                        </a:cxn>
                        <a:cxn ang="16200000">
                          <a:pos x="wd2" y="hd2"/>
                        </a:cxn>
                      </a:cxnLst>
                      <a:rect l="0" t="0" r="r" b="b"/>
                      <a:pathLst>
                        <a:path w="21600" h="21600" extrusionOk="0">
                          <a:moveTo>
                            <a:pt x="21192" y="4713"/>
                          </a:moveTo>
                          <a:cubicBezTo>
                            <a:pt x="12858" y="4713"/>
                            <a:pt x="12858" y="4713"/>
                            <a:pt x="12858" y="4713"/>
                          </a:cubicBezTo>
                          <a:cubicBezTo>
                            <a:pt x="9354" y="262"/>
                            <a:pt x="9354" y="262"/>
                            <a:pt x="9354" y="262"/>
                          </a:cubicBezTo>
                          <a:cubicBezTo>
                            <a:pt x="9252" y="87"/>
                            <a:pt x="9048" y="0"/>
                            <a:pt x="8878" y="0"/>
                          </a:cubicBezTo>
                          <a:cubicBezTo>
                            <a:pt x="8674" y="0"/>
                            <a:pt x="8504" y="87"/>
                            <a:pt x="8368" y="262"/>
                          </a:cubicBezTo>
                          <a:cubicBezTo>
                            <a:pt x="7381" y="1527"/>
                            <a:pt x="7381" y="1527"/>
                            <a:pt x="7381" y="1527"/>
                          </a:cubicBezTo>
                          <a:cubicBezTo>
                            <a:pt x="7245" y="1702"/>
                            <a:pt x="7245" y="2051"/>
                            <a:pt x="7381" y="2269"/>
                          </a:cubicBezTo>
                          <a:cubicBezTo>
                            <a:pt x="9116" y="4451"/>
                            <a:pt x="9116" y="4451"/>
                            <a:pt x="9116" y="4451"/>
                          </a:cubicBezTo>
                          <a:cubicBezTo>
                            <a:pt x="9150" y="4538"/>
                            <a:pt x="9184" y="4582"/>
                            <a:pt x="9184" y="4625"/>
                          </a:cubicBezTo>
                          <a:cubicBezTo>
                            <a:pt x="9184" y="4625"/>
                            <a:pt x="9150" y="4713"/>
                            <a:pt x="9116" y="4756"/>
                          </a:cubicBezTo>
                          <a:cubicBezTo>
                            <a:pt x="7381" y="6982"/>
                            <a:pt x="7381" y="6982"/>
                            <a:pt x="7381" y="6982"/>
                          </a:cubicBezTo>
                          <a:cubicBezTo>
                            <a:pt x="7347" y="7025"/>
                            <a:pt x="7313" y="7069"/>
                            <a:pt x="7279" y="7069"/>
                          </a:cubicBezTo>
                          <a:cubicBezTo>
                            <a:pt x="7211" y="7069"/>
                            <a:pt x="7177" y="7025"/>
                            <a:pt x="7143" y="6982"/>
                          </a:cubicBezTo>
                          <a:cubicBezTo>
                            <a:pt x="6293" y="5891"/>
                            <a:pt x="6293" y="5891"/>
                            <a:pt x="6293" y="5891"/>
                          </a:cubicBezTo>
                          <a:cubicBezTo>
                            <a:pt x="6225" y="5804"/>
                            <a:pt x="6123" y="5716"/>
                            <a:pt x="6021" y="5716"/>
                          </a:cubicBezTo>
                          <a:cubicBezTo>
                            <a:pt x="5885" y="5716"/>
                            <a:pt x="5783" y="5804"/>
                            <a:pt x="5715" y="5891"/>
                          </a:cubicBezTo>
                          <a:cubicBezTo>
                            <a:pt x="3470" y="8771"/>
                            <a:pt x="3470" y="8771"/>
                            <a:pt x="3470" y="8771"/>
                          </a:cubicBezTo>
                          <a:cubicBezTo>
                            <a:pt x="3436" y="8815"/>
                            <a:pt x="3436" y="8815"/>
                            <a:pt x="3402" y="8858"/>
                          </a:cubicBezTo>
                          <a:cubicBezTo>
                            <a:pt x="170" y="12960"/>
                            <a:pt x="170" y="12960"/>
                            <a:pt x="170" y="12960"/>
                          </a:cubicBezTo>
                          <a:cubicBezTo>
                            <a:pt x="68" y="13135"/>
                            <a:pt x="0" y="13353"/>
                            <a:pt x="0" y="13571"/>
                          </a:cubicBezTo>
                          <a:cubicBezTo>
                            <a:pt x="0" y="13833"/>
                            <a:pt x="68" y="14007"/>
                            <a:pt x="170" y="14182"/>
                          </a:cubicBezTo>
                          <a:cubicBezTo>
                            <a:pt x="1020" y="15273"/>
                            <a:pt x="1020" y="15273"/>
                            <a:pt x="1020" y="15273"/>
                          </a:cubicBezTo>
                          <a:cubicBezTo>
                            <a:pt x="1157" y="15447"/>
                            <a:pt x="1327" y="15535"/>
                            <a:pt x="1497" y="15535"/>
                          </a:cubicBezTo>
                          <a:cubicBezTo>
                            <a:pt x="1531" y="15535"/>
                            <a:pt x="1565" y="15535"/>
                            <a:pt x="1565" y="15535"/>
                          </a:cubicBezTo>
                          <a:cubicBezTo>
                            <a:pt x="1565" y="15753"/>
                            <a:pt x="1633" y="16015"/>
                            <a:pt x="1769" y="16233"/>
                          </a:cubicBezTo>
                          <a:cubicBezTo>
                            <a:pt x="2619" y="17324"/>
                            <a:pt x="2619" y="17324"/>
                            <a:pt x="2619" y="17324"/>
                          </a:cubicBezTo>
                          <a:cubicBezTo>
                            <a:pt x="2721" y="17455"/>
                            <a:pt x="2891" y="17542"/>
                            <a:pt x="3095" y="17542"/>
                          </a:cubicBezTo>
                          <a:cubicBezTo>
                            <a:pt x="3095" y="17542"/>
                            <a:pt x="3129" y="17542"/>
                            <a:pt x="3163" y="17542"/>
                          </a:cubicBezTo>
                          <a:cubicBezTo>
                            <a:pt x="3129" y="17804"/>
                            <a:pt x="3197" y="18065"/>
                            <a:pt x="3334" y="18240"/>
                          </a:cubicBezTo>
                          <a:cubicBezTo>
                            <a:pt x="4184" y="19331"/>
                            <a:pt x="4184" y="19331"/>
                            <a:pt x="4184" y="19331"/>
                          </a:cubicBezTo>
                          <a:cubicBezTo>
                            <a:pt x="4320" y="19505"/>
                            <a:pt x="4490" y="19593"/>
                            <a:pt x="4660" y="19593"/>
                          </a:cubicBezTo>
                          <a:cubicBezTo>
                            <a:pt x="4694" y="19593"/>
                            <a:pt x="4728" y="19593"/>
                            <a:pt x="4728" y="19593"/>
                          </a:cubicBezTo>
                          <a:cubicBezTo>
                            <a:pt x="4728" y="19593"/>
                            <a:pt x="4728" y="19636"/>
                            <a:pt x="4728" y="19680"/>
                          </a:cubicBezTo>
                          <a:cubicBezTo>
                            <a:pt x="4728" y="19898"/>
                            <a:pt x="4796" y="20116"/>
                            <a:pt x="4932" y="20291"/>
                          </a:cubicBezTo>
                          <a:cubicBezTo>
                            <a:pt x="5783" y="21382"/>
                            <a:pt x="5783" y="21382"/>
                            <a:pt x="5783" y="21382"/>
                          </a:cubicBezTo>
                          <a:cubicBezTo>
                            <a:pt x="5919" y="21513"/>
                            <a:pt x="6055" y="21600"/>
                            <a:pt x="6259" y="21600"/>
                          </a:cubicBezTo>
                          <a:cubicBezTo>
                            <a:pt x="6429" y="21600"/>
                            <a:pt x="6599" y="21513"/>
                            <a:pt x="6735" y="21382"/>
                          </a:cubicBezTo>
                          <a:cubicBezTo>
                            <a:pt x="7517" y="20335"/>
                            <a:pt x="7517" y="20335"/>
                            <a:pt x="7517" y="20335"/>
                          </a:cubicBezTo>
                          <a:cubicBezTo>
                            <a:pt x="7586" y="20291"/>
                            <a:pt x="7620" y="20247"/>
                            <a:pt x="7654" y="20204"/>
                          </a:cubicBezTo>
                          <a:cubicBezTo>
                            <a:pt x="13810" y="12393"/>
                            <a:pt x="13810" y="12393"/>
                            <a:pt x="13810" y="12393"/>
                          </a:cubicBezTo>
                          <a:cubicBezTo>
                            <a:pt x="21192" y="12393"/>
                            <a:pt x="21192" y="12393"/>
                            <a:pt x="21192" y="12393"/>
                          </a:cubicBezTo>
                          <a:cubicBezTo>
                            <a:pt x="21396" y="12393"/>
                            <a:pt x="21600" y="12175"/>
                            <a:pt x="21600" y="11869"/>
                          </a:cubicBezTo>
                          <a:cubicBezTo>
                            <a:pt x="21600" y="5236"/>
                            <a:pt x="21600" y="5236"/>
                            <a:pt x="21600" y="5236"/>
                          </a:cubicBezTo>
                          <a:cubicBezTo>
                            <a:pt x="21600" y="4931"/>
                            <a:pt x="21396" y="4713"/>
                            <a:pt x="21192" y="4713"/>
                          </a:cubicBezTo>
                          <a:close/>
                          <a:moveTo>
                            <a:pt x="21192" y="11869"/>
                          </a:moveTo>
                          <a:cubicBezTo>
                            <a:pt x="13640" y="11869"/>
                            <a:pt x="13640" y="11869"/>
                            <a:pt x="13640" y="11869"/>
                          </a:cubicBezTo>
                          <a:cubicBezTo>
                            <a:pt x="7381" y="19855"/>
                            <a:pt x="7381" y="19855"/>
                            <a:pt x="7381" y="19855"/>
                          </a:cubicBezTo>
                          <a:cubicBezTo>
                            <a:pt x="7347" y="19811"/>
                            <a:pt x="7347" y="19811"/>
                            <a:pt x="7347" y="19811"/>
                          </a:cubicBezTo>
                          <a:cubicBezTo>
                            <a:pt x="6429" y="20989"/>
                            <a:pt x="6429" y="20989"/>
                            <a:pt x="6429" y="20989"/>
                          </a:cubicBezTo>
                          <a:cubicBezTo>
                            <a:pt x="6395" y="21076"/>
                            <a:pt x="6327" y="21076"/>
                            <a:pt x="6259" y="21076"/>
                          </a:cubicBezTo>
                          <a:cubicBezTo>
                            <a:pt x="6191" y="21076"/>
                            <a:pt x="6123" y="21076"/>
                            <a:pt x="6055" y="20989"/>
                          </a:cubicBezTo>
                          <a:cubicBezTo>
                            <a:pt x="5204" y="19898"/>
                            <a:pt x="5204" y="19898"/>
                            <a:pt x="5204" y="19898"/>
                          </a:cubicBezTo>
                          <a:cubicBezTo>
                            <a:pt x="5136" y="19767"/>
                            <a:pt x="5136" y="19593"/>
                            <a:pt x="5204" y="19462"/>
                          </a:cubicBezTo>
                          <a:cubicBezTo>
                            <a:pt x="6157" y="18284"/>
                            <a:pt x="6157" y="18284"/>
                            <a:pt x="6157" y="18284"/>
                          </a:cubicBezTo>
                          <a:cubicBezTo>
                            <a:pt x="5783" y="17804"/>
                            <a:pt x="5783" y="17804"/>
                            <a:pt x="5783" y="17804"/>
                          </a:cubicBezTo>
                          <a:cubicBezTo>
                            <a:pt x="4830" y="18982"/>
                            <a:pt x="4830" y="18982"/>
                            <a:pt x="4830" y="18982"/>
                          </a:cubicBezTo>
                          <a:cubicBezTo>
                            <a:pt x="4796" y="19025"/>
                            <a:pt x="4728" y="19069"/>
                            <a:pt x="4660" y="19069"/>
                          </a:cubicBezTo>
                          <a:cubicBezTo>
                            <a:pt x="4592" y="19069"/>
                            <a:pt x="4524" y="19025"/>
                            <a:pt x="4490" y="18982"/>
                          </a:cubicBezTo>
                          <a:cubicBezTo>
                            <a:pt x="3640" y="17891"/>
                            <a:pt x="3640" y="17891"/>
                            <a:pt x="3640" y="17891"/>
                          </a:cubicBezTo>
                          <a:cubicBezTo>
                            <a:pt x="3538" y="17760"/>
                            <a:pt x="3538" y="17542"/>
                            <a:pt x="3640" y="17411"/>
                          </a:cubicBezTo>
                          <a:cubicBezTo>
                            <a:pt x="4524" y="16276"/>
                            <a:pt x="4524" y="16276"/>
                            <a:pt x="4524" y="16276"/>
                          </a:cubicBezTo>
                          <a:cubicBezTo>
                            <a:pt x="4524" y="16276"/>
                            <a:pt x="4558" y="16233"/>
                            <a:pt x="4558" y="16233"/>
                          </a:cubicBezTo>
                          <a:cubicBezTo>
                            <a:pt x="4558" y="16233"/>
                            <a:pt x="4558" y="16233"/>
                            <a:pt x="4558" y="16233"/>
                          </a:cubicBezTo>
                          <a:cubicBezTo>
                            <a:pt x="4558" y="16233"/>
                            <a:pt x="4558" y="16233"/>
                            <a:pt x="4558" y="16233"/>
                          </a:cubicBezTo>
                          <a:cubicBezTo>
                            <a:pt x="4592" y="16189"/>
                            <a:pt x="4626" y="16102"/>
                            <a:pt x="4626" y="16015"/>
                          </a:cubicBezTo>
                          <a:cubicBezTo>
                            <a:pt x="4626" y="15840"/>
                            <a:pt x="4490" y="15665"/>
                            <a:pt x="4354" y="15665"/>
                          </a:cubicBezTo>
                          <a:cubicBezTo>
                            <a:pt x="4286" y="15665"/>
                            <a:pt x="4218" y="15709"/>
                            <a:pt x="4184" y="15753"/>
                          </a:cubicBezTo>
                          <a:cubicBezTo>
                            <a:pt x="4184" y="15753"/>
                            <a:pt x="4184" y="15753"/>
                            <a:pt x="4184" y="15753"/>
                          </a:cubicBezTo>
                          <a:cubicBezTo>
                            <a:pt x="4184" y="15753"/>
                            <a:pt x="4184" y="15753"/>
                            <a:pt x="4184" y="15753"/>
                          </a:cubicBezTo>
                          <a:cubicBezTo>
                            <a:pt x="4150" y="15796"/>
                            <a:pt x="4150" y="15796"/>
                            <a:pt x="4150" y="15796"/>
                          </a:cubicBezTo>
                          <a:cubicBezTo>
                            <a:pt x="3266" y="16931"/>
                            <a:pt x="3266" y="16931"/>
                            <a:pt x="3266" y="16931"/>
                          </a:cubicBezTo>
                          <a:cubicBezTo>
                            <a:pt x="3197" y="17018"/>
                            <a:pt x="3163" y="17018"/>
                            <a:pt x="3095" y="17018"/>
                          </a:cubicBezTo>
                          <a:cubicBezTo>
                            <a:pt x="3027" y="17018"/>
                            <a:pt x="2959" y="17018"/>
                            <a:pt x="2891" y="16931"/>
                          </a:cubicBezTo>
                          <a:cubicBezTo>
                            <a:pt x="2041" y="15840"/>
                            <a:pt x="2041" y="15840"/>
                            <a:pt x="2041" y="15840"/>
                          </a:cubicBezTo>
                          <a:cubicBezTo>
                            <a:pt x="1939" y="15709"/>
                            <a:pt x="1939" y="15491"/>
                            <a:pt x="2041" y="15360"/>
                          </a:cubicBezTo>
                          <a:cubicBezTo>
                            <a:pt x="2925" y="14225"/>
                            <a:pt x="2925" y="14225"/>
                            <a:pt x="2925" y="14225"/>
                          </a:cubicBezTo>
                          <a:cubicBezTo>
                            <a:pt x="2959" y="14225"/>
                            <a:pt x="2959" y="14225"/>
                            <a:pt x="2959" y="14225"/>
                          </a:cubicBezTo>
                          <a:cubicBezTo>
                            <a:pt x="2959" y="14182"/>
                            <a:pt x="2959" y="14182"/>
                            <a:pt x="2959" y="14182"/>
                          </a:cubicBezTo>
                          <a:cubicBezTo>
                            <a:pt x="2959" y="14182"/>
                            <a:pt x="2959" y="14182"/>
                            <a:pt x="2959" y="14182"/>
                          </a:cubicBezTo>
                          <a:cubicBezTo>
                            <a:pt x="2993" y="14138"/>
                            <a:pt x="3027" y="14051"/>
                            <a:pt x="3027" y="14007"/>
                          </a:cubicBezTo>
                          <a:cubicBezTo>
                            <a:pt x="3027" y="13789"/>
                            <a:pt x="2925" y="13658"/>
                            <a:pt x="2755" y="13658"/>
                          </a:cubicBezTo>
                          <a:cubicBezTo>
                            <a:pt x="2721" y="13658"/>
                            <a:pt x="2653" y="13658"/>
                            <a:pt x="2585" y="13702"/>
                          </a:cubicBezTo>
                          <a:cubicBezTo>
                            <a:pt x="2585" y="13702"/>
                            <a:pt x="2585" y="13702"/>
                            <a:pt x="2585" y="13702"/>
                          </a:cubicBezTo>
                          <a:cubicBezTo>
                            <a:pt x="2585" y="13745"/>
                            <a:pt x="2585" y="13745"/>
                            <a:pt x="2585" y="13745"/>
                          </a:cubicBezTo>
                          <a:cubicBezTo>
                            <a:pt x="2585" y="13745"/>
                            <a:pt x="2585" y="13745"/>
                            <a:pt x="2585" y="13745"/>
                          </a:cubicBezTo>
                          <a:cubicBezTo>
                            <a:pt x="1667" y="14880"/>
                            <a:pt x="1667" y="14880"/>
                            <a:pt x="1667" y="14880"/>
                          </a:cubicBezTo>
                          <a:cubicBezTo>
                            <a:pt x="1633" y="14967"/>
                            <a:pt x="1565" y="15011"/>
                            <a:pt x="1497" y="15011"/>
                          </a:cubicBezTo>
                          <a:cubicBezTo>
                            <a:pt x="1429" y="15011"/>
                            <a:pt x="1361" y="14967"/>
                            <a:pt x="1327" y="14880"/>
                          </a:cubicBezTo>
                          <a:cubicBezTo>
                            <a:pt x="476" y="13833"/>
                            <a:pt x="476" y="13833"/>
                            <a:pt x="476" y="13833"/>
                          </a:cubicBezTo>
                          <a:cubicBezTo>
                            <a:pt x="374" y="13702"/>
                            <a:pt x="374" y="13484"/>
                            <a:pt x="476" y="13353"/>
                          </a:cubicBezTo>
                          <a:cubicBezTo>
                            <a:pt x="3708" y="9207"/>
                            <a:pt x="3708" y="9207"/>
                            <a:pt x="3708" y="9207"/>
                          </a:cubicBezTo>
                          <a:cubicBezTo>
                            <a:pt x="3708" y="9207"/>
                            <a:pt x="3708" y="9207"/>
                            <a:pt x="3742" y="9164"/>
                          </a:cubicBezTo>
                          <a:cubicBezTo>
                            <a:pt x="6021" y="6240"/>
                            <a:pt x="6021" y="6240"/>
                            <a:pt x="6021" y="6240"/>
                          </a:cubicBezTo>
                          <a:cubicBezTo>
                            <a:pt x="6871" y="7375"/>
                            <a:pt x="6871" y="7375"/>
                            <a:pt x="6871" y="7375"/>
                          </a:cubicBezTo>
                          <a:cubicBezTo>
                            <a:pt x="6973" y="7505"/>
                            <a:pt x="7109" y="7593"/>
                            <a:pt x="7279" y="7593"/>
                          </a:cubicBezTo>
                          <a:cubicBezTo>
                            <a:pt x="7415" y="7593"/>
                            <a:pt x="7551" y="7505"/>
                            <a:pt x="7654" y="7375"/>
                          </a:cubicBezTo>
                          <a:cubicBezTo>
                            <a:pt x="9422" y="5105"/>
                            <a:pt x="9422" y="5105"/>
                            <a:pt x="9422" y="5105"/>
                          </a:cubicBezTo>
                          <a:cubicBezTo>
                            <a:pt x="9626" y="4844"/>
                            <a:pt x="9626" y="4364"/>
                            <a:pt x="9422" y="4102"/>
                          </a:cubicBezTo>
                          <a:cubicBezTo>
                            <a:pt x="7688" y="1876"/>
                            <a:pt x="7688" y="1876"/>
                            <a:pt x="7688" y="1876"/>
                          </a:cubicBezTo>
                          <a:cubicBezTo>
                            <a:pt x="8674" y="611"/>
                            <a:pt x="8674" y="611"/>
                            <a:pt x="8674" y="611"/>
                          </a:cubicBezTo>
                          <a:cubicBezTo>
                            <a:pt x="8708" y="567"/>
                            <a:pt x="8810" y="524"/>
                            <a:pt x="8878" y="524"/>
                          </a:cubicBezTo>
                          <a:cubicBezTo>
                            <a:pt x="8946" y="524"/>
                            <a:pt x="9014" y="567"/>
                            <a:pt x="9082" y="611"/>
                          </a:cubicBezTo>
                          <a:cubicBezTo>
                            <a:pt x="12688" y="5236"/>
                            <a:pt x="12688" y="5236"/>
                            <a:pt x="12688" y="5236"/>
                          </a:cubicBezTo>
                          <a:cubicBezTo>
                            <a:pt x="21192" y="5236"/>
                            <a:pt x="21192" y="5236"/>
                            <a:pt x="21192" y="5236"/>
                          </a:cubicBezTo>
                          <a:lnTo>
                            <a:pt x="21192" y="11869"/>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771" name="Shape 6055"/>
                    <p:cNvSpPr/>
                    <p:nvPr/>
                  </p:nvSpPr>
                  <p:spPr>
                    <a:xfrm>
                      <a:off x="415570" y="331579"/>
                      <a:ext cx="117468" cy="117251"/>
                    </a:xfrm>
                    <a:custGeom>
                      <a:avLst/>
                      <a:gdLst/>
                      <a:ahLst/>
                      <a:cxnLst>
                        <a:cxn ang="0">
                          <a:pos x="wd2" y="hd2"/>
                        </a:cxn>
                        <a:cxn ang="5400000">
                          <a:pos x="wd2" y="hd2"/>
                        </a:cxn>
                        <a:cxn ang="10800000">
                          <a:pos x="wd2" y="hd2"/>
                        </a:cxn>
                        <a:cxn ang="16200000">
                          <a:pos x="wd2" y="hd2"/>
                        </a:cxn>
                      </a:cxnLst>
                      <a:rect l="0" t="0" r="r" b="b"/>
                      <a:pathLst>
                        <a:path w="21401" h="21362" extrusionOk="0">
                          <a:moveTo>
                            <a:pt x="21045" y="15446"/>
                          </a:moveTo>
                          <a:cubicBezTo>
                            <a:pt x="21521" y="15922"/>
                            <a:pt x="21521" y="16716"/>
                            <a:pt x="21045" y="17193"/>
                          </a:cubicBezTo>
                          <a:cubicBezTo>
                            <a:pt x="17074" y="21005"/>
                            <a:pt x="17074" y="21005"/>
                            <a:pt x="17074" y="21005"/>
                          </a:cubicBezTo>
                          <a:cubicBezTo>
                            <a:pt x="16597" y="21481"/>
                            <a:pt x="15803" y="21481"/>
                            <a:pt x="15327" y="21005"/>
                          </a:cubicBezTo>
                          <a:cubicBezTo>
                            <a:pt x="239" y="6075"/>
                            <a:pt x="239" y="6075"/>
                            <a:pt x="239" y="6075"/>
                          </a:cubicBezTo>
                          <a:cubicBezTo>
                            <a:pt x="-79" y="5599"/>
                            <a:pt x="-79" y="4805"/>
                            <a:pt x="239" y="4328"/>
                          </a:cubicBezTo>
                          <a:cubicBezTo>
                            <a:pt x="4209" y="357"/>
                            <a:pt x="4209" y="357"/>
                            <a:pt x="4209" y="357"/>
                          </a:cubicBezTo>
                          <a:cubicBezTo>
                            <a:pt x="4686" y="-119"/>
                            <a:pt x="5480" y="-119"/>
                            <a:pt x="5956" y="357"/>
                          </a:cubicBezTo>
                          <a:lnTo>
                            <a:pt x="21045" y="15446"/>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772" name="Shape 6056"/>
                    <p:cNvSpPr/>
                    <p:nvPr/>
                  </p:nvSpPr>
                  <p:spPr>
                    <a:xfrm>
                      <a:off x="374791" y="372575"/>
                      <a:ext cx="117251" cy="117251"/>
                    </a:xfrm>
                    <a:custGeom>
                      <a:avLst/>
                      <a:gdLst/>
                      <a:ahLst/>
                      <a:cxnLst>
                        <a:cxn ang="0">
                          <a:pos x="wd2" y="hd2"/>
                        </a:cxn>
                        <a:cxn ang="5400000">
                          <a:pos x="wd2" y="hd2"/>
                        </a:cxn>
                        <a:cxn ang="10800000">
                          <a:pos x="wd2" y="hd2"/>
                        </a:cxn>
                        <a:cxn ang="16200000">
                          <a:pos x="wd2" y="hd2"/>
                        </a:cxn>
                      </a:cxnLst>
                      <a:rect l="0" t="0" r="r" b="b"/>
                      <a:pathLst>
                        <a:path w="21362" h="21362" extrusionOk="0">
                          <a:moveTo>
                            <a:pt x="21005" y="15287"/>
                          </a:moveTo>
                          <a:cubicBezTo>
                            <a:pt x="21481" y="15763"/>
                            <a:pt x="21481" y="16557"/>
                            <a:pt x="21005" y="17034"/>
                          </a:cubicBezTo>
                          <a:cubicBezTo>
                            <a:pt x="17034" y="21005"/>
                            <a:pt x="17034" y="21005"/>
                            <a:pt x="17034" y="21005"/>
                          </a:cubicBezTo>
                          <a:cubicBezTo>
                            <a:pt x="16557" y="21481"/>
                            <a:pt x="15922" y="21481"/>
                            <a:pt x="15446" y="21005"/>
                          </a:cubicBezTo>
                          <a:cubicBezTo>
                            <a:pt x="357" y="5916"/>
                            <a:pt x="357" y="5916"/>
                            <a:pt x="357" y="5916"/>
                          </a:cubicBezTo>
                          <a:cubicBezTo>
                            <a:pt x="-119" y="5440"/>
                            <a:pt x="-119" y="4805"/>
                            <a:pt x="357" y="4328"/>
                          </a:cubicBezTo>
                          <a:cubicBezTo>
                            <a:pt x="4328" y="357"/>
                            <a:pt x="4328" y="357"/>
                            <a:pt x="4328" y="357"/>
                          </a:cubicBezTo>
                          <a:cubicBezTo>
                            <a:pt x="4805" y="-119"/>
                            <a:pt x="5599" y="-119"/>
                            <a:pt x="5916" y="357"/>
                          </a:cubicBezTo>
                          <a:lnTo>
                            <a:pt x="21005" y="15287"/>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773" name="Shape 6057"/>
                    <p:cNvSpPr/>
                    <p:nvPr/>
                  </p:nvSpPr>
                  <p:spPr>
                    <a:xfrm>
                      <a:off x="333796" y="412465"/>
                      <a:ext cx="118356" cy="118356"/>
                    </a:xfrm>
                    <a:custGeom>
                      <a:avLst/>
                      <a:gdLst/>
                      <a:ahLst/>
                      <a:cxnLst>
                        <a:cxn ang="0">
                          <a:pos x="wd2" y="hd2"/>
                        </a:cxn>
                        <a:cxn ang="5400000">
                          <a:pos x="wd2" y="hd2"/>
                        </a:cxn>
                        <a:cxn ang="10800000">
                          <a:pos x="wd2" y="hd2"/>
                        </a:cxn>
                        <a:cxn ang="16200000">
                          <a:pos x="wd2" y="hd2"/>
                        </a:cxn>
                      </a:cxnLst>
                      <a:rect l="0" t="0" r="r" b="b"/>
                      <a:pathLst>
                        <a:path w="21364" h="21364" extrusionOk="0">
                          <a:moveTo>
                            <a:pt x="21009" y="15333"/>
                          </a:moveTo>
                          <a:cubicBezTo>
                            <a:pt x="21482" y="15806"/>
                            <a:pt x="21482" y="16594"/>
                            <a:pt x="21009" y="17067"/>
                          </a:cubicBezTo>
                          <a:cubicBezTo>
                            <a:pt x="17067" y="21009"/>
                            <a:pt x="17067" y="21009"/>
                            <a:pt x="17067" y="21009"/>
                          </a:cubicBezTo>
                          <a:cubicBezTo>
                            <a:pt x="16594" y="21482"/>
                            <a:pt x="15806" y="21482"/>
                            <a:pt x="15333" y="21009"/>
                          </a:cubicBezTo>
                          <a:cubicBezTo>
                            <a:pt x="355" y="6031"/>
                            <a:pt x="355" y="6031"/>
                            <a:pt x="355" y="6031"/>
                          </a:cubicBezTo>
                          <a:cubicBezTo>
                            <a:pt x="-118" y="5558"/>
                            <a:pt x="-118" y="4770"/>
                            <a:pt x="355" y="4297"/>
                          </a:cubicBezTo>
                          <a:cubicBezTo>
                            <a:pt x="4297" y="355"/>
                            <a:pt x="4297" y="355"/>
                            <a:pt x="4297" y="355"/>
                          </a:cubicBezTo>
                          <a:cubicBezTo>
                            <a:pt x="4770" y="-118"/>
                            <a:pt x="5558" y="-118"/>
                            <a:pt x="6031" y="355"/>
                          </a:cubicBezTo>
                          <a:lnTo>
                            <a:pt x="21009" y="15333"/>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774" name="Shape 6058"/>
                    <p:cNvSpPr/>
                    <p:nvPr/>
                  </p:nvSpPr>
                  <p:spPr>
                    <a:xfrm>
                      <a:off x="293539" y="453462"/>
                      <a:ext cx="117616" cy="117616"/>
                    </a:xfrm>
                    <a:custGeom>
                      <a:avLst/>
                      <a:gdLst/>
                      <a:ahLst/>
                      <a:cxnLst>
                        <a:cxn ang="0">
                          <a:pos x="wd2" y="hd2"/>
                        </a:cxn>
                        <a:cxn ang="5400000">
                          <a:pos x="wd2" y="hd2"/>
                        </a:cxn>
                        <a:cxn ang="10800000">
                          <a:pos x="wd2" y="hd2"/>
                        </a:cxn>
                        <a:cxn ang="16200000">
                          <a:pos x="wd2" y="hd2"/>
                        </a:cxn>
                      </a:cxnLst>
                      <a:rect l="0" t="0" r="r" b="b"/>
                      <a:pathLst>
                        <a:path w="21362" h="21362" extrusionOk="0">
                          <a:moveTo>
                            <a:pt x="21005" y="15446"/>
                          </a:moveTo>
                          <a:cubicBezTo>
                            <a:pt x="21481" y="15922"/>
                            <a:pt x="21481" y="16557"/>
                            <a:pt x="21005" y="17034"/>
                          </a:cubicBezTo>
                          <a:cubicBezTo>
                            <a:pt x="17034" y="21005"/>
                            <a:pt x="17034" y="21005"/>
                            <a:pt x="17034" y="21005"/>
                          </a:cubicBezTo>
                          <a:cubicBezTo>
                            <a:pt x="16557" y="21481"/>
                            <a:pt x="15763" y="21481"/>
                            <a:pt x="15446" y="21005"/>
                          </a:cubicBezTo>
                          <a:cubicBezTo>
                            <a:pt x="357" y="5916"/>
                            <a:pt x="357" y="5916"/>
                            <a:pt x="357" y="5916"/>
                          </a:cubicBezTo>
                          <a:cubicBezTo>
                            <a:pt x="-119" y="5440"/>
                            <a:pt x="-119" y="4805"/>
                            <a:pt x="357" y="4328"/>
                          </a:cubicBezTo>
                          <a:cubicBezTo>
                            <a:pt x="4328" y="357"/>
                            <a:pt x="4328" y="357"/>
                            <a:pt x="4328" y="357"/>
                          </a:cubicBezTo>
                          <a:cubicBezTo>
                            <a:pt x="4805" y="-119"/>
                            <a:pt x="5440" y="-119"/>
                            <a:pt x="5916" y="357"/>
                          </a:cubicBezTo>
                          <a:lnTo>
                            <a:pt x="21005" y="15446"/>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775" name="Shape 6059"/>
                    <p:cNvSpPr/>
                    <p:nvPr/>
                  </p:nvSpPr>
                  <p:spPr>
                    <a:xfrm>
                      <a:off x="9602" y="0"/>
                      <a:ext cx="703957" cy="391128"/>
                    </a:xfrm>
                    <a:custGeom>
                      <a:avLst/>
                      <a:gdLst/>
                      <a:ahLst/>
                      <a:cxnLst>
                        <a:cxn ang="0">
                          <a:pos x="wd2" y="hd2"/>
                        </a:cxn>
                        <a:cxn ang="5400000">
                          <a:pos x="wd2" y="hd2"/>
                        </a:cxn>
                        <a:cxn ang="10800000">
                          <a:pos x="wd2" y="hd2"/>
                        </a:cxn>
                        <a:cxn ang="16200000">
                          <a:pos x="wd2" y="hd2"/>
                        </a:cxn>
                      </a:cxnLst>
                      <a:rect l="0" t="0" r="r" b="b"/>
                      <a:pathLst>
                        <a:path w="21600" h="21600" extrusionOk="0">
                          <a:moveTo>
                            <a:pt x="2222" y="13693"/>
                          </a:moveTo>
                          <a:cubicBezTo>
                            <a:pt x="3506" y="7329"/>
                            <a:pt x="6906" y="2796"/>
                            <a:pt x="10894" y="2796"/>
                          </a:cubicBezTo>
                          <a:cubicBezTo>
                            <a:pt x="16006" y="2796"/>
                            <a:pt x="20128" y="10221"/>
                            <a:pt x="20128" y="19430"/>
                          </a:cubicBezTo>
                          <a:cubicBezTo>
                            <a:pt x="20128" y="20154"/>
                            <a:pt x="20101" y="20877"/>
                            <a:pt x="20048" y="21600"/>
                          </a:cubicBezTo>
                          <a:cubicBezTo>
                            <a:pt x="21600" y="21600"/>
                            <a:pt x="21600" y="21600"/>
                            <a:pt x="21600" y="21600"/>
                          </a:cubicBezTo>
                          <a:cubicBezTo>
                            <a:pt x="21600" y="19334"/>
                            <a:pt x="21600" y="19334"/>
                            <a:pt x="21600" y="19334"/>
                          </a:cubicBezTo>
                          <a:cubicBezTo>
                            <a:pt x="21600" y="12198"/>
                            <a:pt x="21600" y="12198"/>
                            <a:pt x="21600" y="12198"/>
                          </a:cubicBezTo>
                          <a:cubicBezTo>
                            <a:pt x="21600" y="7618"/>
                            <a:pt x="21600" y="7618"/>
                            <a:pt x="21600" y="7618"/>
                          </a:cubicBezTo>
                          <a:cubicBezTo>
                            <a:pt x="21600" y="2796"/>
                            <a:pt x="21600" y="2796"/>
                            <a:pt x="21600" y="2796"/>
                          </a:cubicBezTo>
                          <a:cubicBezTo>
                            <a:pt x="21600" y="1254"/>
                            <a:pt x="20904" y="0"/>
                            <a:pt x="20048" y="0"/>
                          </a:cubicBezTo>
                          <a:cubicBezTo>
                            <a:pt x="1552" y="0"/>
                            <a:pt x="1552" y="0"/>
                            <a:pt x="1552" y="0"/>
                          </a:cubicBezTo>
                          <a:cubicBezTo>
                            <a:pt x="696" y="0"/>
                            <a:pt x="0" y="1254"/>
                            <a:pt x="0" y="2796"/>
                          </a:cubicBezTo>
                          <a:cubicBezTo>
                            <a:pt x="0" y="13693"/>
                            <a:pt x="0" y="13693"/>
                            <a:pt x="0" y="13693"/>
                          </a:cubicBezTo>
                          <a:lnTo>
                            <a:pt x="2222" y="13693"/>
                          </a:lnTo>
                          <a:close/>
                        </a:path>
                      </a:pathLst>
                    </a:custGeom>
                    <a:grp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grpSp>
            </p:grpSp>
          </p:grpSp>
        </p:grpSp>
        <p:sp>
          <p:nvSpPr>
            <p:cNvPr id="212" name="Rectangle 211"/>
            <p:cNvSpPr/>
            <p:nvPr/>
          </p:nvSpPr>
          <p:spPr>
            <a:xfrm>
              <a:off x="1872655" y="1925782"/>
              <a:ext cx="9632077" cy="2927828"/>
            </a:xfrm>
            <a:prstGeom prst="rect">
              <a:avLst/>
            </a:prstGeom>
            <a:solidFill>
              <a:schemeClr val="bg1"/>
            </a:solid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fontAlgn="base">
                <a:spcBef>
                  <a:spcPct val="0"/>
                </a:spcBef>
                <a:spcAft>
                  <a:spcPct val="0"/>
                </a:spcAft>
              </a:pPr>
              <a:endParaRPr lang="en-US" sz="2667" dirty="0">
                <a:solidFill>
                  <a:srgbClr val="FFFFFF"/>
                </a:solidFill>
                <a:latin typeface="Malgun Gothic" panose="020B0503020000020004" pitchFamily="34" charset="-127"/>
                <a:ea typeface="Malgun Gothic" panose="020B0503020000020004" pitchFamily="34" charset="-127"/>
                <a:cs typeface="Amazon Ember" panose="020B0603020204020204" pitchFamily="34" charset="0"/>
              </a:endParaRPr>
            </a:p>
          </p:txBody>
        </p:sp>
        <p:sp>
          <p:nvSpPr>
            <p:cNvPr id="207" name="TextBox 206"/>
            <p:cNvSpPr txBox="1"/>
            <p:nvPr/>
          </p:nvSpPr>
          <p:spPr>
            <a:xfrm>
              <a:off x="408399" y="3061640"/>
              <a:ext cx="1394531" cy="757349"/>
            </a:xfrm>
            <a:prstGeom prst="rect">
              <a:avLst/>
            </a:prstGeom>
            <a:noFill/>
          </p:spPr>
          <p:txBody>
            <a:bodyPr wrap="square" rtlCol="0">
              <a:spAutoFit/>
            </a:bodyPr>
            <a:lstStyle/>
            <a:p>
              <a:pPr algn="r" defTabSz="609585" rtl="0" fontAlgn="base">
                <a:spcBef>
                  <a:spcPct val="0"/>
                </a:spcBef>
                <a:spcAft>
                  <a:spcPct val="0"/>
                </a:spcAft>
              </a:pPr>
              <a:r>
                <a:rPr lang="ko-kr" sz="1867" b="1" dirty="0">
                  <a:solidFill>
                    <a:srgbClr val="FAA634"/>
                  </a:solidFill>
                  <a:latin typeface="Malgun Gothic" panose="020B0503020000020004" pitchFamily="34" charset="-127"/>
                  <a:ea typeface="Malgun Gothic" panose="020B0503020000020004" pitchFamily="34" charset="-127"/>
                  <a:cs typeface="Amazon Ember" panose="020B0603020204020204" pitchFamily="34" charset="0"/>
                </a:rPr>
                <a:t>플랫폼</a:t>
              </a:r>
              <a:br>
                <a:rPr lang="en-US" sz="1867" b="1" dirty="0">
                  <a:solidFill>
                    <a:srgbClr val="FAA634"/>
                  </a:solidFill>
                  <a:latin typeface="Malgun Gothic" panose="020B0503020000020004" pitchFamily="34" charset="-127"/>
                  <a:ea typeface="Malgun Gothic" panose="020B0503020000020004" pitchFamily="34" charset="-127"/>
                  <a:cs typeface="Amazon Ember" panose="020B0603020204020204" pitchFamily="34" charset="0"/>
                </a:rPr>
              </a:br>
              <a:r>
                <a:rPr lang="ko-kr" sz="1867" b="1" dirty="0">
                  <a:solidFill>
                    <a:srgbClr val="FAA634"/>
                  </a:solidFill>
                  <a:latin typeface="Malgun Gothic" panose="020B0503020000020004" pitchFamily="34" charset="-127"/>
                  <a:ea typeface="Malgun Gothic" panose="020B0503020000020004" pitchFamily="34" charset="-127"/>
                  <a:cs typeface="Amazon Ember" panose="020B0603020204020204" pitchFamily="34" charset="0"/>
                </a:rPr>
                <a:t>Services</a:t>
              </a:r>
              <a:endParaRPr lang="en-US" sz="1867" b="1" dirty="0">
                <a:solidFill>
                  <a:srgbClr val="FAA634"/>
                </a:solidFill>
                <a:latin typeface="Malgun Gothic" panose="020B0503020000020004" pitchFamily="34" charset="-127"/>
                <a:ea typeface="Malgun Gothic" panose="020B0503020000020004" pitchFamily="34" charset="-127"/>
                <a:cs typeface="Amazon Ember" panose="020B0603020204020204" pitchFamily="34" charset="0"/>
              </a:endParaRPr>
            </a:p>
          </p:txBody>
        </p:sp>
        <p:cxnSp>
          <p:nvCxnSpPr>
            <p:cNvPr id="208" name="Straight Connector 207"/>
            <p:cNvCxnSpPr/>
            <p:nvPr/>
          </p:nvCxnSpPr>
          <p:spPr>
            <a:xfrm flipH="1">
              <a:off x="3422718" y="2111506"/>
              <a:ext cx="14951" cy="2545461"/>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5016196" y="2111506"/>
              <a:ext cx="0" cy="2545461"/>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6801511" y="2111506"/>
              <a:ext cx="0" cy="2545461"/>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9518883" y="2111506"/>
              <a:ext cx="0" cy="2545461"/>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pic>
          <p:nvPicPr>
            <p:cNvPr id="375" name="Picture 374" descr="Users.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54364" y="1048324"/>
              <a:ext cx="659179" cy="659179"/>
            </a:xfrm>
            <a:prstGeom prst="rect">
              <a:avLst/>
            </a:prstGeom>
          </p:spPr>
        </p:pic>
        <p:pic>
          <p:nvPicPr>
            <p:cNvPr id="376" name="Picture 375" descr="Clien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30297" y="1090313"/>
              <a:ext cx="617191" cy="617191"/>
            </a:xfrm>
            <a:prstGeom prst="rect">
              <a:avLst/>
            </a:prstGeom>
          </p:spPr>
        </p:pic>
        <p:sp>
          <p:nvSpPr>
            <p:cNvPr id="378" name="Rounded Rectangle 377"/>
            <p:cNvSpPr/>
            <p:nvPr/>
          </p:nvSpPr>
          <p:spPr>
            <a:xfrm>
              <a:off x="3493696" y="6186195"/>
              <a:ext cx="1375453" cy="447871"/>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400" dirty="0">
                <a:solidFill>
                  <a:schemeClr val="tx1"/>
                </a:solidFill>
                <a:latin typeface="Malgun Gothic" panose="020B0503020000020004" pitchFamily="34" charset="-127"/>
                <a:ea typeface="Malgun Gothic" panose="020B0503020000020004" pitchFamily="34" charset="-127"/>
                <a:cs typeface="Amazon Ember" panose="020B0603020204020204" pitchFamily="34" charset="0"/>
              </a:endParaRPr>
            </a:p>
          </p:txBody>
        </p:sp>
        <p:sp>
          <p:nvSpPr>
            <p:cNvPr id="381" name="Rounded Rectangle 380"/>
            <p:cNvSpPr/>
            <p:nvPr/>
          </p:nvSpPr>
          <p:spPr>
            <a:xfrm>
              <a:off x="5847608" y="6200010"/>
              <a:ext cx="2072165" cy="426236"/>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sz="2400" dirty="0">
                <a:solidFill>
                  <a:schemeClr val="tx1"/>
                </a:solidFill>
                <a:latin typeface="Malgun Gothic" panose="020B0503020000020004" pitchFamily="34" charset="-127"/>
                <a:ea typeface="Malgun Gothic" panose="020B0503020000020004" pitchFamily="34" charset="-127"/>
                <a:cs typeface="Amazon Ember" panose="020B0603020204020204" pitchFamily="34" charset="0"/>
              </a:endParaRPr>
            </a:p>
          </p:txBody>
        </p:sp>
        <p:grpSp>
          <p:nvGrpSpPr>
            <p:cNvPr id="408" name="Group 1239"/>
            <p:cNvGrpSpPr/>
            <p:nvPr/>
          </p:nvGrpSpPr>
          <p:grpSpPr>
            <a:xfrm>
              <a:off x="8610540" y="6224816"/>
              <a:ext cx="359680" cy="359680"/>
              <a:chOff x="0" y="0"/>
              <a:chExt cx="723900" cy="723900"/>
            </a:xfrm>
          </p:grpSpPr>
          <p:sp>
            <p:nvSpPr>
              <p:cNvPr id="409" name="Shape 1215"/>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solidFill>
                <a:srgbClr val="88A57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10" name="Shape 1216"/>
              <p:cNvSpPr/>
              <p:nvPr/>
            </p:nvSpPr>
            <p:spPr>
              <a:xfrm>
                <a:off x="120877" y="89965"/>
                <a:ext cx="166627" cy="134380"/>
              </a:xfrm>
              <a:custGeom>
                <a:avLst/>
                <a:gdLst/>
                <a:ahLst/>
                <a:cxnLst>
                  <a:cxn ang="0">
                    <a:pos x="wd2" y="hd2"/>
                  </a:cxn>
                  <a:cxn ang="5400000">
                    <a:pos x="wd2" y="hd2"/>
                  </a:cxn>
                  <a:cxn ang="10800000">
                    <a:pos x="wd2" y="hd2"/>
                  </a:cxn>
                  <a:cxn ang="16200000">
                    <a:pos x="wd2" y="hd2"/>
                  </a:cxn>
                </a:cxnLst>
                <a:rect l="0" t="0"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solidFill>
                <a:srgbClr val="FFFFF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11" name="Shape 1217"/>
              <p:cNvSpPr/>
              <p:nvPr/>
            </p:nvSpPr>
            <p:spPr>
              <a:xfrm>
                <a:off x="74781" y="236871"/>
                <a:ext cx="132482" cy="119196"/>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solidFill>
                <a:srgbClr val="FFFFF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12" name="Shape 1218"/>
              <p:cNvSpPr/>
              <p:nvPr/>
            </p:nvSpPr>
            <p:spPr>
              <a:xfrm>
                <a:off x="75540" y="367074"/>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solidFill>
                <a:srgbClr val="FFFFF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13" name="Shape 1219"/>
              <p:cNvSpPr/>
              <p:nvPr/>
            </p:nvSpPr>
            <p:spPr>
              <a:xfrm>
                <a:off x="120877" y="500314"/>
                <a:ext cx="159029" cy="132103"/>
              </a:xfrm>
              <a:custGeom>
                <a:avLst/>
                <a:gdLst/>
                <a:ahLst/>
                <a:cxnLst>
                  <a:cxn ang="0">
                    <a:pos x="wd2" y="hd2"/>
                  </a:cxn>
                  <a:cxn ang="5400000">
                    <a:pos x="wd2" y="hd2"/>
                  </a:cxn>
                  <a:cxn ang="10800000">
                    <a:pos x="wd2" y="hd2"/>
                  </a:cxn>
                  <a:cxn ang="16200000">
                    <a:pos x="wd2" y="hd2"/>
                  </a:cxn>
                </a:cxnLst>
                <a:rect l="0" t="0"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solidFill>
                <a:srgbClr val="FFFFF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14" name="Shape 1220"/>
              <p:cNvSpPr/>
              <p:nvPr/>
            </p:nvSpPr>
            <p:spPr>
              <a:xfrm>
                <a:off x="232860" y="500314"/>
                <a:ext cx="122447" cy="140074"/>
              </a:xfrm>
              <a:custGeom>
                <a:avLst/>
                <a:gdLst/>
                <a:ahLst/>
                <a:cxnLst>
                  <a:cxn ang="0">
                    <a:pos x="wd2" y="hd2"/>
                  </a:cxn>
                  <a:cxn ang="5400000">
                    <a:pos x="wd2" y="hd2"/>
                  </a:cxn>
                  <a:cxn ang="10800000">
                    <a:pos x="wd2" y="hd2"/>
                  </a:cxn>
                  <a:cxn ang="16200000">
                    <a:pos x="wd2" y="hd2"/>
                  </a:cxn>
                </a:cxnLst>
                <a:rect l="0" t="0"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solidFill>
                <a:srgbClr val="FFFFF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15" name="Shape 1221"/>
              <p:cNvSpPr/>
              <p:nvPr/>
            </p:nvSpPr>
            <p:spPr>
              <a:xfrm>
                <a:off x="206503" y="367074"/>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solidFill>
                <a:srgbClr val="FFFFF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16" name="Shape 1222"/>
              <p:cNvSpPr/>
              <p:nvPr/>
            </p:nvSpPr>
            <p:spPr>
              <a:xfrm>
                <a:off x="206503" y="236871"/>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solidFill>
                <a:srgbClr val="FFFFF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17" name="Shape 1223"/>
              <p:cNvSpPr/>
              <p:nvPr/>
            </p:nvSpPr>
            <p:spPr>
              <a:xfrm>
                <a:off x="236655" y="87308"/>
                <a:ext cx="118652" cy="137037"/>
              </a:xfrm>
              <a:custGeom>
                <a:avLst/>
                <a:gdLst/>
                <a:ahLst/>
                <a:cxnLst>
                  <a:cxn ang="0">
                    <a:pos x="wd2" y="hd2"/>
                  </a:cxn>
                  <a:cxn ang="5400000">
                    <a:pos x="wd2" y="hd2"/>
                  </a:cxn>
                  <a:cxn ang="10800000">
                    <a:pos x="wd2" y="hd2"/>
                  </a:cxn>
                  <a:cxn ang="16200000">
                    <a:pos x="wd2" y="hd2"/>
                  </a:cxn>
                </a:cxnLst>
                <a:rect l="0" t="0"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solidFill>
                <a:srgbClr val="FFFFF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18" name="Shape 1224"/>
              <p:cNvSpPr/>
              <p:nvPr/>
            </p:nvSpPr>
            <p:spPr>
              <a:xfrm>
                <a:off x="438294" y="500314"/>
                <a:ext cx="166398" cy="134760"/>
              </a:xfrm>
              <a:custGeom>
                <a:avLst/>
                <a:gdLst/>
                <a:ahLst/>
                <a:cxnLst>
                  <a:cxn ang="0">
                    <a:pos x="wd2" y="hd2"/>
                  </a:cxn>
                  <a:cxn ang="5400000">
                    <a:pos x="wd2" y="hd2"/>
                  </a:cxn>
                  <a:cxn ang="10800000">
                    <a:pos x="wd2" y="hd2"/>
                  </a:cxn>
                  <a:cxn ang="16200000">
                    <a:pos x="wd2" y="hd2"/>
                  </a:cxn>
                </a:cxnLst>
                <a:rect l="0" t="0"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solidFill>
                <a:srgbClr val="FFFFF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19" name="Shape 1225"/>
              <p:cNvSpPr/>
              <p:nvPr/>
            </p:nvSpPr>
            <p:spPr>
              <a:xfrm>
                <a:off x="515300" y="367074"/>
                <a:ext cx="133060" cy="119196"/>
              </a:xfrm>
              <a:custGeom>
                <a:avLst/>
                <a:gdLst/>
                <a:ahLst/>
                <a:cxnLst>
                  <a:cxn ang="0">
                    <a:pos x="wd2" y="hd2"/>
                  </a:cxn>
                  <a:cxn ang="5400000">
                    <a:pos x="wd2" y="hd2"/>
                  </a:cxn>
                  <a:cxn ang="10800000">
                    <a:pos x="wd2" y="hd2"/>
                  </a:cxn>
                  <a:cxn ang="16200000">
                    <a:pos x="wd2" y="hd2"/>
                  </a:cxn>
                </a:cxnLst>
                <a:rect l="0" t="0"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solidFill>
                <a:srgbClr val="FFFFF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20" name="Shape 1226"/>
              <p:cNvSpPr/>
              <p:nvPr/>
            </p:nvSpPr>
            <p:spPr>
              <a:xfrm>
                <a:off x="516438" y="236871"/>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solidFill>
                <a:srgbClr val="FFFFF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21" name="Shape 1227"/>
              <p:cNvSpPr/>
              <p:nvPr/>
            </p:nvSpPr>
            <p:spPr>
              <a:xfrm>
                <a:off x="440951" y="92622"/>
                <a:ext cx="158893" cy="131723"/>
              </a:xfrm>
              <a:custGeom>
                <a:avLst/>
                <a:gdLst/>
                <a:ahLst/>
                <a:cxnLst>
                  <a:cxn ang="0">
                    <a:pos x="wd2" y="hd2"/>
                  </a:cxn>
                  <a:cxn ang="5400000">
                    <a:pos x="wd2" y="hd2"/>
                  </a:cxn>
                  <a:cxn ang="10800000">
                    <a:pos x="wd2" y="hd2"/>
                  </a:cxn>
                  <a:cxn ang="16200000">
                    <a:pos x="wd2" y="hd2"/>
                  </a:cxn>
                </a:cxnLst>
                <a:rect l="0" t="0"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solidFill>
                <a:srgbClr val="FFFFF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22" name="Shape 1228"/>
              <p:cNvSpPr/>
              <p:nvPr/>
            </p:nvSpPr>
            <p:spPr>
              <a:xfrm>
                <a:off x="367833" y="84651"/>
                <a:ext cx="122070" cy="139694"/>
              </a:xfrm>
              <a:custGeom>
                <a:avLst/>
                <a:gdLst/>
                <a:ahLst/>
                <a:cxnLst>
                  <a:cxn ang="0">
                    <a:pos x="wd2" y="hd2"/>
                  </a:cxn>
                  <a:cxn ang="5400000">
                    <a:pos x="wd2" y="hd2"/>
                  </a:cxn>
                  <a:cxn ang="10800000">
                    <a:pos x="wd2" y="hd2"/>
                  </a:cxn>
                  <a:cxn ang="16200000">
                    <a:pos x="wd2" y="hd2"/>
                  </a:cxn>
                </a:cxnLst>
                <a:rect l="0" t="0"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solidFill>
                <a:srgbClr val="FFFFF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23" name="Shape 1229"/>
              <p:cNvSpPr/>
              <p:nvPr/>
            </p:nvSpPr>
            <p:spPr>
              <a:xfrm>
                <a:off x="367833" y="236871"/>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solidFill>
                <a:srgbClr val="FFFFF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24" name="Shape 1230"/>
              <p:cNvSpPr/>
              <p:nvPr/>
            </p:nvSpPr>
            <p:spPr>
              <a:xfrm>
                <a:off x="367833" y="367074"/>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solidFill>
                <a:srgbClr val="FFFFF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25" name="Shape 1231"/>
              <p:cNvSpPr/>
              <p:nvPr/>
            </p:nvSpPr>
            <p:spPr>
              <a:xfrm>
                <a:off x="367833" y="500314"/>
                <a:ext cx="118437" cy="138176"/>
              </a:xfrm>
              <a:custGeom>
                <a:avLst/>
                <a:gdLst/>
                <a:ahLst/>
                <a:cxnLst>
                  <a:cxn ang="0">
                    <a:pos x="wd2" y="hd2"/>
                  </a:cxn>
                  <a:cxn ang="5400000">
                    <a:pos x="wd2" y="hd2"/>
                  </a:cxn>
                  <a:cxn ang="10800000">
                    <a:pos x="wd2" y="hd2"/>
                  </a:cxn>
                  <a:cxn ang="16200000">
                    <a:pos x="wd2" y="hd2"/>
                  </a:cxn>
                </a:cxnLst>
                <a:rect l="0" t="0"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solidFill>
                <a:srgbClr val="FFFFF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26" name="Shape 1232"/>
              <p:cNvSpPr/>
              <p:nvPr/>
            </p:nvSpPr>
            <p:spPr>
              <a:xfrm>
                <a:off x="31506" y="31506"/>
                <a:ext cx="660128" cy="660128"/>
              </a:xfrm>
              <a:custGeom>
                <a:avLst/>
                <a:gdLst/>
                <a:ahLst/>
                <a:cxnLst>
                  <a:cxn ang="0">
                    <a:pos x="wd2" y="hd2"/>
                  </a:cxn>
                  <a:cxn ang="5400000">
                    <a:pos x="wd2" y="hd2"/>
                  </a:cxn>
                  <a:cxn ang="10800000">
                    <a:pos x="wd2" y="hd2"/>
                  </a:cxn>
                  <a:cxn ang="16200000">
                    <a:pos x="wd2" y="hd2"/>
                  </a:cxn>
                </a:cxnLst>
                <a:rect l="0" t="0"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solidFill>
                <a:srgbClr val="FFFFF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27" name="Shape 1233"/>
              <p:cNvSpPr/>
              <p:nvPr/>
            </p:nvSpPr>
            <p:spPr>
              <a:xfrm>
                <a:off x="82686" y="23535"/>
                <a:ext cx="234728" cy="223966"/>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28" name="Shape 1234"/>
              <p:cNvSpPr/>
              <p:nvPr/>
            </p:nvSpPr>
            <p:spPr>
              <a:xfrm>
                <a:off x="72119" y="12906"/>
                <a:ext cx="255862"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29" name="Shape 1235"/>
              <p:cNvSpPr/>
              <p:nvPr/>
            </p:nvSpPr>
            <p:spPr>
              <a:xfrm>
                <a:off x="407245" y="161710"/>
                <a:ext cx="234728" cy="223966"/>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30" name="Shape 1236"/>
              <p:cNvSpPr/>
              <p:nvPr/>
            </p:nvSpPr>
            <p:spPr>
              <a:xfrm>
                <a:off x="396678" y="150701"/>
                <a:ext cx="255862"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31" name="Shape 1237"/>
              <p:cNvSpPr/>
              <p:nvPr/>
            </p:nvSpPr>
            <p:spPr>
              <a:xfrm>
                <a:off x="170752" y="373148"/>
                <a:ext cx="234352" cy="224345"/>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w="3175" cap="flat">
                <a:solidFill>
                  <a:srgbClr val="88A57F"/>
                </a:solid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sp>
            <p:nvSpPr>
              <p:cNvPr id="432" name="Shape 1238"/>
              <p:cNvSpPr/>
              <p:nvPr/>
            </p:nvSpPr>
            <p:spPr>
              <a:xfrm>
                <a:off x="160186" y="362519"/>
                <a:ext cx="255863"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w="3175" cap="flat">
                <a:noFill/>
                <a:miter lim="400000"/>
              </a:ln>
              <a:effectLst/>
            </p:spPr>
            <p:txBody>
              <a:bodyPr wrap="square" lIns="60959" tIns="60959" rIns="60959" bIns="60959" numCol="1" rtlCol="0" anchor="t">
                <a:noAutofit/>
              </a:bodyPr>
              <a:lstStyle/>
              <a:p>
                <a:pPr defTabSz="1219170" rtl="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sym typeface="Calibri"/>
                </a:endParaRPr>
              </a:p>
            </p:txBody>
          </p:sp>
        </p:grpSp>
        <p:sp>
          <p:nvSpPr>
            <p:cNvPr id="433" name="TextBox 432"/>
            <p:cNvSpPr txBox="1"/>
            <p:nvPr/>
          </p:nvSpPr>
          <p:spPr>
            <a:xfrm>
              <a:off x="1984737" y="1974883"/>
              <a:ext cx="1309419" cy="1922133"/>
            </a:xfrm>
            <a:prstGeom prst="rect">
              <a:avLst/>
            </a:prstGeom>
            <a:solidFill>
              <a:schemeClr val="bg1"/>
            </a:solidFill>
          </p:spPr>
          <p:txBody>
            <a:bodyPr wrap="square" rtlCol="0">
              <a:spAutoFit/>
            </a:bodyPr>
            <a:lstStyle/>
            <a:p>
              <a:pPr algn="ctr" defTabSz="609585" rtl="0" fontAlgn="base">
                <a:spcBef>
                  <a:spcPct val="0"/>
                </a:spcBef>
                <a:spcAft>
                  <a:spcPct val="0"/>
                </a:spcAft>
              </a:pPr>
              <a:r>
                <a:rPr lang="ko-kr" sz="1300" b="1" dirty="0">
                  <a:solidFill>
                    <a:srgbClr val="FAA634"/>
                  </a:solidFill>
                  <a:latin typeface="Malgun Gothic" panose="020B0503020000020004" pitchFamily="34" charset="-127"/>
                  <a:ea typeface="Malgun Gothic" panose="020B0503020000020004" pitchFamily="34" charset="-127"/>
                  <a:cs typeface="Amazon Ember" panose="020B0603020204020204" pitchFamily="34" charset="0"/>
                </a:rPr>
                <a:t>데이터베이스</a:t>
              </a:r>
            </a:p>
            <a:p>
              <a:pPr algn="ctr" defTabSz="609585" rtl="0" fontAlgn="base">
                <a:spcBef>
                  <a:spcPct val="0"/>
                </a:spcBef>
                <a:spcAft>
                  <a:spcPct val="0"/>
                </a:spcAft>
              </a:pPr>
              <a:endParaRPr lang="en-US" sz="1300" dirty="0">
                <a:solidFill>
                  <a:srgbClr val="FAA634"/>
                </a:solidFill>
                <a:latin typeface="Malgun Gothic" panose="020B0503020000020004" pitchFamily="34" charset="-127"/>
                <a:ea typeface="Malgun Gothic" panose="020B0503020000020004" pitchFamily="34" charset="-127"/>
                <a:cs typeface="Amazon Ember" panose="020B0603020204020204" pitchFamily="34" charset="0"/>
              </a:endParaRPr>
            </a:p>
            <a:p>
              <a:pPr algn="ctr" rtl="0" fontAlgn="base">
                <a:spcBef>
                  <a:spcPct val="0"/>
                </a:spcBef>
                <a:spcAft>
                  <a:spcPct val="0"/>
                </a:spcAft>
              </a:pPr>
              <a:r>
                <a:rPr lang="ko-kr" sz="1300" dirty="0">
                  <a:latin typeface="Malgun Gothic" panose="020B0503020000020004" pitchFamily="34" charset="-127"/>
                  <a:ea typeface="Malgun Gothic" panose="020B0503020000020004" pitchFamily="34" charset="-127"/>
                  <a:cs typeface="Amazon Ember" panose="020B0603020204020204" pitchFamily="34" charset="0"/>
                </a:rPr>
                <a:t>관계형</a:t>
              </a:r>
            </a:p>
            <a:p>
              <a:pPr algn="ctr" rtl="0" fontAlgn="base">
                <a:spcBef>
                  <a:spcPct val="0"/>
                </a:spcBef>
                <a:spcAft>
                  <a:spcPct val="0"/>
                </a:spcAft>
              </a:pPr>
              <a:endParaRPr lang="en-US" sz="1300" dirty="0">
                <a:latin typeface="Malgun Gothic" panose="020B0503020000020004" pitchFamily="34" charset="-127"/>
                <a:ea typeface="Malgun Gothic" panose="020B0503020000020004" pitchFamily="34" charset="-127"/>
                <a:cs typeface="Amazon Ember" panose="020B0603020204020204" pitchFamily="34" charset="0"/>
              </a:endParaRPr>
            </a:p>
            <a:p>
              <a:pPr algn="ctr" rtl="0" fontAlgn="base">
                <a:spcBef>
                  <a:spcPct val="0"/>
                </a:spcBef>
                <a:spcAft>
                  <a:spcPct val="0"/>
                </a:spcAft>
              </a:pPr>
              <a:r>
                <a:rPr lang="ko-kr" sz="1300" dirty="0">
                  <a:latin typeface="Amazon Ember" panose="020B0603020204020204" pitchFamily="34" charset="0"/>
                  <a:ea typeface="Malgun Gothic" panose="020B0503020000020004" pitchFamily="34" charset="-127"/>
                  <a:cs typeface="Amazon Ember" panose="020B0603020204020204" pitchFamily="34" charset="0"/>
                </a:rPr>
                <a:t>NoSQL</a:t>
              </a:r>
            </a:p>
            <a:p>
              <a:pPr algn="ctr" rtl="0" fontAlgn="base">
                <a:spcBef>
                  <a:spcPct val="0"/>
                </a:spcBef>
                <a:spcAft>
                  <a:spcPct val="0"/>
                </a:spcAft>
              </a:pPr>
              <a:endParaRPr lang="en-US" sz="1300" dirty="0">
                <a:latin typeface="Malgun Gothic" panose="020B0503020000020004" pitchFamily="34" charset="-127"/>
                <a:ea typeface="Malgun Gothic" panose="020B0503020000020004" pitchFamily="34" charset="-127"/>
                <a:cs typeface="Amazon Ember" panose="020B0603020204020204" pitchFamily="34" charset="0"/>
              </a:endParaRPr>
            </a:p>
            <a:p>
              <a:pPr algn="ctr" rtl="0" fontAlgn="base">
                <a:spcBef>
                  <a:spcPct val="0"/>
                </a:spcBef>
                <a:spcAft>
                  <a:spcPct val="0"/>
                </a:spcAft>
              </a:pPr>
              <a:r>
                <a:rPr lang="ko-kr" sz="1300" dirty="0">
                  <a:latin typeface="Malgun Gothic" panose="020B0503020000020004" pitchFamily="34" charset="-127"/>
                  <a:ea typeface="Malgun Gothic" panose="020B0503020000020004" pitchFamily="34" charset="-127"/>
                  <a:cs typeface="Amazon Ember" panose="020B0603020204020204" pitchFamily="34" charset="0"/>
                </a:rPr>
                <a:t>캐싱</a:t>
              </a:r>
            </a:p>
            <a:p>
              <a:pPr algn="ctr" defTabSz="609585" rtl="0" fontAlgn="base">
                <a:spcBef>
                  <a:spcPct val="0"/>
                </a:spcBef>
                <a:spcAft>
                  <a:spcPct val="0"/>
                </a:spcAft>
              </a:pPr>
              <a:endParaRPr lang="en-US" sz="1300" dirty="0">
                <a:latin typeface="Malgun Gothic" panose="020B0503020000020004" pitchFamily="34" charset="-127"/>
                <a:ea typeface="Malgun Gothic" panose="020B0503020000020004" pitchFamily="34" charset="-127"/>
                <a:cs typeface="Amazon Ember" panose="020B0603020204020204" pitchFamily="34" charset="0"/>
              </a:endParaRPr>
            </a:p>
          </p:txBody>
        </p:sp>
        <p:sp>
          <p:nvSpPr>
            <p:cNvPr id="434" name="TextBox 433"/>
            <p:cNvSpPr txBox="1"/>
            <p:nvPr/>
          </p:nvSpPr>
          <p:spPr>
            <a:xfrm>
              <a:off x="3530467" y="1974873"/>
              <a:ext cx="1396056" cy="2830778"/>
            </a:xfrm>
            <a:prstGeom prst="rect">
              <a:avLst/>
            </a:prstGeom>
            <a:solidFill>
              <a:schemeClr val="bg1"/>
            </a:solidFill>
          </p:spPr>
          <p:txBody>
            <a:bodyPr wrap="square" rtlCol="0">
              <a:spAutoFit/>
            </a:bodyPr>
            <a:lstStyle/>
            <a:p>
              <a:pPr algn="ctr" defTabSz="609585" rtl="0" fontAlgn="base">
                <a:spcBef>
                  <a:spcPct val="0"/>
                </a:spcBef>
                <a:spcAft>
                  <a:spcPct val="0"/>
                </a:spcAft>
              </a:pPr>
              <a:r>
                <a:rPr lang="ko-kr" sz="1300" b="1" dirty="0">
                  <a:solidFill>
                    <a:srgbClr val="FAA634"/>
                  </a:solidFill>
                  <a:latin typeface="Malgun Gothic" panose="020B0503020000020004" pitchFamily="34" charset="-127"/>
                  <a:ea typeface="Malgun Gothic" panose="020B0503020000020004" pitchFamily="34" charset="-127"/>
                  <a:cs typeface="Amazon Ember" panose="020B0603020204020204" pitchFamily="34" charset="0"/>
                </a:rPr>
                <a:t>분석</a:t>
              </a:r>
            </a:p>
            <a:p>
              <a:pPr algn="ctr" defTabSz="609585" rtl="0" fontAlgn="base">
                <a:spcBef>
                  <a:spcPct val="0"/>
                </a:spcBef>
                <a:spcAft>
                  <a:spcPct val="0"/>
                </a:spcAft>
              </a:pPr>
              <a:endParaRPr lang="en-US" sz="1300" dirty="0">
                <a:solidFill>
                  <a:srgbClr val="FAA634"/>
                </a:solidFill>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spcBef>
                  <a:spcPct val="0"/>
                </a:spcBef>
                <a:spcAft>
                  <a:spcPct val="0"/>
                </a:spcAft>
              </a:pPr>
              <a:r>
                <a:rPr lang="ko-kr" sz="1300" dirty="0">
                  <a:latin typeface="Malgun Gothic" panose="020B0503020000020004" pitchFamily="34" charset="-127"/>
                  <a:ea typeface="Malgun Gothic" panose="020B0503020000020004" pitchFamily="34" charset="-127"/>
                  <a:cs typeface="Amazon Ember" panose="020B0603020204020204" pitchFamily="34" charset="0"/>
                </a:rPr>
                <a:t>클러스터 컴퓨팅</a:t>
              </a:r>
            </a:p>
            <a:p>
              <a:pPr algn="ctr" defTabSz="609585" rtl="0" fontAlgn="base">
                <a:spcBef>
                  <a:spcPct val="0"/>
                </a:spcBef>
                <a:spcAft>
                  <a:spcPct val="0"/>
                </a:spcAft>
              </a:pPr>
              <a:endParaRPr lang="en-US" sz="1300" dirty="0">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spcBef>
                  <a:spcPct val="0"/>
                </a:spcBef>
                <a:spcAft>
                  <a:spcPct val="0"/>
                </a:spcAft>
              </a:pPr>
              <a:r>
                <a:rPr lang="ko-kr" sz="1300" dirty="0">
                  <a:latin typeface="Malgun Gothic" panose="020B0503020000020004" pitchFamily="34" charset="-127"/>
                  <a:ea typeface="Malgun Gothic" panose="020B0503020000020004" pitchFamily="34" charset="-127"/>
                  <a:cs typeface="Amazon Ember" panose="020B0603020204020204" pitchFamily="34" charset="0"/>
                </a:rPr>
                <a:t>실시간</a:t>
              </a:r>
            </a:p>
            <a:p>
              <a:pPr algn="ctr" defTabSz="609585" rtl="0" fontAlgn="base">
                <a:spcBef>
                  <a:spcPct val="0"/>
                </a:spcBef>
                <a:spcAft>
                  <a:spcPct val="0"/>
                </a:spcAft>
              </a:pPr>
              <a:endParaRPr lang="en-US" sz="1300" dirty="0">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spcBef>
                  <a:spcPct val="0"/>
                </a:spcBef>
                <a:spcAft>
                  <a:spcPct val="0"/>
                </a:spcAft>
              </a:pPr>
              <a:r>
                <a:rPr lang="ko-kr" sz="1300" dirty="0">
                  <a:latin typeface="Malgun Gothic" panose="020B0503020000020004" pitchFamily="34" charset="-127"/>
                  <a:ea typeface="Malgun Gothic" panose="020B0503020000020004" pitchFamily="34" charset="-127"/>
                  <a:cs typeface="Amazon Ember" panose="020B0603020204020204" pitchFamily="34" charset="0"/>
                </a:rPr>
                <a:t>데이터 </a:t>
              </a:r>
              <a:r>
                <a:rPr lang="ko-kr" sz="1300" dirty="0" err="1">
                  <a:latin typeface="Malgun Gothic" panose="020B0503020000020004" pitchFamily="34" charset="-127"/>
                  <a:ea typeface="Malgun Gothic" panose="020B0503020000020004" pitchFamily="34" charset="-127"/>
                  <a:cs typeface="Amazon Ember" panose="020B0603020204020204" pitchFamily="34" charset="0"/>
                </a:rPr>
                <a:t>웨어하우스</a:t>
              </a:r>
              <a:endParaRPr lang="ko-kr" sz="1300" dirty="0">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spcBef>
                  <a:spcPct val="0"/>
                </a:spcBef>
                <a:spcAft>
                  <a:spcPct val="0"/>
                </a:spcAft>
              </a:pPr>
              <a:endParaRPr lang="en-US" sz="1300" dirty="0">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spcBef>
                  <a:spcPct val="0"/>
                </a:spcBef>
                <a:spcAft>
                  <a:spcPct val="0"/>
                </a:spcAft>
              </a:pPr>
              <a:r>
                <a:rPr lang="ko-kr" sz="1300" dirty="0">
                  <a:latin typeface="Malgun Gothic" panose="020B0503020000020004" pitchFamily="34" charset="-127"/>
                  <a:ea typeface="Malgun Gothic" panose="020B0503020000020004" pitchFamily="34" charset="-127"/>
                  <a:cs typeface="Amazon Ember" panose="020B0603020204020204" pitchFamily="34" charset="0"/>
                </a:rPr>
                <a:t>데이터 워크플로우</a:t>
              </a:r>
            </a:p>
          </p:txBody>
        </p:sp>
        <p:sp>
          <p:nvSpPr>
            <p:cNvPr id="435" name="TextBox 434"/>
            <p:cNvSpPr txBox="1"/>
            <p:nvPr/>
          </p:nvSpPr>
          <p:spPr>
            <a:xfrm>
              <a:off x="5178988" y="1974881"/>
              <a:ext cx="1497424" cy="2944359"/>
            </a:xfrm>
            <a:prstGeom prst="rect">
              <a:avLst/>
            </a:prstGeom>
            <a:noFill/>
          </p:spPr>
          <p:txBody>
            <a:bodyPr wrap="square" rtlCol="0">
              <a:spAutoFit/>
            </a:bodyPr>
            <a:lstStyle/>
            <a:p>
              <a:pPr algn="ctr" defTabSz="609585" rtl="0" fontAlgn="base">
                <a:lnSpc>
                  <a:spcPts val="1467"/>
                </a:lnSpc>
                <a:spcBef>
                  <a:spcPct val="0"/>
                </a:spcBef>
                <a:spcAft>
                  <a:spcPct val="0"/>
                </a:spcAft>
              </a:pPr>
              <a:r>
                <a:rPr lang="ko-kr" sz="1300" b="1" dirty="0">
                  <a:solidFill>
                    <a:srgbClr val="FAA634"/>
                  </a:solidFill>
                  <a:latin typeface="Malgun Gothic" panose="020B0503020000020004" pitchFamily="34" charset="-127"/>
                  <a:ea typeface="Malgun Gothic" panose="020B0503020000020004" pitchFamily="34" charset="-127"/>
                  <a:cs typeface="Amazon Ember" panose="020B0603020204020204" pitchFamily="34" charset="0"/>
                </a:rPr>
                <a:t>앱 서비스</a:t>
              </a:r>
              <a:endParaRPr lang="en-US" sz="1300" b="1" dirty="0">
                <a:solidFill>
                  <a:srgbClr val="FAA634"/>
                </a:solidFill>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lnSpc>
                  <a:spcPts val="1467"/>
                </a:lnSpc>
                <a:spcBef>
                  <a:spcPct val="0"/>
                </a:spcBef>
                <a:spcAft>
                  <a:spcPct val="0"/>
                </a:spcAft>
              </a:pPr>
              <a:endParaRPr lang="en-US" sz="1300" dirty="0">
                <a:solidFill>
                  <a:srgbClr val="FAA634"/>
                </a:solidFill>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lnSpc>
                  <a:spcPts val="1467"/>
                </a:lnSpc>
                <a:spcBef>
                  <a:spcPct val="0"/>
                </a:spcBef>
                <a:spcAft>
                  <a:spcPct val="0"/>
                </a:spcAft>
              </a:pPr>
              <a:r>
                <a:rPr lang="ko-kr" sz="1300" dirty="0" err="1">
                  <a:latin typeface="Malgun Gothic" panose="020B0503020000020004" pitchFamily="34" charset="-127"/>
                  <a:ea typeface="Malgun Gothic" panose="020B0503020000020004" pitchFamily="34" charset="-127"/>
                  <a:cs typeface="Amazon Ember" panose="020B0603020204020204" pitchFamily="34" charset="0"/>
                </a:rPr>
                <a:t>대기열</a:t>
              </a:r>
              <a:endParaRPr lang="ko-kr" sz="1300" dirty="0">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lnSpc>
                  <a:spcPts val="1467"/>
                </a:lnSpc>
                <a:spcBef>
                  <a:spcPct val="0"/>
                </a:spcBef>
                <a:spcAft>
                  <a:spcPct val="0"/>
                </a:spcAft>
              </a:pPr>
              <a:endParaRPr lang="en-US" sz="1300" dirty="0">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lnSpc>
                  <a:spcPts val="1467"/>
                </a:lnSpc>
                <a:spcBef>
                  <a:spcPct val="0"/>
                </a:spcBef>
                <a:spcAft>
                  <a:spcPct val="0"/>
                </a:spcAft>
              </a:pPr>
              <a:r>
                <a:rPr lang="ko-kr" sz="1300" dirty="0">
                  <a:latin typeface="Malgun Gothic" panose="020B0503020000020004" pitchFamily="34" charset="-127"/>
                  <a:ea typeface="Malgun Gothic" panose="020B0503020000020004" pitchFamily="34" charset="-127"/>
                  <a:cs typeface="Amazon Ember" panose="020B0603020204020204" pitchFamily="34" charset="0"/>
                </a:rPr>
                <a:t>오케스트레이션</a:t>
              </a:r>
            </a:p>
            <a:p>
              <a:pPr algn="ctr" defTabSz="609585" rtl="0" fontAlgn="base">
                <a:lnSpc>
                  <a:spcPts val="1467"/>
                </a:lnSpc>
                <a:spcBef>
                  <a:spcPct val="0"/>
                </a:spcBef>
                <a:spcAft>
                  <a:spcPct val="0"/>
                </a:spcAft>
              </a:pPr>
              <a:endParaRPr lang="en-US" sz="1300" dirty="0">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lnSpc>
                  <a:spcPts val="1467"/>
                </a:lnSpc>
                <a:spcBef>
                  <a:spcPct val="0"/>
                </a:spcBef>
                <a:spcAft>
                  <a:spcPct val="0"/>
                </a:spcAft>
              </a:pPr>
              <a:r>
                <a:rPr lang="ko-kr" sz="13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rPr>
                <a:t>앱</a:t>
              </a:r>
              <a:r>
                <a:rPr lang="ko-kr" sz="1300" dirty="0">
                  <a:latin typeface="Malgun Gothic" panose="020B0503020000020004" pitchFamily="34" charset="-127"/>
                  <a:ea typeface="Malgun Gothic" panose="020B0503020000020004" pitchFamily="34" charset="-127"/>
                  <a:cs typeface="Amazon Ember" panose="020B0603020204020204" pitchFamily="34" charset="0"/>
                </a:rPr>
                <a:t> </a:t>
              </a:r>
              <a:r>
                <a:rPr lang="ko-kr" sz="13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rPr>
                <a:t> 스트리밍</a:t>
              </a:r>
              <a:endParaRPr lang="en-US" sz="13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lnSpc>
                  <a:spcPts val="1467"/>
                </a:lnSpc>
                <a:spcBef>
                  <a:spcPct val="0"/>
                </a:spcBef>
                <a:spcAft>
                  <a:spcPct val="0"/>
                </a:spcAft>
              </a:pPr>
              <a:endParaRPr lang="en-US" sz="1300" dirty="0">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lnSpc>
                  <a:spcPts val="1467"/>
                </a:lnSpc>
                <a:spcBef>
                  <a:spcPct val="0"/>
                </a:spcBef>
                <a:spcAft>
                  <a:spcPct val="0"/>
                </a:spcAft>
              </a:pPr>
              <a:r>
                <a:rPr lang="ko-kr" sz="1300" dirty="0">
                  <a:latin typeface="Malgun Gothic" panose="020B0503020000020004" pitchFamily="34" charset="-127"/>
                  <a:ea typeface="Malgun Gothic" panose="020B0503020000020004" pitchFamily="34" charset="-127"/>
                  <a:cs typeface="Amazon Ember" panose="020B0603020204020204" pitchFamily="34" charset="0"/>
                </a:rPr>
                <a:t>코드 변환</a:t>
              </a:r>
            </a:p>
            <a:p>
              <a:pPr algn="ctr" defTabSz="609585" rtl="0" fontAlgn="base">
                <a:lnSpc>
                  <a:spcPts val="1467"/>
                </a:lnSpc>
                <a:spcBef>
                  <a:spcPct val="0"/>
                </a:spcBef>
                <a:spcAft>
                  <a:spcPct val="0"/>
                </a:spcAft>
              </a:pPr>
              <a:endParaRPr lang="en-US" sz="1300" dirty="0">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lnSpc>
                  <a:spcPts val="1467"/>
                </a:lnSpc>
                <a:spcBef>
                  <a:spcPct val="0"/>
                </a:spcBef>
                <a:spcAft>
                  <a:spcPct val="0"/>
                </a:spcAft>
              </a:pPr>
              <a:r>
                <a:rPr lang="ko-kr" sz="1300" dirty="0">
                  <a:latin typeface="Malgun Gothic" panose="020B0503020000020004" pitchFamily="34" charset="-127"/>
                  <a:ea typeface="Malgun Gothic" panose="020B0503020000020004" pitchFamily="34" charset="-127"/>
                  <a:cs typeface="Amazon Ember" panose="020B0603020204020204" pitchFamily="34" charset="0"/>
                </a:rPr>
                <a:t>이메일</a:t>
              </a:r>
            </a:p>
            <a:p>
              <a:pPr algn="ctr" defTabSz="609585" rtl="0" fontAlgn="base">
                <a:lnSpc>
                  <a:spcPts val="1467"/>
                </a:lnSpc>
                <a:spcBef>
                  <a:spcPct val="0"/>
                </a:spcBef>
                <a:spcAft>
                  <a:spcPct val="0"/>
                </a:spcAft>
              </a:pPr>
              <a:endParaRPr lang="en-US" sz="1300" dirty="0">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lnSpc>
                  <a:spcPts val="1467"/>
                </a:lnSpc>
                <a:spcBef>
                  <a:spcPct val="0"/>
                </a:spcBef>
                <a:spcAft>
                  <a:spcPct val="0"/>
                </a:spcAft>
              </a:pPr>
              <a:r>
                <a:rPr lang="ko-kr" sz="1300" dirty="0">
                  <a:latin typeface="Malgun Gothic" panose="020B0503020000020004" pitchFamily="34" charset="-127"/>
                  <a:ea typeface="Malgun Gothic" panose="020B0503020000020004" pitchFamily="34" charset="-127"/>
                  <a:cs typeface="Amazon Ember" panose="020B0603020204020204" pitchFamily="34" charset="0"/>
                </a:rPr>
                <a:t>검색</a:t>
              </a:r>
            </a:p>
          </p:txBody>
        </p:sp>
        <p:sp>
          <p:nvSpPr>
            <p:cNvPr id="436" name="TextBox 435"/>
            <p:cNvSpPr txBox="1"/>
            <p:nvPr/>
          </p:nvSpPr>
          <p:spPr>
            <a:xfrm>
              <a:off x="6870191" y="1974879"/>
              <a:ext cx="2604631" cy="2603616"/>
            </a:xfrm>
            <a:prstGeom prst="rect">
              <a:avLst/>
            </a:prstGeom>
            <a:solidFill>
              <a:schemeClr val="bg1"/>
            </a:solidFill>
          </p:spPr>
          <p:txBody>
            <a:bodyPr wrap="square" rtlCol="0">
              <a:spAutoFit/>
            </a:bodyPr>
            <a:lstStyle/>
            <a:p>
              <a:pPr algn="ctr" defTabSz="609585" rtl="0" fontAlgn="base">
                <a:spcBef>
                  <a:spcPct val="0"/>
                </a:spcBef>
                <a:spcAft>
                  <a:spcPct val="0"/>
                </a:spcAft>
              </a:pPr>
              <a:r>
                <a:rPr lang="ko-kr" sz="1300" b="1" dirty="0">
                  <a:solidFill>
                    <a:srgbClr val="FAA634"/>
                  </a:solidFill>
                  <a:latin typeface="Malgun Gothic" panose="020B0503020000020004" pitchFamily="34" charset="-127"/>
                  <a:ea typeface="Malgun Gothic" panose="020B0503020000020004" pitchFamily="34" charset="-127"/>
                  <a:cs typeface="Amazon Ember" panose="020B0603020204020204" pitchFamily="34" charset="0"/>
                </a:rPr>
                <a:t>배포 및 관리</a:t>
              </a:r>
            </a:p>
            <a:p>
              <a:pPr algn="ctr" defTabSz="609585" rtl="0" fontAlgn="base">
                <a:spcBef>
                  <a:spcPct val="0"/>
                </a:spcBef>
                <a:spcAft>
                  <a:spcPct val="0"/>
                </a:spcAft>
              </a:pPr>
              <a:endParaRPr lang="en-US" sz="1300" dirty="0">
                <a:solidFill>
                  <a:srgbClr val="FAA634"/>
                </a:solidFill>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spcBef>
                  <a:spcPct val="0"/>
                </a:spcBef>
                <a:spcAft>
                  <a:spcPct val="0"/>
                </a:spcAft>
              </a:pPr>
              <a:r>
                <a:rPr lang="ko-kr" sz="1300" dirty="0">
                  <a:latin typeface="Malgun Gothic" panose="020B0503020000020004" pitchFamily="34" charset="-127"/>
                  <a:ea typeface="Malgun Gothic" panose="020B0503020000020004" pitchFamily="34" charset="-127"/>
                  <a:cs typeface="Amazon Ember" panose="020B0603020204020204" pitchFamily="34" charset="0"/>
                </a:rPr>
                <a:t>컨테이너</a:t>
              </a:r>
            </a:p>
            <a:p>
              <a:pPr algn="ctr" defTabSz="609585" rtl="0" fontAlgn="base">
                <a:spcBef>
                  <a:spcPct val="0"/>
                </a:spcBef>
                <a:spcAft>
                  <a:spcPct val="0"/>
                </a:spcAft>
              </a:pPr>
              <a:endParaRPr lang="en-US" sz="1300" dirty="0">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spcBef>
                  <a:spcPct val="0"/>
                </a:spcBef>
                <a:spcAft>
                  <a:spcPct val="0"/>
                </a:spcAft>
              </a:pPr>
              <a:r>
                <a:rPr lang="ko-kr" sz="1300" dirty="0" err="1">
                  <a:solidFill>
                    <a:srgbClr val="000000"/>
                  </a:solidFill>
                  <a:latin typeface="Malgun Gothic" panose="020B0503020000020004" pitchFamily="34" charset="-127"/>
                  <a:ea typeface="Malgun Gothic" panose="020B0503020000020004" pitchFamily="34" charset="-127"/>
                  <a:cs typeface="Amazon Ember" panose="020B0603020204020204" pitchFamily="34" charset="0"/>
                </a:rPr>
                <a:t>데브옵스</a:t>
              </a:r>
              <a:r>
                <a:rPr lang="ko-kr" sz="1300" dirty="0">
                  <a:latin typeface="Malgun Gothic" panose="020B0503020000020004" pitchFamily="34" charset="-127"/>
                  <a:ea typeface="Malgun Gothic" panose="020B0503020000020004" pitchFamily="34" charset="-127"/>
                  <a:cs typeface="Amazon Ember" panose="020B0603020204020204" pitchFamily="34" charset="0"/>
                </a:rPr>
                <a:t> 도구</a:t>
              </a:r>
            </a:p>
            <a:p>
              <a:pPr algn="ctr" defTabSz="609585" rtl="0" fontAlgn="base">
                <a:spcBef>
                  <a:spcPct val="0"/>
                </a:spcBef>
                <a:spcAft>
                  <a:spcPct val="0"/>
                </a:spcAft>
              </a:pPr>
              <a:endParaRPr lang="en-US" sz="1300" dirty="0">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spcBef>
                  <a:spcPct val="0"/>
                </a:spcBef>
                <a:spcAft>
                  <a:spcPct val="0"/>
                </a:spcAft>
              </a:pPr>
              <a:r>
                <a:rPr lang="ko-kr" sz="1300" dirty="0">
                  <a:latin typeface="Malgun Gothic" panose="020B0503020000020004" pitchFamily="34" charset="-127"/>
                  <a:ea typeface="Malgun Gothic" panose="020B0503020000020004" pitchFamily="34" charset="-127"/>
                  <a:cs typeface="Amazon Ember" panose="020B0603020204020204" pitchFamily="34" charset="0"/>
                </a:rPr>
                <a:t>리소스 템플릿</a:t>
              </a:r>
            </a:p>
            <a:p>
              <a:pPr algn="ctr" defTabSz="609585" rtl="0" fontAlgn="base">
                <a:spcBef>
                  <a:spcPct val="0"/>
                </a:spcBef>
                <a:spcAft>
                  <a:spcPct val="0"/>
                </a:spcAft>
              </a:pPr>
              <a:endParaRPr lang="en-US" sz="1300" dirty="0">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spcBef>
                  <a:spcPct val="0"/>
                </a:spcBef>
                <a:spcAft>
                  <a:spcPct val="0"/>
                </a:spcAft>
              </a:pPr>
              <a:r>
                <a:rPr lang="ko-kr" sz="1300" dirty="0">
                  <a:latin typeface="Malgun Gothic" panose="020B0503020000020004" pitchFamily="34" charset="-127"/>
                  <a:ea typeface="Malgun Gothic" panose="020B0503020000020004" pitchFamily="34" charset="-127"/>
                  <a:cs typeface="Amazon Ember" panose="020B0603020204020204" pitchFamily="34" charset="0"/>
                </a:rPr>
                <a:t>사용량 추적</a:t>
              </a:r>
            </a:p>
            <a:p>
              <a:pPr algn="ctr" defTabSz="609585" rtl="0" fontAlgn="base">
                <a:spcBef>
                  <a:spcPct val="0"/>
                </a:spcBef>
                <a:spcAft>
                  <a:spcPct val="0"/>
                </a:spcAft>
              </a:pPr>
              <a:endParaRPr lang="en-US" sz="1300" dirty="0">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spcBef>
                  <a:spcPct val="0"/>
                </a:spcBef>
                <a:spcAft>
                  <a:spcPct val="0"/>
                </a:spcAft>
              </a:pPr>
              <a:r>
                <a:rPr lang="ko-kr" sz="1300" dirty="0">
                  <a:latin typeface="Malgun Gothic" panose="020B0503020000020004" pitchFamily="34" charset="-127"/>
                  <a:ea typeface="Malgun Gothic" panose="020B0503020000020004" pitchFamily="34" charset="-127"/>
                  <a:cs typeface="Amazon Ember" panose="020B0603020204020204" pitchFamily="34" charset="0"/>
                </a:rPr>
                <a:t>모니터링 및 </a:t>
              </a:r>
              <a:r>
                <a:rPr lang="ko-kr" sz="13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rPr>
                <a:t>로그</a:t>
              </a:r>
              <a:endParaRPr lang="en-US" sz="1300"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endParaRPr>
            </a:p>
          </p:txBody>
        </p:sp>
        <p:sp>
          <p:nvSpPr>
            <p:cNvPr id="437" name="TextBox 436"/>
            <p:cNvSpPr txBox="1"/>
            <p:nvPr/>
          </p:nvSpPr>
          <p:spPr>
            <a:xfrm>
              <a:off x="9700464" y="1974879"/>
              <a:ext cx="1686241" cy="2149295"/>
            </a:xfrm>
            <a:prstGeom prst="rect">
              <a:avLst/>
            </a:prstGeom>
            <a:solidFill>
              <a:schemeClr val="bg1"/>
            </a:solidFill>
          </p:spPr>
          <p:txBody>
            <a:bodyPr wrap="square" rtlCol="0">
              <a:spAutoFit/>
            </a:bodyPr>
            <a:lstStyle/>
            <a:p>
              <a:pPr algn="ctr" defTabSz="609585" rtl="0" fontAlgn="base">
                <a:spcBef>
                  <a:spcPct val="0"/>
                </a:spcBef>
                <a:spcAft>
                  <a:spcPct val="0"/>
                </a:spcAft>
              </a:pPr>
              <a:r>
                <a:rPr lang="ko-kr" sz="1300" b="1" dirty="0">
                  <a:solidFill>
                    <a:srgbClr val="FAA634"/>
                  </a:solidFill>
                  <a:latin typeface="Malgun Gothic" panose="020B0503020000020004" pitchFamily="34" charset="-127"/>
                  <a:ea typeface="Malgun Gothic" panose="020B0503020000020004" pitchFamily="34" charset="-127"/>
                  <a:cs typeface="Amazon Ember" panose="020B0603020204020204" pitchFamily="34" charset="0"/>
                </a:rPr>
                <a:t>모바일 서비스</a:t>
              </a:r>
              <a:endParaRPr lang="en-US" sz="1300" b="1" dirty="0">
                <a:solidFill>
                  <a:srgbClr val="FAA634"/>
                </a:solidFill>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spcBef>
                  <a:spcPct val="0"/>
                </a:spcBef>
                <a:spcAft>
                  <a:spcPct val="0"/>
                </a:spcAft>
              </a:pPr>
              <a:endParaRPr lang="en-US" sz="1300" dirty="0">
                <a:solidFill>
                  <a:srgbClr val="FAA634"/>
                </a:solidFill>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spcBef>
                  <a:spcPct val="0"/>
                </a:spcBef>
                <a:spcAft>
                  <a:spcPct val="0"/>
                </a:spcAft>
              </a:pPr>
              <a:r>
                <a:rPr lang="ko-kr" sz="1300" dirty="0">
                  <a:latin typeface="Malgun Gothic" panose="020B0503020000020004" pitchFamily="34" charset="-127"/>
                  <a:ea typeface="Malgun Gothic" panose="020B0503020000020004" pitchFamily="34" charset="-127"/>
                  <a:cs typeface="Amazon Ember" panose="020B0603020204020204" pitchFamily="34" charset="0"/>
                </a:rPr>
                <a:t>자격 증명</a:t>
              </a:r>
            </a:p>
            <a:p>
              <a:pPr algn="ctr" defTabSz="609585" rtl="0" fontAlgn="base">
                <a:spcBef>
                  <a:spcPct val="0"/>
                </a:spcBef>
                <a:spcAft>
                  <a:spcPct val="0"/>
                </a:spcAft>
              </a:pPr>
              <a:endParaRPr lang="en-US" sz="1300" dirty="0">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spcBef>
                  <a:spcPct val="0"/>
                </a:spcBef>
                <a:spcAft>
                  <a:spcPct val="0"/>
                </a:spcAft>
              </a:pPr>
              <a:r>
                <a:rPr lang="ko-kr" sz="1300" dirty="0">
                  <a:latin typeface="Malgun Gothic" panose="020B0503020000020004" pitchFamily="34" charset="-127"/>
                  <a:ea typeface="Malgun Gothic" panose="020B0503020000020004" pitchFamily="34" charset="-127"/>
                  <a:cs typeface="Amazon Ember" panose="020B0603020204020204" pitchFamily="34" charset="0"/>
                </a:rPr>
                <a:t>동기화</a:t>
              </a:r>
            </a:p>
            <a:p>
              <a:pPr algn="ctr" defTabSz="609585" rtl="0" fontAlgn="base">
                <a:spcBef>
                  <a:spcPct val="0"/>
                </a:spcBef>
                <a:spcAft>
                  <a:spcPct val="0"/>
                </a:spcAft>
              </a:pPr>
              <a:endParaRPr lang="en-US" sz="1300" dirty="0">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spcBef>
                  <a:spcPct val="0"/>
                </a:spcBef>
                <a:spcAft>
                  <a:spcPct val="0"/>
                </a:spcAft>
              </a:pPr>
              <a:r>
                <a:rPr lang="ko-kr" sz="1300" dirty="0">
                  <a:latin typeface="Amazon Ember" panose="020B0603020204020204" pitchFamily="34" charset="0"/>
                  <a:ea typeface="Malgun Gothic" panose="020B0503020000020004" pitchFamily="34" charset="-127"/>
                  <a:cs typeface="Amazon Ember" panose="020B0603020204020204" pitchFamily="34" charset="0"/>
                </a:rPr>
                <a:t>Mobile Analytics</a:t>
              </a:r>
            </a:p>
            <a:p>
              <a:pPr algn="ctr" defTabSz="609585" rtl="0" fontAlgn="base">
                <a:spcBef>
                  <a:spcPct val="0"/>
                </a:spcBef>
                <a:spcAft>
                  <a:spcPct val="0"/>
                </a:spcAft>
              </a:pPr>
              <a:endParaRPr lang="en-US" sz="1300" dirty="0">
                <a:latin typeface="Malgun Gothic" panose="020B0503020000020004" pitchFamily="34" charset="-127"/>
                <a:ea typeface="Malgun Gothic" panose="020B0503020000020004" pitchFamily="34" charset="-127"/>
                <a:cs typeface="Amazon Ember" panose="020B0603020204020204" pitchFamily="34" charset="0"/>
              </a:endParaRPr>
            </a:p>
            <a:p>
              <a:pPr algn="ctr" defTabSz="609585" rtl="0" fontAlgn="base">
                <a:spcBef>
                  <a:spcPct val="0"/>
                </a:spcBef>
                <a:spcAft>
                  <a:spcPct val="0"/>
                </a:spcAft>
              </a:pPr>
              <a:r>
                <a:rPr lang="ko-kr" sz="1300" dirty="0">
                  <a:latin typeface="Malgun Gothic" panose="020B0503020000020004" pitchFamily="34" charset="-127"/>
                  <a:ea typeface="Malgun Gothic" panose="020B0503020000020004" pitchFamily="34" charset="-127"/>
                  <a:cs typeface="Amazon Ember" panose="020B0603020204020204" pitchFamily="34" charset="0"/>
                </a:rPr>
                <a:t>알림</a:t>
              </a:r>
            </a:p>
          </p:txBody>
        </p:sp>
        <p:sp>
          <p:nvSpPr>
            <p:cNvPr id="236" name="TextBox 235"/>
            <p:cNvSpPr txBox="1"/>
            <p:nvPr/>
          </p:nvSpPr>
          <p:spPr>
            <a:xfrm>
              <a:off x="9056458" y="5090115"/>
              <a:ext cx="2242205" cy="570888"/>
            </a:xfrm>
            <a:prstGeom prst="rect">
              <a:avLst/>
            </a:prstGeom>
            <a:solidFill>
              <a:schemeClr val="bg1"/>
            </a:solidFill>
          </p:spPr>
          <p:txBody>
            <a:bodyPr wrap="square" rtlCol="0">
              <a:spAutoFit/>
            </a:bodyPr>
            <a:lstStyle/>
            <a:p>
              <a:pPr algn="ctr" defTabSz="609585" rtl="0" fontAlgn="base">
                <a:spcBef>
                  <a:spcPct val="0"/>
                </a:spcBef>
                <a:spcAft>
                  <a:spcPct val="0"/>
                </a:spcAft>
              </a:pPr>
              <a:r>
                <a:rPr lang="ko-kr" sz="1467">
                  <a:solidFill>
                    <a:srgbClr val="636466"/>
                  </a:solidFill>
                  <a:latin typeface="Malgun Gothic" panose="020B0503020000020004" pitchFamily="34" charset="-127"/>
                  <a:ea typeface="Malgun Gothic" panose="020B0503020000020004" pitchFamily="34" charset="-127"/>
                  <a:cs typeface="Amazon Ember" panose="020B0603020204020204" pitchFamily="34" charset="0"/>
                </a:rPr>
                <a:t>스토리지</a:t>
              </a:r>
            </a:p>
            <a:p>
              <a:pPr algn="ctr" defTabSz="609585" rtl="0" fontAlgn="base">
                <a:spcBef>
                  <a:spcPct val="0"/>
                </a:spcBef>
                <a:spcAft>
                  <a:spcPct val="0"/>
                </a:spcAft>
              </a:pPr>
              <a:r>
                <a:rPr lang="ko-kr" sz="1200">
                  <a:solidFill>
                    <a:srgbClr val="636466"/>
                  </a:solidFill>
                  <a:latin typeface="Malgun Gothic" panose="020B0503020000020004" pitchFamily="34" charset="-127"/>
                  <a:ea typeface="Malgun Gothic" panose="020B0503020000020004" pitchFamily="34" charset="-127"/>
                  <a:cs typeface="Amazon Ember" panose="020B0603020204020204" pitchFamily="34" charset="0"/>
                </a:rPr>
                <a:t>(객체, 블록 및 아카이브)</a:t>
              </a:r>
            </a:p>
          </p:txBody>
        </p:sp>
        <p:pic>
          <p:nvPicPr>
            <p:cNvPr id="3" name="Picture 2">
              <a:extLst>
                <a:ext uri="{FF2B5EF4-FFF2-40B4-BE49-F238E27FC236}">
                  <a16:creationId xmlns:a16="http://schemas.microsoft.com/office/drawing/2014/main" id="{F5305C22-7867-7E46-99C2-1B0EF354A582}"/>
                </a:ext>
              </a:extLst>
            </p:cNvPr>
            <p:cNvPicPr>
              <a:picLocks noChangeAspect="1"/>
            </p:cNvPicPr>
            <p:nvPr/>
          </p:nvPicPr>
          <p:blipFill>
            <a:blip r:embed="rId7"/>
            <a:stretch>
              <a:fillRect/>
            </a:stretch>
          </p:blipFill>
          <p:spPr>
            <a:xfrm>
              <a:off x="2702924" y="5144242"/>
              <a:ext cx="523535" cy="508993"/>
            </a:xfrm>
            <a:prstGeom prst="rect">
              <a:avLst/>
            </a:prstGeom>
          </p:spPr>
        </p:pic>
        <p:pic>
          <p:nvPicPr>
            <p:cNvPr id="5" name="Picture 4">
              <a:extLst>
                <a:ext uri="{FF2B5EF4-FFF2-40B4-BE49-F238E27FC236}">
                  <a16:creationId xmlns:a16="http://schemas.microsoft.com/office/drawing/2014/main" id="{ED0FEFE7-B6BA-654E-B9C4-8BB33452B3DA}"/>
                </a:ext>
              </a:extLst>
            </p:cNvPr>
            <p:cNvPicPr>
              <a:picLocks noChangeAspect="1"/>
            </p:cNvPicPr>
            <p:nvPr/>
          </p:nvPicPr>
          <p:blipFill>
            <a:blip r:embed="rId8"/>
            <a:stretch>
              <a:fillRect/>
            </a:stretch>
          </p:blipFill>
          <p:spPr>
            <a:xfrm>
              <a:off x="8560166" y="5144243"/>
              <a:ext cx="468809" cy="508993"/>
            </a:xfrm>
            <a:prstGeom prst="rect">
              <a:avLst/>
            </a:prstGeom>
          </p:spPr>
        </p:pic>
        <p:pic>
          <p:nvPicPr>
            <p:cNvPr id="6" name="Picture 5">
              <a:extLst>
                <a:ext uri="{FF2B5EF4-FFF2-40B4-BE49-F238E27FC236}">
                  <a16:creationId xmlns:a16="http://schemas.microsoft.com/office/drawing/2014/main" id="{2E4052DC-C4F0-044B-B8A5-CC6C0534A71B}"/>
                </a:ext>
              </a:extLst>
            </p:cNvPr>
            <p:cNvPicPr>
              <a:picLocks noChangeAspect="1"/>
            </p:cNvPicPr>
            <p:nvPr/>
          </p:nvPicPr>
          <p:blipFill>
            <a:blip r:embed="rId9"/>
            <a:stretch>
              <a:fillRect/>
            </a:stretch>
          </p:blipFill>
          <p:spPr>
            <a:xfrm>
              <a:off x="6077315" y="5145505"/>
              <a:ext cx="479813" cy="522781"/>
            </a:xfrm>
            <a:prstGeom prst="rect">
              <a:avLst/>
            </a:prstGeom>
          </p:spPr>
        </p:pic>
      </p:grpSp>
    </p:spTree>
    <p:custDataLst>
      <p:tags r:id="rId1"/>
    </p:custDataLst>
    <p:extLst>
      <p:ext uri="{BB962C8B-B14F-4D97-AF65-F5344CB8AC3E}">
        <p14:creationId xmlns:p14="http://schemas.microsoft.com/office/powerpoint/2010/main" val="23840475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AWS IAM 인증</a:t>
            </a:r>
            <a:endParaRPr lang="en-US" dirty="0">
              <a:latin typeface="Amazon Ember Light" panose="020B0403020204020204" pitchFamily="34" charset="0"/>
              <a:ea typeface="Malgun Gothic" panose="020B0503020000020004" pitchFamily="34" charset="-127"/>
            </a:endParaRPr>
          </a:p>
        </p:txBody>
      </p:sp>
      <p:sp>
        <p:nvSpPr>
          <p:cNvPr id="15" name="Content Placeholder 2"/>
          <p:cNvSpPr>
            <a:spLocks noGrp="1"/>
          </p:cNvSpPr>
          <p:nvPr>
            <p:ph idx="1"/>
          </p:nvPr>
        </p:nvSpPr>
        <p:spPr/>
        <p:txBody>
          <a:bodyPr rtlCol="0"/>
          <a:lstStyle/>
          <a:p>
            <a:pPr rtl="0"/>
            <a:r>
              <a:rPr lang="ko-kr">
                <a:latin typeface="Amazon Ember Light" panose="020B0403020204020204" pitchFamily="34" charset="0"/>
                <a:ea typeface="Malgun Gothic" panose="020B0503020000020004" pitchFamily="34" charset="-127"/>
              </a:rPr>
              <a:t>인증</a:t>
            </a:r>
          </a:p>
          <a:p>
            <a:pPr rtl="0"/>
            <a:r>
              <a:rPr lang="ko-kr">
                <a:latin typeface="Amazon Ember Light" panose="020B0403020204020204" pitchFamily="34" charset="0"/>
                <a:ea typeface="Malgun Gothic" panose="020B0503020000020004" pitchFamily="34" charset="-127"/>
              </a:rPr>
              <a:t>AWS Management Console</a:t>
            </a:r>
          </a:p>
          <a:p>
            <a:pPr lvl="1" rtl="0"/>
            <a:r>
              <a:rPr lang="ko-kr">
                <a:latin typeface="Amazon Ember Light" panose="020B0403020204020204" pitchFamily="34" charset="0"/>
                <a:ea typeface="Malgun Gothic" panose="020B0503020000020004" pitchFamily="34" charset="-127"/>
              </a:rPr>
              <a:t>사용자 이름 및 암호</a:t>
            </a:r>
          </a:p>
        </p:txBody>
      </p:sp>
      <p:sp>
        <p:nvSpPr>
          <p:cNvPr id="9" name="Right Arrow 8"/>
          <p:cNvSpPr/>
          <p:nvPr/>
        </p:nvSpPr>
        <p:spPr>
          <a:xfrm>
            <a:off x="4457947" y="4289649"/>
            <a:ext cx="876944" cy="3148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Light" panose="020B0403020204020204" pitchFamily="34" charset="0"/>
              <a:ea typeface="Malgun Gothic" panose="020B0503020000020004" pitchFamily="34" charset="-127"/>
            </a:endParaRPr>
          </a:p>
        </p:txBody>
      </p:sp>
      <p:pic>
        <p:nvPicPr>
          <p:cNvPr id="11" name="Picture 10" descr="U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4755" y="1455474"/>
            <a:ext cx="975360" cy="975360"/>
          </a:xfrm>
          <a:prstGeom prst="rect">
            <a:avLst/>
          </a:prstGeom>
        </p:spPr>
      </p:pic>
      <p:sp>
        <p:nvSpPr>
          <p:cNvPr id="13" name="TextBox 12"/>
          <p:cNvSpPr txBox="1"/>
          <p:nvPr/>
        </p:nvSpPr>
        <p:spPr>
          <a:xfrm>
            <a:off x="8299387" y="2466127"/>
            <a:ext cx="947895" cy="205121"/>
          </a:xfrm>
          <a:prstGeom prst="rect">
            <a:avLst/>
          </a:prstGeom>
          <a:noFill/>
        </p:spPr>
        <p:txBody>
          <a:bodyPr wrap="square" lIns="0" tIns="0" rIns="0" bIns="0" rtlCol="0">
            <a:spAutoFit/>
          </a:bodyPr>
          <a:lstStyle/>
          <a:p>
            <a:pPr algn="ctr" rtl="0"/>
            <a:r>
              <a:rPr lang="ko-kr" sz="1333" b="1">
                <a:solidFill>
                  <a:srgbClr val="000000"/>
                </a:solidFill>
                <a:latin typeface="Amazon Ember Light" panose="020B0403020204020204" pitchFamily="34" charset="0"/>
                <a:ea typeface="Malgun Gothic" panose="020B0503020000020004" pitchFamily="34" charset="-127"/>
                <a:cs typeface="Helvetica Neue"/>
              </a:rPr>
              <a:t>IAM 사용자</a:t>
            </a:r>
            <a:endParaRPr lang="en-US" sz="1333" b="1" dirty="0">
              <a:solidFill>
                <a:srgbClr val="000000"/>
              </a:solidFill>
              <a:latin typeface="Amazon Ember Light" panose="020B0403020204020204" pitchFamily="34" charset="0"/>
              <a:ea typeface="Malgun Gothic" panose="020B0503020000020004" pitchFamily="34" charset="-127"/>
              <a:cs typeface="Helvetica Neue"/>
            </a:endParaRPr>
          </a:p>
        </p:txBody>
      </p:sp>
      <p:pic>
        <p:nvPicPr>
          <p:cNvPr id="7" name="Picture 6">
            <a:extLst>
              <a:ext uri="{FF2B5EF4-FFF2-40B4-BE49-F238E27FC236}">
                <a16:creationId xmlns:a16="http://schemas.microsoft.com/office/drawing/2014/main" id="{9099C0F9-AC8E-1942-B825-B8C78E53FAA4}"/>
              </a:ext>
            </a:extLst>
          </p:cNvPr>
          <p:cNvPicPr>
            <a:picLocks noChangeAspect="1"/>
          </p:cNvPicPr>
          <p:nvPr/>
        </p:nvPicPr>
        <p:blipFill>
          <a:blip r:embed="rId5"/>
          <a:stretch>
            <a:fillRect/>
          </a:stretch>
        </p:blipFill>
        <p:spPr>
          <a:xfrm>
            <a:off x="5620058" y="2916165"/>
            <a:ext cx="6367975" cy="3376632"/>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59DE88FE-365E-294F-8DCA-5D065AF8B75A}"/>
              </a:ext>
            </a:extLst>
          </p:cNvPr>
          <p:cNvPicPr>
            <a:picLocks noChangeAspect="1"/>
          </p:cNvPicPr>
          <p:nvPr/>
        </p:nvPicPr>
        <p:blipFill>
          <a:blip r:embed="rId6"/>
          <a:stretch>
            <a:fillRect/>
          </a:stretch>
        </p:blipFill>
        <p:spPr>
          <a:xfrm>
            <a:off x="1040495" y="2936326"/>
            <a:ext cx="3059011" cy="3021477"/>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40489174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AWS IAM 인증</a:t>
            </a:r>
            <a:endParaRPr lang="en-US" dirty="0">
              <a:latin typeface="Amazon Ember Light" panose="020B0403020204020204" pitchFamily="34" charset="0"/>
              <a:ea typeface="Malgun Gothic" panose="020B0503020000020004" pitchFamily="34" charset="-127"/>
            </a:endParaRPr>
          </a:p>
        </p:txBody>
      </p:sp>
      <p:sp>
        <p:nvSpPr>
          <p:cNvPr id="29" name="Content Placeholder 2"/>
          <p:cNvSpPr>
            <a:spLocks noGrp="1"/>
          </p:cNvSpPr>
          <p:nvPr>
            <p:ph idx="1"/>
          </p:nvPr>
        </p:nvSpPr>
        <p:spPr/>
        <p:txBody>
          <a:bodyPr rtlCol="0"/>
          <a:lstStyle/>
          <a:p>
            <a:pPr rtl="0"/>
            <a:r>
              <a:rPr lang="ko-kr" dirty="0">
                <a:latin typeface="Amazon Ember Light" panose="020B0403020204020204" pitchFamily="34" charset="0"/>
                <a:ea typeface="Malgun Gothic" panose="020B0503020000020004" pitchFamily="34" charset="-127"/>
              </a:rPr>
              <a:t>인증</a:t>
            </a:r>
          </a:p>
          <a:p>
            <a:pPr rtl="0"/>
            <a:r>
              <a:rPr lang="ko-kr" dirty="0">
                <a:latin typeface="Amazon Ember Light" panose="020B0403020204020204" pitchFamily="34" charset="0"/>
                <a:ea typeface="Malgun Gothic" panose="020B0503020000020004" pitchFamily="34" charset="-127"/>
              </a:rPr>
              <a:t>AWS CLI 또는 SDK API </a:t>
            </a:r>
          </a:p>
          <a:p>
            <a:pPr lvl="1" rtl="0"/>
            <a:r>
              <a:rPr lang="ko-KR" altLang="en-US" dirty="0">
                <a:latin typeface="Amazon Ember Light" panose="020B0403020204020204" pitchFamily="34" charset="0"/>
                <a:ea typeface="Malgun Gothic" panose="020B0503020000020004" pitchFamily="34" charset="-127"/>
              </a:rPr>
              <a:t>액세스 키와 보안 키</a:t>
            </a:r>
            <a:endParaRPr lang="ko-kr" dirty="0">
              <a:latin typeface="Amazon Ember Light" panose="020B0403020204020204" pitchFamily="34" charset="0"/>
              <a:ea typeface="Malgun Gothic" panose="020B0503020000020004" pitchFamily="34" charset="-127"/>
            </a:endParaRPr>
          </a:p>
        </p:txBody>
      </p:sp>
      <p:sp>
        <p:nvSpPr>
          <p:cNvPr id="17" name="TextBox 16"/>
          <p:cNvSpPr txBox="1"/>
          <p:nvPr/>
        </p:nvSpPr>
        <p:spPr>
          <a:xfrm>
            <a:off x="3394832" y="3330872"/>
            <a:ext cx="6288505" cy="595989"/>
          </a:xfrm>
          <a:prstGeom prst="rect">
            <a:avLst/>
          </a:prstGeom>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wrap="square" rtlCol="0">
            <a:noAutofit/>
          </a:bodyPr>
          <a:lstStyle/>
          <a:p>
            <a:pPr rtl="0"/>
            <a:r>
              <a:rPr lang="ko-kr" sz="1333" b="1"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rPr>
              <a:t>액세스 키 </a:t>
            </a:r>
            <a:r>
              <a:rPr lang="ko-kr" sz="1333"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ID</a:t>
            </a:r>
            <a:r>
              <a:rPr lang="ko-kr" sz="1333" dirty="0">
                <a:solidFill>
                  <a:schemeClr val="tx1">
                    <a:lumMod val="50000"/>
                  </a:schemeClr>
                </a:solidFill>
                <a:latin typeface="Courier" charset="0"/>
                <a:ea typeface="Courier" charset="0"/>
                <a:cs typeface="Courier" charset="0"/>
              </a:rPr>
              <a:t>:</a:t>
            </a:r>
            <a:r>
              <a:rPr lang="cs-CZ" altLang="ko-KR" sz="1200" dirty="0">
                <a:solidFill>
                  <a:schemeClr val="tx1">
                    <a:lumMod val="50000"/>
                  </a:schemeClr>
                </a:solidFill>
                <a:latin typeface="Courier" charset="0"/>
                <a:ea typeface="Courier" charset="0"/>
                <a:cs typeface="Courier" charset="0"/>
              </a:rPr>
              <a:t>  </a:t>
            </a:r>
            <a:r>
              <a:rPr lang="ko-kr" sz="1333" dirty="0">
                <a:solidFill>
                  <a:schemeClr val="tx1">
                    <a:lumMod val="50000"/>
                  </a:schemeClr>
                </a:solidFill>
                <a:latin typeface="Courier" charset="0"/>
                <a:ea typeface="Courier" charset="0"/>
                <a:cs typeface="Courier" charset="0"/>
              </a:rPr>
              <a:t>AKIAIOSFODNN7EXAMPLE</a:t>
            </a:r>
          </a:p>
          <a:p>
            <a:r>
              <a:rPr lang="ko-KR" altLang="en-US" sz="1333" b="1" dirty="0">
                <a:solidFill>
                  <a:srgbClr val="000000"/>
                </a:solidFill>
                <a:latin typeface="Malgun Gothic" panose="020B0503020000020004" pitchFamily="34" charset="-127"/>
                <a:ea typeface="Malgun Gothic" panose="020B0503020000020004" pitchFamily="34" charset="-127"/>
                <a:cs typeface="Amazon Ember" panose="020B0603020204020204" pitchFamily="34" charset="0"/>
              </a:rPr>
              <a:t>보안 액세스 키</a:t>
            </a:r>
            <a:r>
              <a:rPr lang="ko-kr" sz="1333" b="1" dirty="0">
                <a:solidFill>
                  <a:schemeClr val="tx1">
                    <a:lumMod val="50000"/>
                  </a:schemeClr>
                </a:solidFill>
                <a:latin typeface="Malgun Gothic" panose="020B0503020000020004" pitchFamily="34" charset="-127"/>
                <a:ea typeface="Malgun Gothic" panose="020B0503020000020004" pitchFamily="34" charset="-127"/>
                <a:cs typeface="Amazon Ember" panose="020B0603020204020204" pitchFamily="34" charset="0"/>
              </a:rPr>
              <a:t>: </a:t>
            </a:r>
            <a:r>
              <a:rPr lang="ko-kr" sz="1333"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wJalrXUtnFEMI/K7MDENG/bPxRfiCYEXAMPLEKEY</a:t>
            </a:r>
          </a:p>
        </p:txBody>
      </p:sp>
      <p:pic>
        <p:nvPicPr>
          <p:cNvPr id="18" name="Picture 17" descr="Jav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461" y="4989285"/>
            <a:ext cx="621139" cy="621139"/>
          </a:xfrm>
          <a:prstGeom prst="rect">
            <a:avLst/>
          </a:prstGeom>
          <a:ln>
            <a:noFill/>
          </a:ln>
          <a:effectLst>
            <a:outerShdw blurRad="292100" dist="139700" dir="2700000" algn="tl" rotWithShape="0">
              <a:srgbClr val="333333">
                <a:alpha val="65000"/>
              </a:srgbClr>
            </a:outerShdw>
          </a:effectLst>
        </p:spPr>
      </p:pic>
      <p:pic>
        <p:nvPicPr>
          <p:cNvPr id="19" name="Picture 18" descr="NE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6195" y="4989285"/>
            <a:ext cx="621139" cy="621139"/>
          </a:xfrm>
          <a:prstGeom prst="rect">
            <a:avLst/>
          </a:prstGeom>
          <a:ln>
            <a:noFill/>
          </a:ln>
          <a:effectLst>
            <a:outerShdw blurRad="292100" dist="139700" dir="2700000" algn="tl" rotWithShape="0">
              <a:srgbClr val="333333">
                <a:alpha val="65000"/>
              </a:srgbClr>
            </a:outerShdw>
          </a:effectLst>
        </p:spPr>
      </p:pic>
      <p:pic>
        <p:nvPicPr>
          <p:cNvPr id="20" name="Picture 19" descr="Pyth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1648" y="4989285"/>
            <a:ext cx="621139" cy="621139"/>
          </a:xfrm>
          <a:prstGeom prst="rect">
            <a:avLst/>
          </a:prstGeom>
          <a:ln>
            <a:noFill/>
          </a:ln>
          <a:effectLst>
            <a:outerShdw blurRad="292100" dist="139700" dir="2700000" algn="tl" rotWithShape="0">
              <a:srgbClr val="333333">
                <a:alpha val="65000"/>
              </a:srgbClr>
            </a:outerShdw>
          </a:effectLst>
        </p:spPr>
      </p:pic>
      <p:sp>
        <p:nvSpPr>
          <p:cNvPr id="21" name="TextBox 20"/>
          <p:cNvSpPr txBox="1"/>
          <p:nvPr/>
        </p:nvSpPr>
        <p:spPr>
          <a:xfrm>
            <a:off x="8144302" y="5685587"/>
            <a:ext cx="487457" cy="205121"/>
          </a:xfrm>
          <a:prstGeom prst="rect">
            <a:avLst/>
          </a:prstGeom>
          <a:noFill/>
        </p:spPr>
        <p:txBody>
          <a:bodyPr wrap="square" lIns="0" tIns="0" rIns="0" bIns="0" rtlCol="0">
            <a:spAutoFit/>
          </a:bodyPr>
          <a:lstStyle/>
          <a:p>
            <a:pPr algn="ctr" rtl="0"/>
            <a:r>
              <a:rPr lang="ko-kr" sz="1333">
                <a:latin typeface="Amazon Ember" panose="020B0603020204020204" pitchFamily="34" charset="0"/>
                <a:ea typeface="Amazon Ember" panose="020B0603020204020204" pitchFamily="34" charset="0"/>
                <a:cs typeface="Amazon Ember" panose="020B0603020204020204" pitchFamily="34" charset="0"/>
              </a:rPr>
              <a:t>Java</a:t>
            </a:r>
          </a:p>
        </p:txBody>
      </p:sp>
      <p:sp>
        <p:nvSpPr>
          <p:cNvPr id="22" name="TextBox 21"/>
          <p:cNvSpPr txBox="1"/>
          <p:nvPr/>
        </p:nvSpPr>
        <p:spPr>
          <a:xfrm>
            <a:off x="9499596" y="5749433"/>
            <a:ext cx="685243" cy="205121"/>
          </a:xfrm>
          <a:prstGeom prst="rect">
            <a:avLst/>
          </a:prstGeom>
          <a:noFill/>
        </p:spPr>
        <p:txBody>
          <a:bodyPr wrap="square" lIns="0" tIns="0" rIns="0" bIns="0" rtlCol="0">
            <a:spAutoFit/>
          </a:bodyPr>
          <a:lstStyle/>
          <a:p>
            <a:pPr algn="ctr" rtl="0"/>
            <a:r>
              <a:rPr lang="ko-kr" sz="1333">
                <a:latin typeface="Amazon Ember" panose="020B0603020204020204" pitchFamily="34" charset="0"/>
                <a:ea typeface="Amazon Ember" panose="020B0603020204020204" pitchFamily="34" charset="0"/>
                <a:cs typeface="Amazon Ember" panose="020B0603020204020204" pitchFamily="34" charset="0"/>
              </a:rPr>
              <a:t>Python</a:t>
            </a:r>
          </a:p>
        </p:txBody>
      </p:sp>
      <p:sp>
        <p:nvSpPr>
          <p:cNvPr id="23" name="TextBox 22"/>
          <p:cNvSpPr txBox="1"/>
          <p:nvPr/>
        </p:nvSpPr>
        <p:spPr>
          <a:xfrm>
            <a:off x="11006391" y="5788179"/>
            <a:ext cx="400747" cy="205121"/>
          </a:xfrm>
          <a:prstGeom prst="rect">
            <a:avLst/>
          </a:prstGeom>
          <a:noFill/>
        </p:spPr>
        <p:txBody>
          <a:bodyPr wrap="square" lIns="0" tIns="0" rIns="0" bIns="0" rtlCol="0">
            <a:spAutoFit/>
          </a:bodyPr>
          <a:lstStyle/>
          <a:p>
            <a:pPr algn="ctr" rtl="0"/>
            <a:r>
              <a:rPr lang="ko-kr" sz="1333">
                <a:latin typeface="Amazon Ember" panose="020B0603020204020204" pitchFamily="34" charset="0"/>
                <a:ea typeface="Amazon Ember" panose="020B0603020204020204" pitchFamily="34" charset="0"/>
                <a:cs typeface="Amazon Ember" panose="020B0603020204020204" pitchFamily="34" charset="0"/>
              </a:rPr>
              <a:t>.NET</a:t>
            </a:r>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5237" y="4749857"/>
            <a:ext cx="5743072" cy="1292764"/>
          </a:xfrm>
          <a:prstGeom prst="rect">
            <a:avLst/>
          </a:prstGeom>
          <a:ln w="25400">
            <a:solidFill>
              <a:schemeClr val="bg1">
                <a:lumMod val="75000"/>
              </a:schemeClr>
            </a:solidFill>
          </a:ln>
        </p:spPr>
      </p:pic>
      <p:sp>
        <p:nvSpPr>
          <p:cNvPr id="25" name="TextBox 24"/>
          <p:cNvSpPr txBox="1"/>
          <p:nvPr/>
        </p:nvSpPr>
        <p:spPr>
          <a:xfrm>
            <a:off x="8961438" y="4426429"/>
            <a:ext cx="1761559" cy="24622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pPr algn="ctr" rtl="0"/>
            <a:r>
              <a:rPr lang="ko-kr" sz="1600" b="1">
                <a:latin typeface="Amazon Ember" panose="020B0603020204020204" pitchFamily="34" charset="0"/>
                <a:ea typeface="Malgun Gothic" panose="020B0503020000020004" pitchFamily="34" charset="-127"/>
                <a:cs typeface="Amazon Ember" panose="020B0603020204020204" pitchFamily="34" charset="0"/>
              </a:rPr>
              <a:t>AWS SDK 및 API</a:t>
            </a:r>
          </a:p>
        </p:txBody>
      </p:sp>
      <p:sp>
        <p:nvSpPr>
          <p:cNvPr id="26" name="TextBox 25"/>
          <p:cNvSpPr txBox="1"/>
          <p:nvPr/>
        </p:nvSpPr>
        <p:spPr>
          <a:xfrm>
            <a:off x="2733198" y="4426429"/>
            <a:ext cx="1761559" cy="24622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pPr algn="ctr" rtl="0"/>
            <a:r>
              <a:rPr lang="ko-kr" sz="1600" b="1" dirty="0">
                <a:latin typeface="Amazon Ember" panose="020B0603020204020204" pitchFamily="34" charset="0"/>
                <a:ea typeface="Malgun Gothic" panose="020B0503020000020004" pitchFamily="34" charset="-127"/>
                <a:cs typeface="Amazon Ember" panose="020B0603020204020204" pitchFamily="34" charset="0"/>
              </a:rPr>
              <a:t>AWS CLI</a:t>
            </a:r>
          </a:p>
        </p:txBody>
      </p:sp>
      <p:cxnSp>
        <p:nvCxnSpPr>
          <p:cNvPr id="4" name="Elbow Connector 3"/>
          <p:cNvCxnSpPr>
            <a:stCxn id="30" idx="2"/>
            <a:endCxn id="17" idx="0"/>
          </p:cNvCxnSpPr>
          <p:nvPr/>
        </p:nvCxnSpPr>
        <p:spPr>
          <a:xfrm rot="5400000">
            <a:off x="6740694" y="2388477"/>
            <a:ext cx="740786" cy="114400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27" name="Picture 26" descr="Us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4509" y="1374312"/>
            <a:ext cx="975360" cy="975360"/>
          </a:xfrm>
          <a:prstGeom prst="rect">
            <a:avLst/>
          </a:prstGeom>
        </p:spPr>
      </p:pic>
      <p:sp>
        <p:nvSpPr>
          <p:cNvPr id="30" name="TextBox 29"/>
          <p:cNvSpPr txBox="1"/>
          <p:nvPr/>
        </p:nvSpPr>
        <p:spPr>
          <a:xfrm>
            <a:off x="7209141" y="2384965"/>
            <a:ext cx="947895" cy="205121"/>
          </a:xfrm>
          <a:prstGeom prst="rect">
            <a:avLst/>
          </a:prstGeom>
          <a:noFill/>
        </p:spPr>
        <p:txBody>
          <a:bodyPr wrap="square" lIns="0" tIns="0" rIns="0" bIns="0" rtlCol="0">
            <a:spAutoFit/>
          </a:bodyPr>
          <a:lstStyle/>
          <a:p>
            <a:pPr algn="ctr" rtl="0"/>
            <a:r>
              <a:rPr lang="ko-kr"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IAM 사용자</a:t>
            </a:r>
            <a:endParaRPr lang="en-US"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Tree>
    <p:custDataLst>
      <p:tags r:id="rId1"/>
    </p:custDataLst>
    <p:extLst>
      <p:ext uri="{BB962C8B-B14F-4D97-AF65-F5344CB8AC3E}">
        <p14:creationId xmlns:p14="http://schemas.microsoft.com/office/powerpoint/2010/main" val="340828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15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500"/>
                                        <p:tgtEl>
                                          <p:spTgt spid="26"/>
                                        </p:tgtEl>
                                      </p:cBhvr>
                                    </p:animEffect>
                                  </p:childTnLst>
                                </p:cTn>
                              </p:par>
                              <p:par>
                                <p:cTn id="12" presetID="9" presetClass="entr" presetSubtype="0" fill="hold" nodeType="withEffect">
                                  <p:stCondLst>
                                    <p:cond delay="150"/>
                                  </p:stCondLst>
                                  <p:childTnLst>
                                    <p:set>
                                      <p:cBhvr>
                                        <p:cTn id="13" dur="1" fill="hold">
                                          <p:stCondLst>
                                            <p:cond delay="0"/>
                                          </p:stCondLst>
                                        </p:cTn>
                                        <p:tgtEl>
                                          <p:spTgt spid="24"/>
                                        </p:tgtEl>
                                        <p:attrNameLst>
                                          <p:attrName>style.visibility</p:attrName>
                                        </p:attrNameLst>
                                      </p:cBhvr>
                                      <p:to>
                                        <p:strVal val="visible"/>
                                      </p:to>
                                    </p:set>
                                    <p:animEffect transition="in" filter="dissolve">
                                      <p:cBhvr>
                                        <p:cTn id="14" dur="500"/>
                                        <p:tgtEl>
                                          <p:spTgt spid="24"/>
                                        </p:tgtEl>
                                      </p:cBhvr>
                                    </p:animEffect>
                                  </p:childTnLst>
                                </p:cTn>
                              </p:par>
                              <p:par>
                                <p:cTn id="15" presetID="9" presetClass="entr" presetSubtype="0" fill="hold" grpId="0" nodeType="withEffect">
                                  <p:stCondLst>
                                    <p:cond delay="15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par>
                                <p:cTn id="18" presetID="9" presetClass="entr" presetSubtype="0" fill="hold" nodeType="withEffect">
                                  <p:stCondLst>
                                    <p:cond delay="15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par>
                                <p:cTn id="21" presetID="9" presetClass="entr" presetSubtype="0" fill="hold" nodeType="withEffect">
                                  <p:stCondLst>
                                    <p:cond delay="150"/>
                                  </p:stCondLst>
                                  <p:childTnLst>
                                    <p:set>
                                      <p:cBhvr>
                                        <p:cTn id="22" dur="1" fill="hold">
                                          <p:stCondLst>
                                            <p:cond delay="0"/>
                                          </p:stCondLst>
                                        </p:cTn>
                                        <p:tgtEl>
                                          <p:spTgt spid="19"/>
                                        </p:tgtEl>
                                        <p:attrNameLst>
                                          <p:attrName>style.visibility</p:attrName>
                                        </p:attrNameLst>
                                      </p:cBhvr>
                                      <p:to>
                                        <p:strVal val="visible"/>
                                      </p:to>
                                    </p:set>
                                    <p:animEffect transition="in" filter="dissolve">
                                      <p:cBhvr>
                                        <p:cTn id="23" dur="500"/>
                                        <p:tgtEl>
                                          <p:spTgt spid="19"/>
                                        </p:tgtEl>
                                      </p:cBhvr>
                                    </p:animEffect>
                                  </p:childTnLst>
                                </p:cTn>
                              </p:par>
                              <p:par>
                                <p:cTn id="24" presetID="9" presetClass="entr" presetSubtype="0" fill="hold" nodeType="withEffect">
                                  <p:stCondLst>
                                    <p:cond delay="15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par>
                                <p:cTn id="27" presetID="9" presetClass="entr" presetSubtype="0" fill="hold" grpId="0" nodeType="withEffect">
                                  <p:stCondLst>
                                    <p:cond delay="15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par>
                                <p:cTn id="30" presetID="9" presetClass="entr" presetSubtype="0" fill="hold" grpId="0" nodeType="withEffect">
                                  <p:stCondLst>
                                    <p:cond delay="15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par>
                                <p:cTn id="33" presetID="9" presetClass="entr" presetSubtype="0" fill="hold" grpId="0" nodeType="withEffect">
                                  <p:stCondLst>
                                    <p:cond delay="150"/>
                                  </p:stCondLst>
                                  <p:childTnLst>
                                    <p:set>
                                      <p:cBhvr>
                                        <p:cTn id="34" dur="1" fill="hold">
                                          <p:stCondLst>
                                            <p:cond delay="0"/>
                                          </p:stCondLst>
                                        </p:cTn>
                                        <p:tgtEl>
                                          <p:spTgt spid="23"/>
                                        </p:tgtEl>
                                        <p:attrNameLst>
                                          <p:attrName>style.visibility</p:attrName>
                                        </p:attrNameLst>
                                      </p:cBhvr>
                                      <p:to>
                                        <p:strVal val="visible"/>
                                      </p:to>
                                    </p:set>
                                    <p:animEffect transition="in" filter="dissolv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5" grpId="0" animBg="1"/>
      <p:bldP spid="2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rtl="0"/>
            <a:r>
              <a:rPr lang="ko-kr" sz="4000" dirty="0"/>
              <a:t>AWS IAM 사용자 관리 – 그룹</a:t>
            </a:r>
          </a:p>
        </p:txBody>
      </p:sp>
      <p:pic>
        <p:nvPicPr>
          <p:cNvPr id="11" name="Picture 10" descr="U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0691" y="4771813"/>
            <a:ext cx="975360" cy="975360"/>
          </a:xfrm>
          <a:prstGeom prst="rect">
            <a:avLst/>
          </a:prstGeom>
        </p:spPr>
      </p:pic>
      <p:pic>
        <p:nvPicPr>
          <p:cNvPr id="12" name="Picture 11" descr="Us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3629" y="2929586"/>
            <a:ext cx="975360" cy="975360"/>
          </a:xfrm>
          <a:prstGeom prst="rect">
            <a:avLst/>
          </a:prstGeom>
        </p:spPr>
      </p:pic>
      <p:sp>
        <p:nvSpPr>
          <p:cNvPr id="13" name="TextBox 12"/>
          <p:cNvSpPr txBox="1"/>
          <p:nvPr/>
        </p:nvSpPr>
        <p:spPr>
          <a:xfrm>
            <a:off x="10055322" y="5782465"/>
            <a:ext cx="947895" cy="205121"/>
          </a:xfrm>
          <a:prstGeom prst="rect">
            <a:avLst/>
          </a:prstGeom>
          <a:noFill/>
        </p:spPr>
        <p:txBody>
          <a:bodyPr wrap="square" lIns="0" tIns="0" rIns="0" bIns="0" rtlCol="0">
            <a:spAutoFit/>
          </a:bodyPr>
          <a:lstStyle/>
          <a:p>
            <a:pPr algn="ctr" rtl="0"/>
            <a:r>
              <a:rPr lang="ko-kr" sz="1333"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사용자 </a:t>
            </a:r>
            <a:r>
              <a:rPr lang="ko-kr" sz="1333" b="1">
                <a:latin typeface="Amazon Ember" panose="020B0603020204020204" pitchFamily="34" charset="0"/>
                <a:ea typeface="Malgun Gothic" panose="020B0503020000020004" pitchFamily="34" charset="-127"/>
                <a:cs typeface="Amazon Ember" panose="020B0603020204020204" pitchFamily="34" charset="0"/>
              </a:rPr>
              <a:t>D</a:t>
            </a:r>
          </a:p>
        </p:txBody>
      </p:sp>
      <p:sp>
        <p:nvSpPr>
          <p:cNvPr id="14" name="TextBox 13"/>
          <p:cNvSpPr txBox="1"/>
          <p:nvPr/>
        </p:nvSpPr>
        <p:spPr>
          <a:xfrm>
            <a:off x="2226384" y="3951449"/>
            <a:ext cx="1329851" cy="205121"/>
          </a:xfrm>
          <a:prstGeom prst="rect">
            <a:avLst/>
          </a:prstGeom>
          <a:noFill/>
        </p:spPr>
        <p:txBody>
          <a:bodyPr wrap="square" lIns="0" tIns="0" rIns="0" bIns="0" rtlCol="0">
            <a:spAutoFit/>
          </a:bodyPr>
          <a:lstStyle/>
          <a:p>
            <a:pPr algn="ctr" rtl="0"/>
            <a:r>
              <a:rPr lang="ko-kr" sz="1333" b="1">
                <a:latin typeface="Amazon Ember" panose="020B0603020204020204" pitchFamily="34" charset="0"/>
                <a:ea typeface="Malgun Gothic" panose="020B0503020000020004" pitchFamily="34" charset="-127"/>
                <a:cs typeface="Amazon Ember" panose="020B0603020204020204" pitchFamily="34" charset="0"/>
              </a:rPr>
              <a:t>DevOps 그룹</a:t>
            </a:r>
          </a:p>
        </p:txBody>
      </p:sp>
      <p:pic>
        <p:nvPicPr>
          <p:cNvPr id="16" name="Picture 15" descr="U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0368" y="4771813"/>
            <a:ext cx="975360" cy="975360"/>
          </a:xfrm>
          <a:prstGeom prst="rect">
            <a:avLst/>
          </a:prstGeom>
        </p:spPr>
      </p:pic>
      <p:sp>
        <p:nvSpPr>
          <p:cNvPr id="17" name="TextBox 16"/>
          <p:cNvSpPr txBox="1"/>
          <p:nvPr/>
        </p:nvSpPr>
        <p:spPr>
          <a:xfrm>
            <a:off x="7754999" y="5782465"/>
            <a:ext cx="947895" cy="205121"/>
          </a:xfrm>
          <a:prstGeom prst="rect">
            <a:avLst/>
          </a:prstGeom>
          <a:noFill/>
        </p:spPr>
        <p:txBody>
          <a:bodyPr wrap="square" lIns="0" tIns="0" rIns="0" bIns="0" rtlCol="0">
            <a:spAutoFit/>
          </a:bodyPr>
          <a:lstStyle/>
          <a:p>
            <a:pPr algn="ctr" rtl="0"/>
            <a:r>
              <a:rPr lang="ko-kr" sz="1333"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사용자 </a:t>
            </a:r>
            <a:r>
              <a:rPr lang="ko-kr" sz="1333" b="1">
                <a:latin typeface="Amazon Ember" panose="020B0603020204020204" pitchFamily="34" charset="0"/>
                <a:ea typeface="Malgun Gothic" panose="020B0503020000020004" pitchFamily="34" charset="-127"/>
                <a:cs typeface="Amazon Ember" panose="020B0603020204020204" pitchFamily="34" charset="0"/>
              </a:rPr>
              <a:t>C</a:t>
            </a:r>
          </a:p>
        </p:txBody>
      </p:sp>
      <p:sp>
        <p:nvSpPr>
          <p:cNvPr id="3" name="Rounded Rectangle 2"/>
          <p:cNvSpPr/>
          <p:nvPr/>
        </p:nvSpPr>
        <p:spPr>
          <a:xfrm>
            <a:off x="4871805" y="1607757"/>
            <a:ext cx="2448393" cy="823343"/>
          </a:xfrm>
          <a:prstGeom prst="roundRect">
            <a:avLst/>
          </a:prstGeom>
          <a:ln w="254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r>
              <a:rPr lang="ko-kr" sz="2400" b="1"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rPr>
              <a:t>AWS 계정</a:t>
            </a:r>
            <a:endParaRPr lang="en-US" sz="2400" b="1"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18" name="Picture 17" descr="Us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529" y="2929586"/>
            <a:ext cx="975360" cy="975360"/>
          </a:xfrm>
          <a:prstGeom prst="rect">
            <a:avLst/>
          </a:prstGeom>
        </p:spPr>
      </p:pic>
      <p:sp>
        <p:nvSpPr>
          <p:cNvPr id="19" name="TextBox 18"/>
          <p:cNvSpPr txBox="1"/>
          <p:nvPr/>
        </p:nvSpPr>
        <p:spPr>
          <a:xfrm>
            <a:off x="8705728" y="3951449"/>
            <a:ext cx="1324963" cy="205121"/>
          </a:xfrm>
          <a:prstGeom prst="rect">
            <a:avLst/>
          </a:prstGeom>
          <a:noFill/>
        </p:spPr>
        <p:txBody>
          <a:bodyPr wrap="square" lIns="0" tIns="0" rIns="0" bIns="0" rtlCol="0">
            <a:spAutoFit/>
          </a:bodyPr>
          <a:lstStyle/>
          <a:p>
            <a:pPr algn="ctr" rtl="0"/>
            <a:r>
              <a:rPr lang="ko-kr" sz="1333" b="1">
                <a:latin typeface="Amazon Ember" panose="020B0603020204020204" pitchFamily="34" charset="0"/>
                <a:ea typeface="Malgun Gothic" panose="020B0503020000020004" pitchFamily="34" charset="-127"/>
                <a:cs typeface="Amazon Ember" panose="020B0603020204020204" pitchFamily="34" charset="0"/>
              </a:rPr>
              <a:t>TestDev 그룹</a:t>
            </a:r>
          </a:p>
        </p:txBody>
      </p:sp>
      <p:pic>
        <p:nvPicPr>
          <p:cNvPr id="20" name="Picture 19" descr="U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5375" y="4771813"/>
            <a:ext cx="975360" cy="975360"/>
          </a:xfrm>
          <a:prstGeom prst="rect">
            <a:avLst/>
          </a:prstGeom>
        </p:spPr>
      </p:pic>
      <p:sp>
        <p:nvSpPr>
          <p:cNvPr id="21" name="TextBox 20"/>
          <p:cNvSpPr txBox="1"/>
          <p:nvPr/>
        </p:nvSpPr>
        <p:spPr>
          <a:xfrm>
            <a:off x="3400006" y="5782465"/>
            <a:ext cx="947895" cy="205121"/>
          </a:xfrm>
          <a:prstGeom prst="rect">
            <a:avLst/>
          </a:prstGeom>
          <a:noFill/>
        </p:spPr>
        <p:txBody>
          <a:bodyPr wrap="square" lIns="0" tIns="0" rIns="0" bIns="0" rtlCol="0">
            <a:spAutoFit/>
          </a:bodyPr>
          <a:lstStyle/>
          <a:p>
            <a:pPr algn="ctr" rtl="0"/>
            <a:r>
              <a:rPr lang="ko-kr" sz="1333"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사용자</a:t>
            </a:r>
            <a:r>
              <a:rPr lang="ko-kr" sz="1333" b="1">
                <a:latin typeface="Amazon Ember" panose="020B0603020204020204" pitchFamily="34" charset="0"/>
                <a:ea typeface="Malgun Gothic" panose="020B0503020000020004" pitchFamily="34" charset="-127"/>
                <a:cs typeface="Amazon Ember" panose="020B0603020204020204" pitchFamily="34" charset="0"/>
              </a:rPr>
              <a:t> B</a:t>
            </a:r>
          </a:p>
        </p:txBody>
      </p:sp>
      <p:pic>
        <p:nvPicPr>
          <p:cNvPr id="22" name="Picture 21" descr="U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875" y="4771813"/>
            <a:ext cx="975360" cy="975360"/>
          </a:xfrm>
          <a:prstGeom prst="rect">
            <a:avLst/>
          </a:prstGeom>
        </p:spPr>
      </p:pic>
      <p:sp>
        <p:nvSpPr>
          <p:cNvPr id="23" name="TextBox 22"/>
          <p:cNvSpPr txBox="1"/>
          <p:nvPr/>
        </p:nvSpPr>
        <p:spPr>
          <a:xfrm>
            <a:off x="1275506" y="5782465"/>
            <a:ext cx="947895" cy="205121"/>
          </a:xfrm>
          <a:prstGeom prst="rect">
            <a:avLst/>
          </a:prstGeom>
          <a:noFill/>
        </p:spPr>
        <p:txBody>
          <a:bodyPr wrap="square" lIns="0" tIns="0" rIns="0" bIns="0" rtlCol="0">
            <a:spAutoFit/>
          </a:bodyPr>
          <a:lstStyle/>
          <a:p>
            <a:pPr algn="ctr" rtl="0"/>
            <a:r>
              <a:rPr lang="ko-kr" sz="1333"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사용자</a:t>
            </a:r>
            <a:r>
              <a:rPr lang="ko-kr" sz="1333" b="1">
                <a:latin typeface="Amazon Ember" panose="020B0603020204020204" pitchFamily="34" charset="0"/>
                <a:ea typeface="Malgun Gothic" panose="020B0503020000020004" pitchFamily="34" charset="-127"/>
                <a:cs typeface="Amazon Ember" panose="020B0603020204020204" pitchFamily="34" charset="0"/>
              </a:rPr>
              <a:t> A</a:t>
            </a:r>
          </a:p>
        </p:txBody>
      </p:sp>
      <p:grpSp>
        <p:nvGrpSpPr>
          <p:cNvPr id="38" name="Group 37"/>
          <p:cNvGrpSpPr/>
          <p:nvPr/>
        </p:nvGrpSpPr>
        <p:grpSpPr>
          <a:xfrm>
            <a:off x="2891310" y="2431098"/>
            <a:ext cx="6476899" cy="498486"/>
            <a:chOff x="2168482" y="1823345"/>
            <a:chExt cx="4857675" cy="373866"/>
          </a:xfrm>
        </p:grpSpPr>
        <p:cxnSp>
          <p:nvCxnSpPr>
            <p:cNvPr id="34" name="Elbow Connector 33"/>
            <p:cNvCxnSpPr>
              <a:stCxn id="3" idx="2"/>
              <a:endCxn id="18" idx="0"/>
            </p:cNvCxnSpPr>
            <p:nvPr/>
          </p:nvCxnSpPr>
          <p:spPr>
            <a:xfrm rot="16200000" flipH="1">
              <a:off x="5612146" y="783200"/>
              <a:ext cx="373866" cy="2454156"/>
            </a:xfrm>
            <a:prstGeom prst="bentConnector3">
              <a:avLst/>
            </a:prstGeom>
            <a:ln w="25400">
              <a:tailEnd type="triangle"/>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3" idx="2"/>
              <a:endCxn id="12" idx="0"/>
            </p:cNvCxnSpPr>
            <p:nvPr/>
          </p:nvCxnSpPr>
          <p:spPr>
            <a:xfrm rot="5400000">
              <a:off x="3183309" y="808518"/>
              <a:ext cx="373866" cy="2403520"/>
            </a:xfrm>
            <a:prstGeom prst="bentConnector3">
              <a:avLst/>
            </a:prstGeom>
            <a:ln w="25400">
              <a:tailEnd type="triangle"/>
            </a:ln>
          </p:spPr>
          <p:style>
            <a:lnRef idx="2">
              <a:schemeClr val="accent1"/>
            </a:lnRef>
            <a:fillRef idx="0">
              <a:schemeClr val="accent1"/>
            </a:fillRef>
            <a:effectRef idx="1">
              <a:schemeClr val="accent1"/>
            </a:effectRef>
            <a:fontRef idx="minor">
              <a:schemeClr val="tx1"/>
            </a:fontRef>
          </p:style>
        </p:cxnSp>
      </p:grpSp>
      <p:cxnSp>
        <p:nvCxnSpPr>
          <p:cNvPr id="40" name="Straight Connector 39"/>
          <p:cNvCxnSpPr>
            <a:stCxn id="14" idx="2"/>
            <a:endCxn id="22" idx="0"/>
          </p:cNvCxnSpPr>
          <p:nvPr/>
        </p:nvCxnSpPr>
        <p:spPr>
          <a:xfrm flipH="1">
            <a:off x="1738555" y="4156570"/>
            <a:ext cx="1152755" cy="615243"/>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14" idx="2"/>
            <a:endCxn id="20" idx="0"/>
          </p:cNvCxnSpPr>
          <p:nvPr/>
        </p:nvCxnSpPr>
        <p:spPr>
          <a:xfrm>
            <a:off x="2891310" y="4156570"/>
            <a:ext cx="971745" cy="615243"/>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19" idx="2"/>
            <a:endCxn id="16" idx="0"/>
          </p:cNvCxnSpPr>
          <p:nvPr/>
        </p:nvCxnSpPr>
        <p:spPr>
          <a:xfrm flipH="1">
            <a:off x="8218048" y="4156570"/>
            <a:ext cx="1150162" cy="615243"/>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9" idx="2"/>
            <a:endCxn id="11" idx="0"/>
          </p:cNvCxnSpPr>
          <p:nvPr/>
        </p:nvCxnSpPr>
        <p:spPr>
          <a:xfrm>
            <a:off x="9368210" y="4156570"/>
            <a:ext cx="1150161" cy="615243"/>
          </a:xfrm>
          <a:prstGeom prst="line">
            <a:avLst/>
          </a:prstGeom>
          <a:ln w="25400"/>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42826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par>
                                <p:cTn id="12" presetID="22" presetClass="entr" presetSubtype="4" fill="hold" nodeType="with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wipe(down)">
                                      <p:cBhvr>
                                        <p:cTn id="14" dur="500"/>
                                        <p:tgtEl>
                                          <p:spTgt spid="42"/>
                                        </p:tgtEl>
                                      </p:cBhvr>
                                    </p:animEffect>
                                  </p:childTnLst>
                                </p:cTn>
                              </p:par>
                              <p:par>
                                <p:cTn id="15" presetID="22" presetClass="entr" presetSubtype="4"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down)">
                                      <p:cBhvr>
                                        <p:cTn id="17" dur="500"/>
                                        <p:tgtEl>
                                          <p:spTgt spid="44"/>
                                        </p:tgtEl>
                                      </p:cBhvr>
                                    </p:animEffect>
                                  </p:childTnLst>
                                </p:cTn>
                              </p:par>
                              <p:par>
                                <p:cTn id="18" presetID="22" presetClass="entr" presetSubtype="4" fill="hold"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down)">
                                      <p:cBhvr>
                                        <p:cTn id="20" dur="500"/>
                                        <p:tgtEl>
                                          <p:spTgt spid="46"/>
                                        </p:tgtEl>
                                      </p:cBhvr>
                                    </p:animEffect>
                                  </p:childTnLst>
                                </p:cTn>
                              </p:par>
                              <p:par>
                                <p:cTn id="21" presetID="9"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dissolve">
                                      <p:cBhvr>
                                        <p:cTn id="23" dur="500"/>
                                        <p:tgtEl>
                                          <p:spTgt spid="22"/>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dissolve">
                                      <p:cBhvr>
                                        <p:cTn id="26" dur="500"/>
                                        <p:tgtEl>
                                          <p:spTgt spid="23"/>
                                        </p:tgtEl>
                                      </p:cBhvr>
                                    </p:animEffect>
                                  </p:childTnLst>
                                </p:cTn>
                              </p:par>
                              <p:par>
                                <p:cTn id="27" presetID="9"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500"/>
                                        <p:tgtEl>
                                          <p:spTgt spid="2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dissolve">
                                      <p:cBhvr>
                                        <p:cTn id="32" dur="500"/>
                                        <p:tgtEl>
                                          <p:spTgt spid="21"/>
                                        </p:tgtEl>
                                      </p:cBhvr>
                                    </p:animEffect>
                                  </p:childTnLst>
                                </p:cTn>
                              </p:par>
                              <p:par>
                                <p:cTn id="33" presetID="9"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dissolve">
                                      <p:cBhvr>
                                        <p:cTn id="35" dur="500"/>
                                        <p:tgtEl>
                                          <p:spTgt spid="1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par>
                                <p:cTn id="39" presetID="9"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dissolv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1" grpId="0"/>
      <p:bldP spid="2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AWS IAM 권한 부여</a:t>
            </a:r>
            <a:endParaRPr lang="en-US" dirty="0">
              <a:latin typeface="Amazon Ember Light" panose="020B0403020204020204" pitchFamily="34" charset="0"/>
              <a:ea typeface="Malgun Gothic" panose="020B0503020000020004" pitchFamily="34" charset="-127"/>
            </a:endParaRPr>
          </a:p>
        </p:txBody>
      </p:sp>
      <p:sp>
        <p:nvSpPr>
          <p:cNvPr id="29" name="Content Placeholder 2"/>
          <p:cNvSpPr>
            <a:spLocks noGrp="1"/>
          </p:cNvSpPr>
          <p:nvPr>
            <p:ph idx="1"/>
          </p:nvPr>
        </p:nvSpPr>
        <p:spPr/>
        <p:txBody>
          <a:bodyPr rtlCol="0"/>
          <a:lstStyle/>
          <a:p>
            <a:pPr rtl="0"/>
            <a:r>
              <a:rPr lang="ko-kr">
                <a:latin typeface="Amazon Ember Light" panose="020B0403020204020204" pitchFamily="34" charset="0"/>
                <a:ea typeface="Malgun Gothic" panose="020B0503020000020004" pitchFamily="34" charset="-127"/>
              </a:rPr>
              <a:t>권한 부여</a:t>
            </a:r>
          </a:p>
          <a:p>
            <a:pPr rtl="0"/>
            <a:r>
              <a:rPr lang="ko-kr">
                <a:latin typeface="Amazon Ember Light" panose="020B0403020204020204" pitchFamily="34" charset="0"/>
                <a:ea typeface="Malgun Gothic" panose="020B0503020000020004" pitchFamily="34" charset="-127"/>
              </a:rPr>
              <a:t>정책:</a:t>
            </a:r>
          </a:p>
          <a:p>
            <a:pPr lvl="1" rtl="0"/>
            <a:r>
              <a:rPr lang="ko-kr">
                <a:latin typeface="Amazon Ember Light" panose="020B0403020204020204" pitchFamily="34" charset="0"/>
                <a:ea typeface="Malgun Gothic" panose="020B0503020000020004" pitchFamily="34" charset="-127"/>
              </a:rPr>
              <a:t>권한을 설명하는 JSON 문서입니다.</a:t>
            </a:r>
          </a:p>
          <a:p>
            <a:pPr lvl="1" rtl="0"/>
            <a:r>
              <a:rPr lang="ko-kr">
                <a:latin typeface="Amazon Ember Light" panose="020B0403020204020204" pitchFamily="34" charset="0"/>
                <a:ea typeface="Malgun Gothic" panose="020B0503020000020004" pitchFamily="34" charset="-127"/>
              </a:rPr>
              <a:t>사용자, 그룹 또는 역할에 지정됩니다.</a:t>
            </a:r>
          </a:p>
        </p:txBody>
      </p:sp>
      <p:pic>
        <p:nvPicPr>
          <p:cNvPr id="12" name="Picture 11" descr="U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2730" y="3414127"/>
            <a:ext cx="975360" cy="975360"/>
          </a:xfrm>
          <a:prstGeom prst="rect">
            <a:avLst/>
          </a:prstGeom>
        </p:spPr>
      </p:pic>
      <p:pic>
        <p:nvPicPr>
          <p:cNvPr id="14" name="Picture 13" descr="Us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1161" y="3403591"/>
            <a:ext cx="975360" cy="975360"/>
          </a:xfrm>
          <a:prstGeom prst="rect">
            <a:avLst/>
          </a:prstGeom>
        </p:spPr>
      </p:pic>
      <p:sp>
        <p:nvSpPr>
          <p:cNvPr id="15" name="TextBox 14"/>
          <p:cNvSpPr txBox="1"/>
          <p:nvPr/>
        </p:nvSpPr>
        <p:spPr>
          <a:xfrm>
            <a:off x="8107362" y="4424780"/>
            <a:ext cx="947895" cy="205121"/>
          </a:xfrm>
          <a:prstGeom prst="rect">
            <a:avLst/>
          </a:prstGeom>
          <a:noFill/>
        </p:spPr>
        <p:txBody>
          <a:bodyPr wrap="square" lIns="0" tIns="0" rIns="0" bIns="0" rtlCol="0">
            <a:spAutoFit/>
          </a:bodyPr>
          <a:lstStyle/>
          <a:p>
            <a:pPr algn="ctr" rtl="0"/>
            <a:r>
              <a:rPr lang="ko-kr"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IAM 사용자</a:t>
            </a:r>
            <a:endParaRPr lang="en-US"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6" name="TextBox 15"/>
          <p:cNvSpPr txBox="1"/>
          <p:nvPr/>
        </p:nvSpPr>
        <p:spPr>
          <a:xfrm>
            <a:off x="10288981" y="4424780"/>
            <a:ext cx="1064819" cy="205121"/>
          </a:xfrm>
          <a:prstGeom prst="rect">
            <a:avLst/>
          </a:prstGeom>
          <a:noFill/>
        </p:spPr>
        <p:txBody>
          <a:bodyPr wrap="square" lIns="0" tIns="0" rIns="0" bIns="0" rtlCol="0">
            <a:spAutoFit/>
          </a:bodyPr>
          <a:lstStyle/>
          <a:p>
            <a:pPr algn="ctr" rtl="0"/>
            <a:r>
              <a:rPr lang="ko-kr" sz="1333"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IAM 그룹</a:t>
            </a:r>
            <a:endParaRPr lang="en-US"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7" name="TextBox 16"/>
          <p:cNvSpPr txBox="1"/>
          <p:nvPr/>
        </p:nvSpPr>
        <p:spPr>
          <a:xfrm>
            <a:off x="9058091" y="5557802"/>
            <a:ext cx="1147697" cy="205121"/>
          </a:xfrm>
          <a:prstGeom prst="rect">
            <a:avLst/>
          </a:prstGeom>
          <a:noFill/>
        </p:spPr>
        <p:txBody>
          <a:bodyPr wrap="square" lIns="0" tIns="0" rIns="0" bIns="0" rtlCol="0">
            <a:spAutoFit/>
          </a:bodyPr>
          <a:lstStyle/>
          <a:p>
            <a:pPr algn="ctr" rtl="0"/>
            <a:r>
              <a:rPr lang="ko-kr" sz="1333"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IAM 역할</a:t>
            </a:r>
            <a:endParaRPr lang="en-US"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6180" y="4786585"/>
            <a:ext cx="731520" cy="627017"/>
          </a:xfrm>
          <a:prstGeom prst="rect">
            <a:avLst/>
          </a:prstGeom>
        </p:spPr>
      </p:pic>
    </p:spTree>
    <p:custDataLst>
      <p:tags r:id="rId1"/>
    </p:custDataLst>
    <p:extLst>
      <p:ext uri="{BB962C8B-B14F-4D97-AF65-F5344CB8AC3E}">
        <p14:creationId xmlns:p14="http://schemas.microsoft.com/office/powerpoint/2010/main" val="38464302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AWS IAM 정책 요소</a:t>
            </a:r>
          </a:p>
        </p:txBody>
      </p:sp>
      <p:sp>
        <p:nvSpPr>
          <p:cNvPr id="5" name="TextBox 4"/>
          <p:cNvSpPr txBox="1"/>
          <p:nvPr/>
        </p:nvSpPr>
        <p:spPr>
          <a:xfrm>
            <a:off x="65905" y="1281003"/>
            <a:ext cx="4856783" cy="5207720"/>
          </a:xfrm>
          <a:prstGeom prst="rect">
            <a:avLst/>
          </a:prstGeom>
          <a:solidFill>
            <a:schemeClr val="bg1">
              <a:lumMod val="95000"/>
            </a:schemeClr>
          </a:solidFill>
          <a:ln w="25400">
            <a:solidFill>
              <a:schemeClr val="tx1">
                <a:lumMod val="50000"/>
              </a:schemeClr>
            </a:solidFill>
          </a:ln>
          <a:effectLst>
            <a:outerShdw blurRad="50800" dist="38100" dir="2700000" algn="tl" rotWithShape="0">
              <a:prstClr val="black">
                <a:alpha val="40000"/>
              </a:prstClr>
            </a:outerShdw>
          </a:effectLst>
        </p:spPr>
        <p:txBody>
          <a:bodyPr wrap="square" rtlCol="0">
            <a:noAutofit/>
          </a:bodyPr>
          <a:lstStyle/>
          <a:p>
            <a:pPr rtl="0"/>
            <a:r>
              <a:rPr lang="ko-kr" sz="1200">
                <a:solidFill>
                  <a:srgbClr val="24292E"/>
                </a:solidFill>
                <a:latin typeface="Menlo" panose="020B0609030804020204" pitchFamily="49" charset="0"/>
              </a:rPr>
              <a:t>{</a:t>
            </a:r>
          </a:p>
          <a:p>
            <a:pPr rtl="0"/>
            <a:r>
              <a:rPr lang="ko-kr" sz="1200">
                <a:solidFill>
                  <a:srgbClr val="D73A49"/>
                </a:solidFill>
                <a:latin typeface="Menlo" panose="020B0609030804020204" pitchFamily="49" charset="0"/>
              </a:rPr>
              <a:t> "Version"</a:t>
            </a:r>
            <a:r>
              <a:rPr lang="ko-kr" sz="1200">
                <a:solidFill>
                  <a:srgbClr val="24292E"/>
                </a:solidFill>
                <a:latin typeface="Menlo" panose="020B0609030804020204" pitchFamily="49" charset="0"/>
              </a:rPr>
              <a:t>: </a:t>
            </a:r>
            <a:r>
              <a:rPr lang="ko-kr" sz="1200">
                <a:solidFill>
                  <a:srgbClr val="22863A"/>
                </a:solidFill>
                <a:latin typeface="Menlo" panose="020B0609030804020204" pitchFamily="49" charset="0"/>
              </a:rPr>
              <a:t>"2012-10-17"</a:t>
            </a:r>
            <a:r>
              <a:rPr lang="ko-kr" sz="1200">
                <a:solidFill>
                  <a:srgbClr val="24292E"/>
                </a:solidFill>
                <a:latin typeface="Menlo" panose="020B0609030804020204" pitchFamily="49" charset="0"/>
              </a:rPr>
              <a:t>,</a:t>
            </a:r>
          </a:p>
          <a:p>
            <a:pPr rtl="0"/>
            <a:r>
              <a:rPr lang="ko-kr" sz="1200">
                <a:solidFill>
                  <a:srgbClr val="D73A49"/>
                </a:solidFill>
                <a:latin typeface="Menlo" panose="020B0609030804020204" pitchFamily="49" charset="0"/>
              </a:rPr>
              <a:t> "Statement"</a:t>
            </a:r>
            <a:r>
              <a:rPr lang="ko-kr" sz="1200">
                <a:solidFill>
                  <a:srgbClr val="24292E"/>
                </a:solidFill>
                <a:latin typeface="Menlo" panose="020B0609030804020204" pitchFamily="49" charset="0"/>
              </a:rPr>
              <a:t>: [</a:t>
            </a:r>
          </a:p>
          <a:p>
            <a:pPr rtl="0"/>
            <a:r>
              <a:rPr lang="ko-kr" sz="1200">
                <a:solidFill>
                  <a:srgbClr val="24292E"/>
                </a:solidFill>
                <a:latin typeface="Menlo" panose="020B0609030804020204" pitchFamily="49" charset="0"/>
              </a:rPr>
              <a:t>  {</a:t>
            </a:r>
          </a:p>
          <a:p>
            <a:pPr rtl="0"/>
            <a:r>
              <a:rPr lang="ko-kr" sz="1200">
                <a:solidFill>
                  <a:srgbClr val="D73A49"/>
                </a:solidFill>
                <a:latin typeface="Menlo" panose="020B0609030804020204" pitchFamily="49" charset="0"/>
              </a:rPr>
              <a:t>   "Sid"</a:t>
            </a:r>
            <a:r>
              <a:rPr lang="ko-kr" sz="1200">
                <a:solidFill>
                  <a:srgbClr val="24292E"/>
                </a:solidFill>
                <a:latin typeface="Menlo" panose="020B0609030804020204" pitchFamily="49" charset="0"/>
              </a:rPr>
              <a:t>: </a:t>
            </a:r>
            <a:r>
              <a:rPr lang="ko-kr" sz="1200">
                <a:solidFill>
                  <a:srgbClr val="22863A"/>
                </a:solidFill>
                <a:latin typeface="Menlo" panose="020B0609030804020204" pitchFamily="49" charset="0"/>
              </a:rPr>
              <a:t>"Stmt1453690971587"</a:t>
            </a:r>
            <a:r>
              <a:rPr lang="ko-kr" sz="1200">
                <a:solidFill>
                  <a:srgbClr val="24292E"/>
                </a:solidFill>
                <a:latin typeface="Menlo" panose="020B0609030804020204" pitchFamily="49" charset="0"/>
              </a:rPr>
              <a:t>,</a:t>
            </a:r>
          </a:p>
          <a:p>
            <a:pPr rtl="0"/>
            <a:r>
              <a:rPr lang="ko-kr" sz="1200">
                <a:solidFill>
                  <a:srgbClr val="D73A49"/>
                </a:solidFill>
                <a:latin typeface="Menlo" panose="020B0609030804020204" pitchFamily="49" charset="0"/>
              </a:rPr>
              <a:t>   "Action"</a:t>
            </a:r>
            <a:r>
              <a:rPr lang="ko-kr" sz="1200">
                <a:solidFill>
                  <a:srgbClr val="24292E"/>
                </a:solidFill>
                <a:latin typeface="Menlo" panose="020B0609030804020204" pitchFamily="49" charset="0"/>
              </a:rPr>
              <a:t>: [</a:t>
            </a:r>
          </a:p>
          <a:p>
            <a:pPr rtl="0"/>
            <a:r>
              <a:rPr lang="ko-kr" sz="1200">
                <a:solidFill>
                  <a:srgbClr val="22863A"/>
                </a:solidFill>
                <a:latin typeface="Menlo" panose="020B0609030804020204" pitchFamily="49" charset="0"/>
              </a:rPr>
              <a:t>    "ec2:Describe*"</a:t>
            </a:r>
            <a:r>
              <a:rPr lang="ko-kr" sz="1200">
                <a:solidFill>
                  <a:srgbClr val="24292E"/>
                </a:solidFill>
                <a:latin typeface="Menlo" panose="020B0609030804020204" pitchFamily="49" charset="0"/>
              </a:rPr>
              <a:t>,</a:t>
            </a:r>
          </a:p>
          <a:p>
            <a:pPr rtl="0"/>
            <a:r>
              <a:rPr lang="ko-kr" sz="1200">
                <a:solidFill>
                  <a:srgbClr val="22863A"/>
                </a:solidFill>
                <a:latin typeface="Menlo" panose="020B0609030804020204" pitchFamily="49" charset="0"/>
              </a:rPr>
              <a:t>    "ec2:StartInstances"</a:t>
            </a:r>
            <a:r>
              <a:rPr lang="ko-kr" sz="1200">
                <a:solidFill>
                  <a:srgbClr val="24292E"/>
                </a:solidFill>
                <a:latin typeface="Menlo" panose="020B0609030804020204" pitchFamily="49" charset="0"/>
              </a:rPr>
              <a:t>,</a:t>
            </a:r>
          </a:p>
          <a:p>
            <a:pPr rtl="0"/>
            <a:r>
              <a:rPr lang="ko-kr" sz="1200">
                <a:solidFill>
                  <a:srgbClr val="22863A"/>
                </a:solidFill>
                <a:latin typeface="Menlo" panose="020B0609030804020204" pitchFamily="49" charset="0"/>
              </a:rPr>
              <a:t>    "ec2:StopInstances”</a:t>
            </a:r>
            <a:endParaRPr lang="en-AU" sz="1200" dirty="0">
              <a:solidFill>
                <a:srgbClr val="24292E"/>
              </a:solidFill>
              <a:latin typeface="Menlo" panose="020B0609030804020204" pitchFamily="49" charset="0"/>
            </a:endParaRPr>
          </a:p>
          <a:p>
            <a:pPr rtl="0"/>
            <a:r>
              <a:rPr lang="ko-kr" sz="1200">
                <a:solidFill>
                  <a:srgbClr val="22863A"/>
                </a:solidFill>
                <a:latin typeface="Menlo" panose="020B0609030804020204" pitchFamily="49" charset="0"/>
              </a:rPr>
              <a:t>   ],</a:t>
            </a:r>
            <a:endParaRPr lang="en-AU" sz="1200" dirty="0">
              <a:solidFill>
                <a:srgbClr val="24292E"/>
              </a:solidFill>
              <a:latin typeface="Menlo" panose="020B0609030804020204" pitchFamily="49" charset="0"/>
            </a:endParaRPr>
          </a:p>
          <a:p>
            <a:pPr rtl="0"/>
            <a:r>
              <a:rPr lang="ko-kr" sz="1200">
                <a:solidFill>
                  <a:srgbClr val="22863A"/>
                </a:solidFill>
                <a:latin typeface="Menlo" panose="020B0609030804020204" pitchFamily="49" charset="0"/>
              </a:rPr>
              <a:t>    "</a:t>
            </a:r>
            <a:r>
              <a:rPr lang="ko-kr" sz="1200">
                <a:solidFill>
                  <a:srgbClr val="24292E"/>
                </a:solidFill>
                <a:latin typeface="Menlo" panose="020B0609030804020204" pitchFamily="49" charset="0"/>
              </a:rPr>
              <a:t>Effect</a:t>
            </a:r>
            <a:r>
              <a:rPr lang="ko-kr" sz="1200">
                <a:solidFill>
                  <a:srgbClr val="22863A"/>
                </a:solidFill>
                <a:latin typeface="Menlo" panose="020B0609030804020204" pitchFamily="49" charset="0"/>
              </a:rPr>
              <a:t>": "</a:t>
            </a:r>
            <a:r>
              <a:rPr lang="ko-kr" sz="1200">
                <a:solidFill>
                  <a:srgbClr val="24292E"/>
                </a:solidFill>
                <a:latin typeface="Menlo" panose="020B0609030804020204" pitchFamily="49" charset="0"/>
              </a:rPr>
              <a:t>Allow</a:t>
            </a:r>
            <a:r>
              <a:rPr lang="ko-kr" sz="1200">
                <a:solidFill>
                  <a:srgbClr val="22863A"/>
                </a:solidFill>
                <a:latin typeface="Menlo" panose="020B0609030804020204" pitchFamily="49" charset="0"/>
              </a:rPr>
              <a:t>",</a:t>
            </a:r>
            <a:endParaRPr lang="en-AU" sz="1200" dirty="0">
              <a:solidFill>
                <a:srgbClr val="22863A"/>
              </a:solidFill>
              <a:latin typeface="Menlo"/>
            </a:endParaRPr>
          </a:p>
          <a:p>
            <a:pPr rtl="0"/>
            <a:r>
              <a:rPr lang="ko-kr" sz="1200">
                <a:solidFill>
                  <a:srgbClr val="22863A"/>
                </a:solidFill>
                <a:latin typeface="Menlo" panose="020B0609030804020204" pitchFamily="49" charset="0"/>
              </a:rPr>
              <a:t>    "</a:t>
            </a:r>
            <a:r>
              <a:rPr lang="ko-kr" sz="1200">
                <a:solidFill>
                  <a:srgbClr val="24292E"/>
                </a:solidFill>
                <a:latin typeface="Menlo" panose="020B0609030804020204" pitchFamily="49" charset="0"/>
              </a:rPr>
              <a:t>Resource</a:t>
            </a:r>
            <a:r>
              <a:rPr lang="ko-kr" sz="1200">
                <a:solidFill>
                  <a:srgbClr val="22863A"/>
                </a:solidFill>
                <a:latin typeface="Menlo" panose="020B0609030804020204" pitchFamily="49" charset="0"/>
              </a:rPr>
              <a:t>": "</a:t>
            </a:r>
            <a:r>
              <a:rPr lang="ko-kr" sz="1200">
                <a:solidFill>
                  <a:srgbClr val="24292E"/>
                </a:solidFill>
                <a:latin typeface="Menlo" panose="020B0609030804020204" pitchFamily="49" charset="0"/>
              </a:rPr>
              <a:t>*</a:t>
            </a:r>
            <a:r>
              <a:rPr lang="ko-kr" sz="1200">
                <a:solidFill>
                  <a:srgbClr val="22863A"/>
                </a:solidFill>
                <a:latin typeface="Menlo" panose="020B0609030804020204" pitchFamily="49" charset="0"/>
              </a:rPr>
              <a:t>",</a:t>
            </a:r>
            <a:endParaRPr lang="en-AU" sz="1200" dirty="0">
              <a:solidFill>
                <a:srgbClr val="24292E"/>
              </a:solidFill>
              <a:latin typeface="Menlo" panose="020B0609030804020204" pitchFamily="49" charset="0"/>
            </a:endParaRPr>
          </a:p>
          <a:p>
            <a:pPr rtl="0"/>
            <a:r>
              <a:rPr lang="ko-kr" sz="1200">
                <a:solidFill>
                  <a:srgbClr val="22863A"/>
                </a:solidFill>
                <a:latin typeface="Menlo" panose="020B0609030804020204" pitchFamily="49" charset="0"/>
              </a:rPr>
              <a:t>    "</a:t>
            </a:r>
            <a:r>
              <a:rPr lang="ko-kr" sz="1200">
                <a:solidFill>
                  <a:srgbClr val="24292E"/>
                </a:solidFill>
                <a:latin typeface="Menlo" panose="020B0609030804020204" pitchFamily="49" charset="0"/>
              </a:rPr>
              <a:t>Condition</a:t>
            </a:r>
            <a:r>
              <a:rPr lang="ko-kr" sz="1200">
                <a:solidFill>
                  <a:srgbClr val="22863A"/>
                </a:solidFill>
                <a:latin typeface="Menlo" panose="020B0609030804020204" pitchFamily="49" charset="0"/>
              </a:rPr>
              <a:t>": {</a:t>
            </a:r>
            <a:endParaRPr lang="en-AU" sz="1200" dirty="0">
              <a:solidFill>
                <a:srgbClr val="24292E"/>
              </a:solidFill>
              <a:latin typeface="Menlo" panose="020B0609030804020204" pitchFamily="49" charset="0"/>
            </a:endParaRPr>
          </a:p>
          <a:p>
            <a:pPr rtl="0"/>
            <a:r>
              <a:rPr lang="ko-kr" sz="1200">
                <a:solidFill>
                  <a:srgbClr val="22863A"/>
                </a:solidFill>
                <a:latin typeface="Menlo" panose="020B0609030804020204" pitchFamily="49" charset="0"/>
              </a:rPr>
              <a:t>     "</a:t>
            </a:r>
            <a:r>
              <a:rPr lang="ko-kr" sz="1200">
                <a:solidFill>
                  <a:srgbClr val="24292E"/>
                </a:solidFill>
                <a:latin typeface="Menlo" panose="020B0609030804020204" pitchFamily="49" charset="0"/>
              </a:rPr>
              <a:t>IpAddress</a:t>
            </a:r>
            <a:r>
              <a:rPr lang="ko-kr" sz="1200">
                <a:solidFill>
                  <a:srgbClr val="22863A"/>
                </a:solidFill>
                <a:latin typeface="Menlo" panose="020B0609030804020204" pitchFamily="49" charset="0"/>
              </a:rPr>
              <a:t>": {</a:t>
            </a:r>
            <a:endParaRPr lang="en-AU" sz="1200" dirty="0">
              <a:solidFill>
                <a:srgbClr val="24292E"/>
              </a:solidFill>
              <a:latin typeface="Menlo" panose="020B0609030804020204" pitchFamily="49" charset="0"/>
            </a:endParaRPr>
          </a:p>
          <a:p>
            <a:pPr rtl="0"/>
            <a:r>
              <a:rPr lang="ko-kr" sz="1200">
                <a:solidFill>
                  <a:srgbClr val="22863A"/>
                </a:solidFill>
                <a:latin typeface="Menlo" panose="020B0609030804020204" pitchFamily="49" charset="0"/>
              </a:rPr>
              <a:t>      "</a:t>
            </a:r>
            <a:r>
              <a:rPr lang="ko-kr" sz="1200">
                <a:solidFill>
                  <a:srgbClr val="24292E"/>
                </a:solidFill>
                <a:latin typeface="Menlo" panose="020B0609030804020204" pitchFamily="49" charset="0"/>
              </a:rPr>
              <a:t>aws:SourceIp</a:t>
            </a:r>
            <a:r>
              <a:rPr lang="ko-kr" sz="1200">
                <a:solidFill>
                  <a:srgbClr val="22863A"/>
                </a:solidFill>
                <a:latin typeface="Menlo" panose="020B0609030804020204" pitchFamily="49" charset="0"/>
              </a:rPr>
              <a:t>": "</a:t>
            </a:r>
            <a:r>
              <a:rPr lang="ko-kr" sz="1200">
                <a:solidFill>
                  <a:srgbClr val="005CC5"/>
                </a:solidFill>
                <a:latin typeface="Menlo" panose="020B0609030804020204" pitchFamily="49" charset="0"/>
              </a:rPr>
              <a:t>54.64</a:t>
            </a:r>
            <a:r>
              <a:rPr lang="ko-kr" sz="1200">
                <a:solidFill>
                  <a:srgbClr val="24292E"/>
                </a:solidFill>
                <a:latin typeface="Menlo" panose="020B0609030804020204" pitchFamily="49" charset="0"/>
              </a:rPr>
              <a:t>.</a:t>
            </a:r>
            <a:r>
              <a:rPr lang="ko-kr" sz="1200">
                <a:solidFill>
                  <a:srgbClr val="005CC5"/>
                </a:solidFill>
                <a:latin typeface="Menlo" panose="020B0609030804020204" pitchFamily="49" charset="0"/>
              </a:rPr>
              <a:t>34.65</a:t>
            </a:r>
            <a:r>
              <a:rPr lang="ko-kr" sz="1200">
                <a:solidFill>
                  <a:srgbClr val="24292E"/>
                </a:solidFill>
                <a:latin typeface="Menlo" panose="020B0609030804020204" pitchFamily="49" charset="0"/>
              </a:rPr>
              <a:t>/</a:t>
            </a:r>
            <a:r>
              <a:rPr lang="ko-kr" sz="1200">
                <a:solidFill>
                  <a:srgbClr val="005CC5"/>
                </a:solidFill>
                <a:latin typeface="Menlo" panose="020B0609030804020204" pitchFamily="49" charset="0"/>
              </a:rPr>
              <a:t>32</a:t>
            </a:r>
            <a:r>
              <a:rPr lang="ko-kr" sz="1200">
                <a:solidFill>
                  <a:srgbClr val="24292E"/>
                </a:solidFill>
                <a:latin typeface="Menlo" panose="020B0609030804020204" pitchFamily="49" charset="0"/>
              </a:rPr>
              <a:t>”</a:t>
            </a:r>
          </a:p>
          <a:p>
            <a:pPr rtl="0"/>
            <a:r>
              <a:rPr lang="ko-kr" sz="1200">
                <a:solidFill>
                  <a:srgbClr val="24292E"/>
                </a:solidFill>
                <a:latin typeface="Menlo" panose="020B0609030804020204" pitchFamily="49" charset="0"/>
              </a:rPr>
              <a:t>     }</a:t>
            </a:r>
          </a:p>
          <a:p>
            <a:pPr rtl="0"/>
            <a:r>
              <a:rPr lang="ko-kr" sz="1200">
                <a:solidFill>
                  <a:srgbClr val="24292E"/>
                </a:solidFill>
                <a:latin typeface="Menlo" panose="020B0609030804020204" pitchFamily="49" charset="0"/>
              </a:rPr>
              <a:t>    }</a:t>
            </a:r>
          </a:p>
          <a:p>
            <a:pPr rtl="0"/>
            <a:r>
              <a:rPr lang="ko-kr" sz="1200">
                <a:solidFill>
                  <a:srgbClr val="24292E"/>
                </a:solidFill>
                <a:latin typeface="Menlo" panose="020B0609030804020204" pitchFamily="49" charset="0"/>
              </a:rPr>
              <a:t>  },</a:t>
            </a:r>
          </a:p>
          <a:p>
            <a:pPr rtl="0"/>
            <a:r>
              <a:rPr lang="ko-kr" sz="1200">
                <a:solidFill>
                  <a:srgbClr val="24292E"/>
                </a:solidFill>
                <a:latin typeface="Menlo" panose="020B0609030804020204" pitchFamily="49" charset="0"/>
              </a:rPr>
              <a:t>  {</a:t>
            </a:r>
          </a:p>
          <a:p>
            <a:pPr rtl="0"/>
            <a:r>
              <a:rPr lang="ko-kr" sz="1200">
                <a:solidFill>
                  <a:srgbClr val="D73A49"/>
                </a:solidFill>
                <a:latin typeface="Menlo" panose="020B0609030804020204" pitchFamily="49" charset="0"/>
              </a:rPr>
              <a:t>   "Sid"</a:t>
            </a:r>
            <a:r>
              <a:rPr lang="ko-kr" sz="1200">
                <a:solidFill>
                  <a:srgbClr val="24292E"/>
                </a:solidFill>
                <a:latin typeface="Menlo" panose="020B0609030804020204" pitchFamily="49" charset="0"/>
              </a:rPr>
              <a:t>: </a:t>
            </a:r>
            <a:r>
              <a:rPr lang="ko-kr" sz="1200">
                <a:solidFill>
                  <a:srgbClr val="22863A"/>
                </a:solidFill>
                <a:latin typeface="Menlo" panose="020B0609030804020204" pitchFamily="49" charset="0"/>
              </a:rPr>
              <a:t>"Stmt1453690998327"</a:t>
            </a:r>
            <a:r>
              <a:rPr lang="ko-kr" sz="1200">
                <a:solidFill>
                  <a:srgbClr val="24292E"/>
                </a:solidFill>
                <a:latin typeface="Menlo" panose="020B0609030804020204" pitchFamily="49" charset="0"/>
              </a:rPr>
              <a:t>,</a:t>
            </a:r>
          </a:p>
          <a:p>
            <a:pPr rtl="0"/>
            <a:r>
              <a:rPr lang="ko-kr" sz="1200">
                <a:solidFill>
                  <a:srgbClr val="D73A49"/>
                </a:solidFill>
                <a:latin typeface="Menlo" panose="020B0609030804020204" pitchFamily="49" charset="0"/>
              </a:rPr>
              <a:t>   "Action"</a:t>
            </a:r>
            <a:r>
              <a:rPr lang="ko-kr" sz="1200">
                <a:solidFill>
                  <a:srgbClr val="24292E"/>
                </a:solidFill>
                <a:latin typeface="Menlo" panose="020B0609030804020204" pitchFamily="49" charset="0"/>
              </a:rPr>
              <a:t>: [</a:t>
            </a:r>
          </a:p>
          <a:p>
            <a:pPr rtl="0"/>
            <a:r>
              <a:rPr lang="ko-kr" sz="1200">
                <a:solidFill>
                  <a:srgbClr val="22863A"/>
                </a:solidFill>
                <a:latin typeface="Menlo" panose="020B0609030804020204" pitchFamily="49" charset="0"/>
              </a:rPr>
              <a:t>    "s3:GetObject*"</a:t>
            </a:r>
            <a:endParaRPr lang="en-AU" sz="1200" dirty="0">
              <a:solidFill>
                <a:srgbClr val="24292E"/>
              </a:solidFill>
              <a:latin typeface="Menlo" panose="020B0609030804020204" pitchFamily="49" charset="0"/>
            </a:endParaRPr>
          </a:p>
          <a:p>
            <a:pPr rtl="0"/>
            <a:r>
              <a:rPr lang="ko-kr" sz="1200">
                <a:solidFill>
                  <a:srgbClr val="22863A"/>
                </a:solidFill>
                <a:latin typeface="Menlo" panose="020B0609030804020204" pitchFamily="49" charset="0"/>
              </a:rPr>
              <a:t>   ],</a:t>
            </a:r>
            <a:endParaRPr lang="en-AU" sz="1200" dirty="0">
              <a:solidFill>
                <a:srgbClr val="24292E"/>
              </a:solidFill>
              <a:latin typeface="Menlo" panose="020B0609030804020204" pitchFamily="49" charset="0"/>
            </a:endParaRPr>
          </a:p>
          <a:p>
            <a:pPr rtl="0"/>
            <a:r>
              <a:rPr lang="ko-kr" sz="1200">
                <a:solidFill>
                  <a:srgbClr val="22863A"/>
                </a:solidFill>
                <a:latin typeface="Menlo" panose="020B0609030804020204" pitchFamily="49" charset="0"/>
              </a:rPr>
              <a:t>   "</a:t>
            </a:r>
            <a:r>
              <a:rPr lang="ko-kr" sz="1200">
                <a:solidFill>
                  <a:srgbClr val="24292E"/>
                </a:solidFill>
                <a:latin typeface="Menlo" panose="020B0609030804020204" pitchFamily="49" charset="0"/>
              </a:rPr>
              <a:t>Effect</a:t>
            </a:r>
            <a:r>
              <a:rPr lang="ko-kr" sz="1200">
                <a:solidFill>
                  <a:srgbClr val="22863A"/>
                </a:solidFill>
                <a:latin typeface="Menlo" panose="020B0609030804020204" pitchFamily="49" charset="0"/>
              </a:rPr>
              <a:t>": "</a:t>
            </a:r>
            <a:r>
              <a:rPr lang="ko-kr" sz="1200">
                <a:solidFill>
                  <a:srgbClr val="24292E"/>
                </a:solidFill>
                <a:latin typeface="Menlo" panose="020B0609030804020204" pitchFamily="49" charset="0"/>
              </a:rPr>
              <a:t>Allow</a:t>
            </a:r>
            <a:r>
              <a:rPr lang="ko-kr" sz="1200">
                <a:solidFill>
                  <a:srgbClr val="22863A"/>
                </a:solidFill>
                <a:latin typeface="Menlo" panose="020B0609030804020204" pitchFamily="49" charset="0"/>
              </a:rPr>
              <a:t>",</a:t>
            </a:r>
            <a:endParaRPr lang="en-AU" sz="1200" dirty="0">
              <a:solidFill>
                <a:srgbClr val="22863A"/>
              </a:solidFill>
              <a:latin typeface="Menlo"/>
            </a:endParaRPr>
          </a:p>
          <a:p>
            <a:pPr rtl="0"/>
            <a:r>
              <a:rPr lang="ko-kr" sz="1200">
                <a:solidFill>
                  <a:srgbClr val="22863A"/>
                </a:solidFill>
                <a:latin typeface="Menlo" panose="020B0609030804020204" pitchFamily="49" charset="0"/>
              </a:rPr>
              <a:t>   "</a:t>
            </a:r>
            <a:r>
              <a:rPr lang="ko-kr" sz="1200">
                <a:solidFill>
                  <a:srgbClr val="24292E"/>
                </a:solidFill>
                <a:latin typeface="Menlo" panose="020B0609030804020204" pitchFamily="49" charset="0"/>
              </a:rPr>
              <a:t>Resource</a:t>
            </a:r>
            <a:r>
              <a:rPr lang="ko-kr" sz="1200">
                <a:solidFill>
                  <a:srgbClr val="22863A"/>
                </a:solidFill>
                <a:latin typeface="Menlo" panose="020B0609030804020204" pitchFamily="49" charset="0"/>
              </a:rPr>
              <a:t>": "</a:t>
            </a:r>
            <a:r>
              <a:rPr lang="ko-kr" sz="1200">
                <a:solidFill>
                  <a:srgbClr val="24292E"/>
                </a:solidFill>
                <a:latin typeface="Menlo" panose="020B0609030804020204" pitchFamily="49" charset="0"/>
              </a:rPr>
              <a:t>arn:aws:s</a:t>
            </a:r>
            <a:r>
              <a:rPr lang="ko-kr" sz="1200">
                <a:solidFill>
                  <a:srgbClr val="005CC5"/>
                </a:solidFill>
                <a:latin typeface="Menlo" panose="020B0609030804020204" pitchFamily="49" charset="0"/>
              </a:rPr>
              <a:t>3</a:t>
            </a:r>
            <a:r>
              <a:rPr lang="ko-kr" sz="1200">
                <a:solidFill>
                  <a:srgbClr val="24292E"/>
                </a:solidFill>
                <a:latin typeface="Menlo" panose="020B0609030804020204" pitchFamily="49" charset="0"/>
              </a:rPr>
              <a:t>:::example_bucket</a:t>
            </a:r>
            <a:r>
              <a:rPr lang="ko-kr" sz="1200">
                <a:solidFill>
                  <a:srgbClr val="6A737D"/>
                </a:solidFill>
                <a:latin typeface="Menlo" panose="020B0609030804020204" pitchFamily="49" charset="0"/>
              </a:rPr>
              <a:t>/*</a:t>
            </a:r>
            <a:r>
              <a:rPr lang="ko-kr" sz="1200">
                <a:solidFill>
                  <a:srgbClr val="22863A"/>
                </a:solidFill>
                <a:latin typeface="Menlo" panose="020B0609030804020204" pitchFamily="49" charset="0"/>
              </a:rPr>
              <a:t>"</a:t>
            </a:r>
            <a:endParaRPr lang="en-AU" sz="1200" dirty="0">
              <a:solidFill>
                <a:srgbClr val="24292E"/>
              </a:solidFill>
              <a:latin typeface="Menlo" panose="020B0609030804020204" pitchFamily="49" charset="0"/>
            </a:endParaRPr>
          </a:p>
          <a:p>
            <a:pPr rtl="0"/>
            <a:r>
              <a:rPr lang="ko-kr" sz="1200">
                <a:solidFill>
                  <a:srgbClr val="6A737D"/>
                </a:solidFill>
                <a:latin typeface="Menlo" panose="020B0609030804020204" pitchFamily="49" charset="0"/>
              </a:rPr>
              <a:t>   }</a:t>
            </a:r>
            <a:endParaRPr lang="en-AU" sz="1200" dirty="0">
              <a:solidFill>
                <a:srgbClr val="24292E"/>
              </a:solidFill>
              <a:latin typeface="Menlo" panose="020B0609030804020204" pitchFamily="49" charset="0"/>
            </a:endParaRPr>
          </a:p>
          <a:p>
            <a:pPr rtl="0"/>
            <a:r>
              <a:rPr lang="ko-kr" sz="1200">
                <a:solidFill>
                  <a:srgbClr val="6A737D"/>
                </a:solidFill>
                <a:latin typeface="Menlo" panose="020B0609030804020204" pitchFamily="49" charset="0"/>
              </a:rPr>
              <a:t>  ]</a:t>
            </a:r>
            <a:endParaRPr lang="en-AU" sz="1200" dirty="0">
              <a:solidFill>
                <a:srgbClr val="24292E"/>
              </a:solidFill>
              <a:latin typeface="Menlo" panose="020B0609030804020204" pitchFamily="49" charset="0"/>
            </a:endParaRPr>
          </a:p>
          <a:p>
            <a:pPr rtl="0"/>
            <a:r>
              <a:rPr lang="ko-kr" sz="1200">
                <a:solidFill>
                  <a:srgbClr val="6A737D"/>
                </a:solidFill>
                <a:latin typeface="Menlo" panose="020B0609030804020204" pitchFamily="49" charset="0"/>
              </a:rPr>
              <a:t>}</a:t>
            </a:r>
            <a:endParaRPr lang="en-AU" sz="1200" b="0" dirty="0">
              <a:solidFill>
                <a:srgbClr val="24292E"/>
              </a:solidFill>
              <a:effectLst/>
              <a:latin typeface="Menlo" panose="020B0609030804020204" pitchFamily="49" charset="0"/>
            </a:endParaRPr>
          </a:p>
        </p:txBody>
      </p:sp>
      <p:sp>
        <p:nvSpPr>
          <p:cNvPr id="8" name="Right Arrow 7"/>
          <p:cNvSpPr/>
          <p:nvPr/>
        </p:nvSpPr>
        <p:spPr>
          <a:xfrm>
            <a:off x="4992129" y="3244842"/>
            <a:ext cx="728039" cy="307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0" name="Group 9">
            <a:extLst>
              <a:ext uri="{FF2B5EF4-FFF2-40B4-BE49-F238E27FC236}">
                <a16:creationId xmlns:a16="http://schemas.microsoft.com/office/drawing/2014/main" id="{6702D223-BDE7-5645-97C0-4E1EC48494C4}"/>
              </a:ext>
            </a:extLst>
          </p:cNvPr>
          <p:cNvGrpSpPr/>
          <p:nvPr/>
        </p:nvGrpSpPr>
        <p:grpSpPr>
          <a:xfrm>
            <a:off x="5622054" y="2793802"/>
            <a:ext cx="947895" cy="1373815"/>
            <a:chOff x="5622054" y="2793802"/>
            <a:chExt cx="947895" cy="1373815"/>
          </a:xfrm>
        </p:grpSpPr>
        <p:sp>
          <p:nvSpPr>
            <p:cNvPr id="11" name="TextBox 10">
              <a:extLst>
                <a:ext uri="{FF2B5EF4-FFF2-40B4-BE49-F238E27FC236}">
                  <a16:creationId xmlns:a16="http://schemas.microsoft.com/office/drawing/2014/main" id="{52A8B9C5-BFA8-DF41-B3C7-591C144949EC}"/>
                </a:ext>
              </a:extLst>
            </p:cNvPr>
            <p:cNvSpPr txBox="1"/>
            <p:nvPr/>
          </p:nvSpPr>
          <p:spPr>
            <a:xfrm>
              <a:off x="5622054" y="3962496"/>
              <a:ext cx="947895" cy="205121"/>
            </a:xfrm>
            <a:prstGeom prst="rect">
              <a:avLst/>
            </a:prstGeom>
            <a:solidFill>
              <a:schemeClr val="accent6"/>
            </a:solidFill>
            <a:ln>
              <a:solidFill>
                <a:schemeClr val="accent6">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rtl="0"/>
              <a:r>
                <a:rPr lang="ko-kr" sz="1333" b="1"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rPr>
                <a:t>IAM 정책</a:t>
              </a:r>
              <a:endParaRPr lang="en-US" sz="1333" b="1"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12" name="Picture 11">
              <a:extLst>
                <a:ext uri="{FF2B5EF4-FFF2-40B4-BE49-F238E27FC236}">
                  <a16:creationId xmlns:a16="http://schemas.microsoft.com/office/drawing/2014/main" id="{FE3A43C4-77B2-0F49-B655-422469FE0A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0168" y="2793802"/>
              <a:ext cx="751666" cy="1002223"/>
            </a:xfrm>
            <a:prstGeom prst="rect">
              <a:avLst/>
            </a:prstGeom>
          </p:spPr>
        </p:pic>
      </p:grpSp>
    </p:spTree>
    <p:custDataLst>
      <p:tags r:id="rId1"/>
    </p:custDataLst>
    <p:extLst>
      <p:ext uri="{BB962C8B-B14F-4D97-AF65-F5344CB8AC3E}">
        <p14:creationId xmlns:p14="http://schemas.microsoft.com/office/powerpoint/2010/main" val="125444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500"/>
                            </p:stCondLst>
                            <p:childTnLst>
                              <p:par>
                                <p:cTn id="12" presetID="1" presetClass="exit" presetSubtype="0" fill="hold" grpId="0" nodeType="afterEffect">
                                  <p:stCondLst>
                                    <p:cond delay="500"/>
                                  </p:stCondLst>
                                  <p:childTnLst>
                                    <p:set>
                                      <p:cBhvr>
                                        <p:cTn id="13" dur="1" fill="hold">
                                          <p:stCondLst>
                                            <p:cond delay="0"/>
                                          </p:stCondLst>
                                        </p:cTn>
                                        <p:tgtEl>
                                          <p:spTgt spid="5"/>
                                        </p:tgtEl>
                                        <p:attrNameLst>
                                          <p:attrName>style.visibility</p:attrName>
                                        </p:attrNameLst>
                                      </p:cBhvr>
                                      <p:to>
                                        <p:strVal val="hidden"/>
                                      </p:to>
                                    </p:set>
                                  </p:childTnLst>
                                </p:cTn>
                              </p:par>
                              <p:par>
                                <p:cTn id="14" presetID="1" presetClass="exit" presetSubtype="0" fill="hold" grpId="1" nodeType="withEffect">
                                  <p:stCondLst>
                                    <p:cond delay="250"/>
                                  </p:stCondLst>
                                  <p:childTnLst>
                                    <p:set>
                                      <p:cBhvr>
                                        <p:cTn id="15"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8"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AWS IAM 정책 지정</a:t>
            </a:r>
          </a:p>
        </p:txBody>
      </p:sp>
      <p:pic>
        <p:nvPicPr>
          <p:cNvPr id="7" name="Picture 6" descr="U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9597" y="3036897"/>
            <a:ext cx="975360" cy="975360"/>
          </a:xfrm>
          <a:prstGeom prst="rect">
            <a:avLst/>
          </a:prstGeom>
        </p:spPr>
      </p:pic>
      <p:pic>
        <p:nvPicPr>
          <p:cNvPr id="9" name="Picture 8" descr="Us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2743" y="3171957"/>
            <a:ext cx="975360" cy="975360"/>
          </a:xfrm>
          <a:prstGeom prst="rect">
            <a:avLst/>
          </a:prstGeom>
        </p:spPr>
      </p:pic>
      <p:sp>
        <p:nvSpPr>
          <p:cNvPr id="10" name="TextBox 9"/>
          <p:cNvSpPr txBox="1"/>
          <p:nvPr/>
        </p:nvSpPr>
        <p:spPr>
          <a:xfrm>
            <a:off x="1254229" y="4047550"/>
            <a:ext cx="947895" cy="205121"/>
          </a:xfrm>
          <a:prstGeom prst="rect">
            <a:avLst/>
          </a:prstGeom>
          <a:noFill/>
        </p:spPr>
        <p:txBody>
          <a:bodyPr wrap="square" lIns="0" tIns="0" rIns="0" bIns="0" rtlCol="0">
            <a:spAutoFit/>
          </a:bodyPr>
          <a:lstStyle/>
          <a:p>
            <a:pPr algn="ctr" rtl="0"/>
            <a:r>
              <a:rPr lang="ko-kr" sz="1333"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IAM 사용자</a:t>
            </a:r>
            <a:endParaRPr lang="en-US"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1" name="TextBox 10"/>
          <p:cNvSpPr txBox="1"/>
          <p:nvPr/>
        </p:nvSpPr>
        <p:spPr>
          <a:xfrm>
            <a:off x="10140563" y="4182610"/>
            <a:ext cx="1064819" cy="205121"/>
          </a:xfrm>
          <a:prstGeom prst="rect">
            <a:avLst/>
          </a:prstGeom>
          <a:noFill/>
        </p:spPr>
        <p:txBody>
          <a:bodyPr wrap="square" lIns="0" tIns="0" rIns="0" bIns="0" rtlCol="0">
            <a:spAutoFit/>
          </a:bodyPr>
          <a:lstStyle/>
          <a:p>
            <a:pPr algn="ctr" rtl="0"/>
            <a:r>
              <a:rPr lang="ko-kr" sz="1333"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IAM 그룹</a:t>
            </a:r>
            <a:endParaRPr lang="en-US"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2" name="Right Arrow 11"/>
          <p:cNvSpPr/>
          <p:nvPr/>
        </p:nvSpPr>
        <p:spPr>
          <a:xfrm rot="10800000">
            <a:off x="2184203" y="3512884"/>
            <a:ext cx="3108448" cy="2549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ight Arrow 13"/>
          <p:cNvSpPr/>
          <p:nvPr/>
        </p:nvSpPr>
        <p:spPr>
          <a:xfrm>
            <a:off x="6875076" y="3505797"/>
            <a:ext cx="3108448" cy="2549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2867568" y="3294914"/>
            <a:ext cx="1741715" cy="297454"/>
          </a:xfrm>
          <a:prstGeom prst="rect">
            <a:avLst/>
          </a:prstGeom>
          <a:noFill/>
        </p:spPr>
        <p:txBody>
          <a:bodyPr wrap="square" rtlCol="0">
            <a:spAutoFit/>
          </a:bodyPr>
          <a:lstStyle/>
          <a:p>
            <a:pPr algn="ctr" rtl="0"/>
            <a:r>
              <a:rPr lang="ko-kr" sz="1333" b="1" dirty="0">
                <a:latin typeface="Amazon Ember" panose="020B0603020204020204" pitchFamily="34" charset="0"/>
                <a:ea typeface="Malgun Gothic" panose="020B0503020000020004" pitchFamily="34" charset="-127"/>
                <a:cs typeface="Amazon Ember" panose="020B0603020204020204" pitchFamily="34" charset="0"/>
              </a:rPr>
              <a:t>지정됨</a:t>
            </a:r>
          </a:p>
        </p:txBody>
      </p:sp>
      <p:sp>
        <p:nvSpPr>
          <p:cNvPr id="18" name="TextBox 17"/>
          <p:cNvSpPr txBox="1"/>
          <p:nvPr/>
        </p:nvSpPr>
        <p:spPr>
          <a:xfrm>
            <a:off x="7558443" y="3283279"/>
            <a:ext cx="1741715" cy="297454"/>
          </a:xfrm>
          <a:prstGeom prst="rect">
            <a:avLst/>
          </a:prstGeom>
          <a:noFill/>
        </p:spPr>
        <p:txBody>
          <a:bodyPr wrap="square" rtlCol="0">
            <a:spAutoFit/>
          </a:bodyPr>
          <a:lstStyle/>
          <a:p>
            <a:pPr algn="ctr" rtl="0"/>
            <a:r>
              <a:rPr lang="ko-kr" sz="1333" b="1">
                <a:latin typeface="Amazon Ember" panose="020B0603020204020204" pitchFamily="34" charset="0"/>
                <a:ea typeface="Malgun Gothic" panose="020B0503020000020004" pitchFamily="34" charset="-127"/>
                <a:cs typeface="Amazon Ember" panose="020B0603020204020204" pitchFamily="34" charset="0"/>
              </a:rPr>
              <a:t>지정됨</a:t>
            </a:r>
          </a:p>
        </p:txBody>
      </p:sp>
      <p:grpSp>
        <p:nvGrpSpPr>
          <p:cNvPr id="3" name="Group 2">
            <a:extLst>
              <a:ext uri="{FF2B5EF4-FFF2-40B4-BE49-F238E27FC236}">
                <a16:creationId xmlns:a16="http://schemas.microsoft.com/office/drawing/2014/main" id="{DC7B06EA-A6EF-3C43-A00A-99BB96545E63}"/>
              </a:ext>
            </a:extLst>
          </p:cNvPr>
          <p:cNvGrpSpPr/>
          <p:nvPr/>
        </p:nvGrpSpPr>
        <p:grpSpPr>
          <a:xfrm>
            <a:off x="5622054" y="2793802"/>
            <a:ext cx="947895" cy="1373815"/>
            <a:chOff x="5622054" y="2793802"/>
            <a:chExt cx="947895" cy="1373815"/>
          </a:xfrm>
        </p:grpSpPr>
        <p:sp>
          <p:nvSpPr>
            <p:cNvPr id="22" name="TextBox 21"/>
            <p:cNvSpPr txBox="1"/>
            <p:nvPr/>
          </p:nvSpPr>
          <p:spPr>
            <a:xfrm>
              <a:off x="5622054" y="3962496"/>
              <a:ext cx="947895" cy="205121"/>
            </a:xfrm>
            <a:prstGeom prst="rect">
              <a:avLst/>
            </a:prstGeom>
            <a:solidFill>
              <a:schemeClr val="accent6"/>
            </a:solidFill>
            <a:ln>
              <a:solidFill>
                <a:schemeClr val="accent6">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rtl="0"/>
              <a:r>
                <a:rPr lang="ko-kr" sz="1333" b="1">
                  <a:solidFill>
                    <a:srgbClr val="FFFFFF"/>
                  </a:solidFill>
                  <a:latin typeface="Amazon Ember" panose="020B0603020204020204" pitchFamily="34" charset="0"/>
                  <a:ea typeface="Malgun Gothic" panose="020B0503020000020004" pitchFamily="34" charset="-127"/>
                  <a:cs typeface="Amazon Ember" panose="020B0603020204020204" pitchFamily="34" charset="0"/>
                </a:rPr>
                <a:t>IAM 정책</a:t>
              </a:r>
              <a:endParaRPr lang="en-US" sz="1333" b="1"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15" name="Picture 14">
              <a:extLst>
                <a:ext uri="{FF2B5EF4-FFF2-40B4-BE49-F238E27FC236}">
                  <a16:creationId xmlns:a16="http://schemas.microsoft.com/office/drawing/2014/main" id="{6653EEEF-97A3-B947-B766-2350A7081C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0168" y="2793802"/>
              <a:ext cx="751666" cy="1002223"/>
            </a:xfrm>
            <a:prstGeom prst="rect">
              <a:avLst/>
            </a:prstGeom>
            <a:ln>
              <a:noFill/>
            </a:ln>
            <a:effectLst>
              <a:outerShdw blurRad="292100" dist="139700" dir="2700000" algn="tl" rotWithShape="0">
                <a:srgbClr val="333333">
                  <a:alpha val="65000"/>
                </a:srgbClr>
              </a:outerShdw>
            </a:effectLst>
          </p:spPr>
        </p:pic>
      </p:grpSp>
    </p:spTree>
    <p:custDataLst>
      <p:tags r:id="rId1"/>
    </p:custDataLst>
    <p:extLst>
      <p:ext uri="{BB962C8B-B14F-4D97-AF65-F5344CB8AC3E}">
        <p14:creationId xmlns:p14="http://schemas.microsoft.com/office/powerpoint/2010/main" val="265426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ppt_x</p:attrName>
                                        </p:attrNameLst>
                                      </p:cBhvr>
                                      <p:tavLst>
                                        <p:tav tm="0">
                                          <p:val>
                                            <p:strVal val="#ppt_x-#ppt_w*1.125000"/>
                                          </p:val>
                                        </p:tav>
                                        <p:tav tm="100000">
                                          <p:val>
                                            <p:strVal val="#ppt_x"/>
                                          </p:val>
                                        </p:tav>
                                      </p:tavLst>
                                    </p:anim>
                                    <p:animEffect transition="in" filter="wipe(right)">
                                      <p:cBhvr>
                                        <p:cTn id="12" dur="500"/>
                                        <p:tgtEl>
                                          <p:spTgt spid="1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7" grpId="0"/>
      <p:bldP spid="1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AWS IAM 정책 지정</a:t>
            </a:r>
          </a:p>
        </p:txBody>
      </p:sp>
      <p:pic>
        <p:nvPicPr>
          <p:cNvPr id="7" name="Picture 6" descr="U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9597" y="3036897"/>
            <a:ext cx="975360" cy="975360"/>
          </a:xfrm>
          <a:prstGeom prst="rect">
            <a:avLst/>
          </a:prstGeom>
        </p:spPr>
      </p:pic>
      <p:pic>
        <p:nvPicPr>
          <p:cNvPr id="9" name="Picture 8" descr="Us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2743" y="3171957"/>
            <a:ext cx="975360" cy="975360"/>
          </a:xfrm>
          <a:prstGeom prst="rect">
            <a:avLst/>
          </a:prstGeom>
        </p:spPr>
      </p:pic>
      <p:sp>
        <p:nvSpPr>
          <p:cNvPr id="10" name="TextBox 9"/>
          <p:cNvSpPr txBox="1"/>
          <p:nvPr/>
        </p:nvSpPr>
        <p:spPr>
          <a:xfrm>
            <a:off x="1254229" y="4047550"/>
            <a:ext cx="947895" cy="205121"/>
          </a:xfrm>
          <a:prstGeom prst="rect">
            <a:avLst/>
          </a:prstGeom>
          <a:noFill/>
        </p:spPr>
        <p:txBody>
          <a:bodyPr wrap="square" lIns="0" tIns="0" rIns="0" bIns="0" rtlCol="0">
            <a:spAutoFit/>
          </a:bodyPr>
          <a:lstStyle/>
          <a:p>
            <a:pPr algn="ctr" rtl="0"/>
            <a:r>
              <a:rPr lang="ko-kr" sz="1333"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IAM 사용자</a:t>
            </a:r>
            <a:endParaRPr lang="en-US"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1" name="TextBox 10"/>
          <p:cNvSpPr txBox="1"/>
          <p:nvPr/>
        </p:nvSpPr>
        <p:spPr>
          <a:xfrm>
            <a:off x="10140563" y="4182610"/>
            <a:ext cx="1064819" cy="205121"/>
          </a:xfrm>
          <a:prstGeom prst="rect">
            <a:avLst/>
          </a:prstGeom>
          <a:noFill/>
        </p:spPr>
        <p:txBody>
          <a:bodyPr wrap="square" lIns="0" tIns="0" rIns="0" bIns="0" rtlCol="0">
            <a:spAutoFit/>
          </a:bodyPr>
          <a:lstStyle/>
          <a:p>
            <a:pPr algn="ctr" rtl="0"/>
            <a:r>
              <a:rPr lang="ko-kr" sz="1333"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IAM 그룹</a:t>
            </a:r>
            <a:endParaRPr lang="en-US"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2" name="Right Arrow 11"/>
          <p:cNvSpPr/>
          <p:nvPr/>
        </p:nvSpPr>
        <p:spPr>
          <a:xfrm rot="10800000">
            <a:off x="2184203" y="3512884"/>
            <a:ext cx="3108448" cy="2549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ight Arrow 13"/>
          <p:cNvSpPr/>
          <p:nvPr/>
        </p:nvSpPr>
        <p:spPr>
          <a:xfrm>
            <a:off x="6875076" y="3505797"/>
            <a:ext cx="3108448" cy="2549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0240" y="5549676"/>
            <a:ext cx="731520" cy="627017"/>
          </a:xfrm>
          <a:prstGeom prst="rect">
            <a:avLst/>
          </a:prstGeom>
        </p:spPr>
      </p:pic>
      <p:sp>
        <p:nvSpPr>
          <p:cNvPr id="15" name="TextBox 14"/>
          <p:cNvSpPr txBox="1"/>
          <p:nvPr/>
        </p:nvSpPr>
        <p:spPr>
          <a:xfrm>
            <a:off x="5563591" y="6218121"/>
            <a:ext cx="1064819" cy="205121"/>
          </a:xfrm>
          <a:prstGeom prst="rect">
            <a:avLst/>
          </a:prstGeom>
          <a:noFill/>
        </p:spPr>
        <p:txBody>
          <a:bodyPr wrap="square" lIns="0" tIns="0" rIns="0" bIns="0" rtlCol="0">
            <a:spAutoFit/>
          </a:bodyPr>
          <a:lstStyle/>
          <a:p>
            <a:pPr algn="ctr" rtl="0"/>
            <a:r>
              <a:rPr lang="ko-kr"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IAM 역할</a:t>
            </a:r>
            <a:endParaRPr lang="en-US"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6" name="Right Arrow 15"/>
          <p:cNvSpPr/>
          <p:nvPr/>
        </p:nvSpPr>
        <p:spPr>
          <a:xfrm rot="5400000">
            <a:off x="5482292" y="4707573"/>
            <a:ext cx="1227416" cy="2549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2867568" y="3294914"/>
            <a:ext cx="1741715" cy="297454"/>
          </a:xfrm>
          <a:prstGeom prst="rect">
            <a:avLst/>
          </a:prstGeom>
          <a:noFill/>
        </p:spPr>
        <p:txBody>
          <a:bodyPr wrap="square" rtlCol="0">
            <a:spAutoFit/>
          </a:bodyPr>
          <a:lstStyle/>
          <a:p>
            <a:pPr algn="ctr" rtl="0"/>
            <a:r>
              <a:rPr lang="ko-kr" sz="1333" b="1" dirty="0">
                <a:latin typeface="Amazon Ember" panose="020B0603020204020204" pitchFamily="34" charset="0"/>
                <a:ea typeface="Malgun Gothic" panose="020B0503020000020004" pitchFamily="34" charset="-127"/>
                <a:cs typeface="Amazon Ember" panose="020B0603020204020204" pitchFamily="34" charset="0"/>
              </a:rPr>
              <a:t>지정됨</a:t>
            </a:r>
          </a:p>
        </p:txBody>
      </p:sp>
      <p:sp>
        <p:nvSpPr>
          <p:cNvPr id="18" name="TextBox 17"/>
          <p:cNvSpPr txBox="1"/>
          <p:nvPr/>
        </p:nvSpPr>
        <p:spPr>
          <a:xfrm>
            <a:off x="7558443" y="3283279"/>
            <a:ext cx="1741715" cy="297454"/>
          </a:xfrm>
          <a:prstGeom prst="rect">
            <a:avLst/>
          </a:prstGeom>
          <a:noFill/>
        </p:spPr>
        <p:txBody>
          <a:bodyPr wrap="square" rtlCol="0">
            <a:spAutoFit/>
          </a:bodyPr>
          <a:lstStyle/>
          <a:p>
            <a:pPr algn="ctr" rtl="0"/>
            <a:r>
              <a:rPr lang="ko-kr" sz="1333" b="1">
                <a:latin typeface="Amazon Ember" panose="020B0603020204020204" pitchFamily="34" charset="0"/>
                <a:ea typeface="Malgun Gothic" panose="020B0503020000020004" pitchFamily="34" charset="-127"/>
                <a:cs typeface="Amazon Ember" panose="020B0603020204020204" pitchFamily="34" charset="0"/>
              </a:rPr>
              <a:t>지정됨</a:t>
            </a:r>
          </a:p>
        </p:txBody>
      </p:sp>
      <p:sp>
        <p:nvSpPr>
          <p:cNvPr id="19" name="TextBox 18"/>
          <p:cNvSpPr txBox="1"/>
          <p:nvPr/>
        </p:nvSpPr>
        <p:spPr>
          <a:xfrm rot="5400000">
            <a:off x="5433331" y="4622993"/>
            <a:ext cx="1741715" cy="297454"/>
          </a:xfrm>
          <a:prstGeom prst="rect">
            <a:avLst/>
          </a:prstGeom>
          <a:noFill/>
        </p:spPr>
        <p:txBody>
          <a:bodyPr wrap="square" rtlCol="0">
            <a:spAutoFit/>
          </a:bodyPr>
          <a:lstStyle/>
          <a:p>
            <a:pPr algn="ctr" rtl="0"/>
            <a:r>
              <a:rPr lang="ko-kr" sz="1333" b="1" dirty="0">
                <a:latin typeface="Amazon Ember" panose="020B0603020204020204" pitchFamily="34" charset="0"/>
                <a:ea typeface="Malgun Gothic" panose="020B0503020000020004" pitchFamily="34" charset="-127"/>
                <a:cs typeface="Amazon Ember" panose="020B0603020204020204" pitchFamily="34" charset="0"/>
              </a:rPr>
              <a:t>지정됨</a:t>
            </a:r>
          </a:p>
        </p:txBody>
      </p:sp>
      <p:grpSp>
        <p:nvGrpSpPr>
          <p:cNvPr id="24" name="Group 23">
            <a:extLst>
              <a:ext uri="{FF2B5EF4-FFF2-40B4-BE49-F238E27FC236}">
                <a16:creationId xmlns:a16="http://schemas.microsoft.com/office/drawing/2014/main" id="{7A127E06-0943-6346-AC28-6F1DE258DA89}"/>
              </a:ext>
            </a:extLst>
          </p:cNvPr>
          <p:cNvGrpSpPr/>
          <p:nvPr/>
        </p:nvGrpSpPr>
        <p:grpSpPr>
          <a:xfrm>
            <a:off x="5622054" y="2793802"/>
            <a:ext cx="947895" cy="1373815"/>
            <a:chOff x="5622054" y="2793802"/>
            <a:chExt cx="947895" cy="1373815"/>
          </a:xfrm>
        </p:grpSpPr>
        <p:sp>
          <p:nvSpPr>
            <p:cNvPr id="25" name="TextBox 24">
              <a:extLst>
                <a:ext uri="{FF2B5EF4-FFF2-40B4-BE49-F238E27FC236}">
                  <a16:creationId xmlns:a16="http://schemas.microsoft.com/office/drawing/2014/main" id="{A0F9DA44-B5C6-7E44-8355-5E5E0474EDAB}"/>
                </a:ext>
              </a:extLst>
            </p:cNvPr>
            <p:cNvSpPr txBox="1"/>
            <p:nvPr/>
          </p:nvSpPr>
          <p:spPr>
            <a:xfrm>
              <a:off x="5622054" y="3962496"/>
              <a:ext cx="947895" cy="205121"/>
            </a:xfrm>
            <a:prstGeom prst="rect">
              <a:avLst/>
            </a:prstGeom>
            <a:solidFill>
              <a:schemeClr val="accent6"/>
            </a:solidFill>
            <a:ln>
              <a:solidFill>
                <a:schemeClr val="accent6">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rtl="0"/>
              <a:r>
                <a:rPr lang="ko-kr" sz="1333" b="1">
                  <a:solidFill>
                    <a:srgbClr val="FFFFFF"/>
                  </a:solidFill>
                  <a:latin typeface="Amazon Ember" panose="020B0603020204020204" pitchFamily="34" charset="0"/>
                  <a:ea typeface="Malgun Gothic" panose="020B0503020000020004" pitchFamily="34" charset="-127"/>
                  <a:cs typeface="Amazon Ember" panose="020B0603020204020204" pitchFamily="34" charset="0"/>
                </a:rPr>
                <a:t>IAM 정책</a:t>
              </a:r>
              <a:endParaRPr lang="en-US" sz="1333" b="1"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26" name="Picture 25">
              <a:extLst>
                <a:ext uri="{FF2B5EF4-FFF2-40B4-BE49-F238E27FC236}">
                  <a16:creationId xmlns:a16="http://schemas.microsoft.com/office/drawing/2014/main" id="{0A761F3F-8B23-4A43-A6F9-815412014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0168" y="2793802"/>
              <a:ext cx="751666" cy="1002223"/>
            </a:xfrm>
            <a:prstGeom prst="rect">
              <a:avLst/>
            </a:prstGeom>
            <a:ln>
              <a:noFill/>
            </a:ln>
            <a:effectLst>
              <a:outerShdw blurRad="292100" dist="139700" dir="2700000" algn="tl" rotWithShape="0">
                <a:srgbClr val="333333">
                  <a:alpha val="65000"/>
                </a:srgbClr>
              </a:outerShdw>
            </a:effectLst>
          </p:spPr>
        </p:pic>
      </p:grpSp>
    </p:spTree>
    <p:custDataLst>
      <p:tags r:id="rId1"/>
    </p:custDataLst>
    <p:extLst>
      <p:ext uri="{BB962C8B-B14F-4D97-AF65-F5344CB8AC3E}">
        <p14:creationId xmlns:p14="http://schemas.microsoft.com/office/powerpoint/2010/main" val="360649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15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down)">
                                      <p:cBhvr>
                                        <p:cTn id="8" dur="500"/>
                                        <p:tgtEl>
                                          <p:spTgt spid="16"/>
                                        </p:tgtEl>
                                      </p:cBhvr>
                                    </p:animEffect>
                                  </p:childTnLst>
                                </p:cTn>
                              </p:par>
                              <p:par>
                                <p:cTn id="9" presetID="9" presetClass="entr" presetSubtype="0" fill="hold" grpId="0" nodeType="withEffect">
                                  <p:stCondLst>
                                    <p:cond delay="200"/>
                                  </p:stCondLst>
                                  <p:childTnLst>
                                    <p:set>
                                      <p:cBhvr>
                                        <p:cTn id="10" dur="1" fill="hold">
                                          <p:stCondLst>
                                            <p:cond delay="0"/>
                                          </p:stCondLst>
                                        </p:cTn>
                                        <p:tgtEl>
                                          <p:spTgt spid="19"/>
                                        </p:tgtEl>
                                        <p:attrNameLst>
                                          <p:attrName>style.visibility</p:attrName>
                                        </p:attrNameLst>
                                      </p:cBhvr>
                                      <p:to>
                                        <p:strVal val="visible"/>
                                      </p:to>
                                    </p:set>
                                    <p:animEffect transition="in" filter="dissolve">
                                      <p:cBhvr>
                                        <p:cTn id="11" dur="500"/>
                                        <p:tgtEl>
                                          <p:spTgt spid="19"/>
                                        </p:tgtEl>
                                      </p:cBhvr>
                                    </p:animEffect>
                                  </p:childTnLst>
                                </p:cTn>
                              </p:par>
                              <p:par>
                                <p:cTn id="12" presetID="9" presetClass="entr" presetSubtype="0" fill="hold" nodeType="withEffect">
                                  <p:stCondLst>
                                    <p:cond delay="15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par>
                                <p:cTn id="15" presetID="9" presetClass="entr" presetSubtype="0" fill="hold" grpId="0" nodeType="withEffect">
                                  <p:stCondLst>
                                    <p:cond delay="15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AWS IAM 역할</a:t>
            </a:r>
            <a:endParaRPr lang="en-US" dirty="0">
              <a:latin typeface="Amazon Ember Light" panose="020B0403020204020204" pitchFamily="34" charset="0"/>
              <a:ea typeface="Malgun Gothic" panose="020B0503020000020004" pitchFamily="34" charset="-127"/>
            </a:endParaRPr>
          </a:p>
        </p:txBody>
      </p:sp>
      <p:sp>
        <p:nvSpPr>
          <p:cNvPr id="4" name="Content Placeholder 3"/>
          <p:cNvSpPr>
            <a:spLocks noGrp="1"/>
          </p:cNvSpPr>
          <p:nvPr>
            <p:ph idx="1"/>
          </p:nvPr>
        </p:nvSpPr>
        <p:spPr/>
        <p:txBody>
          <a:bodyPr rtlCol="0"/>
          <a:lstStyle/>
          <a:p>
            <a:pPr rtl="0"/>
            <a:r>
              <a:rPr lang="ko-kr" dirty="0">
                <a:latin typeface="Amazon Ember Light" panose="020B0403020204020204" pitchFamily="34" charset="0"/>
                <a:ea typeface="Malgun Gothic" panose="020B0503020000020004" pitchFamily="34" charset="-127"/>
              </a:rPr>
              <a:t>IAM 역할은 정책을 사용합니다.</a:t>
            </a:r>
          </a:p>
          <a:p>
            <a:pPr rtl="0"/>
            <a:r>
              <a:rPr lang="ko-kr" dirty="0">
                <a:latin typeface="Amazon Ember Light" panose="020B0403020204020204" pitchFamily="34" charset="0"/>
                <a:ea typeface="Malgun Gothic" panose="020B0503020000020004" pitchFamily="34" charset="-127"/>
              </a:rPr>
              <a:t>IAM 역할에는 연결된 자격 증명이 없습니다.</a:t>
            </a:r>
          </a:p>
          <a:p>
            <a:pPr rtl="0"/>
            <a:r>
              <a:rPr lang="ko-kr" dirty="0">
                <a:latin typeface="Amazon Ember Light" panose="020B0403020204020204" pitchFamily="34" charset="0"/>
                <a:ea typeface="Malgun Gothic" panose="020B0503020000020004" pitchFamily="34" charset="-127"/>
              </a:rPr>
              <a:t>IAM 사용자, 애플리케이션 및 서비스는 IAM 역할을 맡을 수 있습니다.</a:t>
            </a:r>
          </a:p>
        </p:txBody>
      </p:sp>
      <p:sp>
        <p:nvSpPr>
          <p:cNvPr id="24" name="Content Placeholder 2"/>
          <p:cNvSpPr txBox="1">
            <a:spLocks/>
          </p:cNvSpPr>
          <p:nvPr/>
        </p:nvSpPr>
        <p:spPr>
          <a:xfrm>
            <a:off x="454123" y="1165616"/>
            <a:ext cx="10940405" cy="4918729"/>
          </a:xfrm>
          <a:prstGeom prst="rect">
            <a:avLst/>
          </a:prstGeom>
        </p:spPr>
        <p:txBody>
          <a:bodyPr rtlCol="0"/>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rtl="0"/>
            <a:endParaRPr lang="en-US" sz="3200" dirty="0"/>
          </a:p>
        </p:txBody>
      </p:sp>
      <p:sp>
        <p:nvSpPr>
          <p:cNvPr id="27" name="TextBox 26"/>
          <p:cNvSpPr txBox="1"/>
          <p:nvPr/>
        </p:nvSpPr>
        <p:spPr>
          <a:xfrm>
            <a:off x="9274499" y="5147573"/>
            <a:ext cx="1222029" cy="287323"/>
          </a:xfrm>
          <a:prstGeom prst="rect">
            <a:avLst/>
          </a:prstGeom>
          <a:noFill/>
        </p:spPr>
        <p:txBody>
          <a:bodyPr wrap="square" lIns="0" tIns="0" rIns="0" bIns="0" rtlCol="0">
            <a:spAutoFit/>
          </a:bodyPr>
          <a:lstStyle/>
          <a:p>
            <a:pPr algn="ctr" rtl="0"/>
            <a:r>
              <a:rPr lang="ko-kr" sz="1867"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IAM 역할</a:t>
            </a:r>
            <a:endParaRPr lang="en-US" sz="1867"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8" name="Picture 7">
            <a:extLst>
              <a:ext uri="{FF2B5EF4-FFF2-40B4-BE49-F238E27FC236}">
                <a16:creationId xmlns:a16="http://schemas.microsoft.com/office/drawing/2014/main" id="{6905030E-92FC-A143-A3A3-99C5B19433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6172" y="4154217"/>
            <a:ext cx="998681" cy="856012"/>
          </a:xfrm>
          <a:prstGeom prst="rect">
            <a:avLst/>
          </a:prstGeom>
        </p:spPr>
      </p:pic>
    </p:spTree>
    <p:custDataLst>
      <p:tags r:id="rId1"/>
    </p:custDataLst>
    <p:extLst>
      <p:ext uri="{BB962C8B-B14F-4D97-AF65-F5344CB8AC3E}">
        <p14:creationId xmlns:p14="http://schemas.microsoft.com/office/powerpoint/2010/main" val="16170489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AWS IAM 정책 지정</a:t>
            </a:r>
          </a:p>
        </p:txBody>
      </p:sp>
      <p:pic>
        <p:nvPicPr>
          <p:cNvPr id="7" name="Picture 6" descr="U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9597" y="3050965"/>
            <a:ext cx="975360" cy="975360"/>
          </a:xfrm>
          <a:prstGeom prst="rect">
            <a:avLst/>
          </a:prstGeom>
        </p:spPr>
      </p:pic>
      <p:pic>
        <p:nvPicPr>
          <p:cNvPr id="9" name="Picture 8" descr="Us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2743" y="3186025"/>
            <a:ext cx="975360" cy="975360"/>
          </a:xfrm>
          <a:prstGeom prst="rect">
            <a:avLst/>
          </a:prstGeom>
        </p:spPr>
      </p:pic>
      <p:sp>
        <p:nvSpPr>
          <p:cNvPr id="10" name="TextBox 9"/>
          <p:cNvSpPr txBox="1"/>
          <p:nvPr/>
        </p:nvSpPr>
        <p:spPr>
          <a:xfrm>
            <a:off x="1254229" y="4061618"/>
            <a:ext cx="947895" cy="205121"/>
          </a:xfrm>
          <a:prstGeom prst="rect">
            <a:avLst/>
          </a:prstGeom>
          <a:noFill/>
        </p:spPr>
        <p:txBody>
          <a:bodyPr wrap="square" lIns="0" tIns="0" rIns="0" bIns="0" rtlCol="0">
            <a:spAutoFit/>
          </a:bodyPr>
          <a:lstStyle/>
          <a:p>
            <a:pPr algn="ctr" rtl="0"/>
            <a:r>
              <a:rPr lang="ko-kr" sz="1333"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IAM 사용자</a:t>
            </a:r>
            <a:endParaRPr lang="en-US"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1" name="TextBox 10"/>
          <p:cNvSpPr txBox="1"/>
          <p:nvPr/>
        </p:nvSpPr>
        <p:spPr>
          <a:xfrm>
            <a:off x="10140563" y="4196678"/>
            <a:ext cx="1064819" cy="205121"/>
          </a:xfrm>
          <a:prstGeom prst="rect">
            <a:avLst/>
          </a:prstGeom>
          <a:noFill/>
        </p:spPr>
        <p:txBody>
          <a:bodyPr wrap="square" lIns="0" tIns="0" rIns="0" bIns="0" rtlCol="0">
            <a:spAutoFit/>
          </a:bodyPr>
          <a:lstStyle/>
          <a:p>
            <a:pPr algn="ctr" rtl="0"/>
            <a:r>
              <a:rPr lang="ko-kr" sz="1333"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IAM 그룹</a:t>
            </a:r>
            <a:endParaRPr lang="en-US"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2" name="Right Arrow 11"/>
          <p:cNvSpPr/>
          <p:nvPr/>
        </p:nvSpPr>
        <p:spPr>
          <a:xfrm rot="10800000">
            <a:off x="2184203" y="3526952"/>
            <a:ext cx="3108448" cy="2549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4" name="Right Arrow 13"/>
          <p:cNvSpPr/>
          <p:nvPr/>
        </p:nvSpPr>
        <p:spPr>
          <a:xfrm>
            <a:off x="6875076" y="3519865"/>
            <a:ext cx="3108448" cy="2549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5" name="TextBox 14"/>
          <p:cNvSpPr txBox="1"/>
          <p:nvPr/>
        </p:nvSpPr>
        <p:spPr>
          <a:xfrm>
            <a:off x="5563591" y="6232189"/>
            <a:ext cx="1064819" cy="205121"/>
          </a:xfrm>
          <a:prstGeom prst="rect">
            <a:avLst/>
          </a:prstGeom>
          <a:noFill/>
        </p:spPr>
        <p:txBody>
          <a:bodyPr wrap="square" lIns="0" tIns="0" rIns="0" bIns="0" rtlCol="0">
            <a:spAutoFit/>
          </a:bodyPr>
          <a:lstStyle/>
          <a:p>
            <a:pPr algn="ctr" rtl="0"/>
            <a:r>
              <a:rPr lang="ko-kr" sz="1333"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IAM 역할</a:t>
            </a:r>
            <a:endParaRPr lang="en-US"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6" name="Right Arrow 15"/>
          <p:cNvSpPr/>
          <p:nvPr/>
        </p:nvSpPr>
        <p:spPr>
          <a:xfrm rot="5400000">
            <a:off x="5482292" y="4721641"/>
            <a:ext cx="1227416" cy="2549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7" name="TextBox 16"/>
          <p:cNvSpPr txBox="1"/>
          <p:nvPr/>
        </p:nvSpPr>
        <p:spPr>
          <a:xfrm>
            <a:off x="2862220" y="3318210"/>
            <a:ext cx="1741715" cy="297454"/>
          </a:xfrm>
          <a:prstGeom prst="rect">
            <a:avLst/>
          </a:prstGeom>
          <a:noFill/>
        </p:spPr>
        <p:txBody>
          <a:bodyPr wrap="square" rtlCol="0">
            <a:spAutoFit/>
          </a:bodyPr>
          <a:lstStyle/>
          <a:p>
            <a:pPr algn="ctr" rtl="0"/>
            <a:r>
              <a:rPr lang="ko-kr" sz="1333" b="1">
                <a:latin typeface="Amazon Ember" panose="020B0603020204020204" pitchFamily="34" charset="0"/>
                <a:ea typeface="Malgun Gothic" panose="020B0503020000020004" pitchFamily="34" charset="-127"/>
                <a:cs typeface="Amazon Ember" panose="020B0603020204020204" pitchFamily="34" charset="0"/>
              </a:rPr>
              <a:t>지정됨</a:t>
            </a:r>
          </a:p>
        </p:txBody>
      </p:sp>
      <p:sp>
        <p:nvSpPr>
          <p:cNvPr id="18" name="TextBox 17"/>
          <p:cNvSpPr txBox="1"/>
          <p:nvPr/>
        </p:nvSpPr>
        <p:spPr>
          <a:xfrm>
            <a:off x="7558443" y="3299643"/>
            <a:ext cx="1741715" cy="297454"/>
          </a:xfrm>
          <a:prstGeom prst="rect">
            <a:avLst/>
          </a:prstGeom>
          <a:noFill/>
        </p:spPr>
        <p:txBody>
          <a:bodyPr wrap="square" rtlCol="0">
            <a:spAutoFit/>
          </a:bodyPr>
          <a:lstStyle/>
          <a:p>
            <a:pPr algn="ctr" rtl="0"/>
            <a:r>
              <a:rPr lang="ko-kr" sz="1333" b="1">
                <a:latin typeface="Amazon Ember" panose="020B0603020204020204" pitchFamily="34" charset="0"/>
                <a:ea typeface="Malgun Gothic" panose="020B0503020000020004" pitchFamily="34" charset="-127"/>
                <a:cs typeface="Amazon Ember" panose="020B0603020204020204" pitchFamily="34" charset="0"/>
              </a:rPr>
              <a:t>지정됨</a:t>
            </a:r>
          </a:p>
        </p:txBody>
      </p:sp>
      <p:sp>
        <p:nvSpPr>
          <p:cNvPr id="19" name="TextBox 18"/>
          <p:cNvSpPr txBox="1"/>
          <p:nvPr/>
        </p:nvSpPr>
        <p:spPr>
          <a:xfrm rot="5400000">
            <a:off x="5433331" y="4637061"/>
            <a:ext cx="1741715" cy="297454"/>
          </a:xfrm>
          <a:prstGeom prst="rect">
            <a:avLst/>
          </a:prstGeom>
          <a:noFill/>
        </p:spPr>
        <p:txBody>
          <a:bodyPr wrap="square" rtlCol="0">
            <a:spAutoFit/>
          </a:bodyPr>
          <a:lstStyle/>
          <a:p>
            <a:pPr algn="ctr" rtl="0"/>
            <a:r>
              <a:rPr lang="ko-kr" sz="1333" b="1">
                <a:latin typeface="Amazon Ember" panose="020B0603020204020204" pitchFamily="34" charset="0"/>
                <a:ea typeface="Malgun Gothic" panose="020B0503020000020004" pitchFamily="34" charset="-127"/>
                <a:cs typeface="Amazon Ember" panose="020B0603020204020204" pitchFamily="34" charset="0"/>
              </a:rPr>
              <a:t>지정됨</a:t>
            </a:r>
          </a:p>
        </p:txBody>
      </p:sp>
      <p:pic>
        <p:nvPicPr>
          <p:cNvPr id="23" name="Picture 22" descr="U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249" y="5259431"/>
            <a:ext cx="975360" cy="975360"/>
          </a:xfrm>
          <a:prstGeom prst="rect">
            <a:avLst/>
          </a:prstGeom>
        </p:spPr>
      </p:pic>
      <p:sp>
        <p:nvSpPr>
          <p:cNvPr id="24" name="TextBox 23"/>
          <p:cNvSpPr txBox="1"/>
          <p:nvPr/>
        </p:nvSpPr>
        <p:spPr>
          <a:xfrm>
            <a:off x="1248881" y="6205913"/>
            <a:ext cx="947895" cy="205121"/>
          </a:xfrm>
          <a:prstGeom prst="rect">
            <a:avLst/>
          </a:prstGeom>
          <a:noFill/>
        </p:spPr>
        <p:txBody>
          <a:bodyPr wrap="square" lIns="0" tIns="0" rIns="0" bIns="0" rtlCol="0">
            <a:spAutoFit/>
          </a:bodyPr>
          <a:lstStyle/>
          <a:p>
            <a:pPr algn="ctr" rtl="0"/>
            <a:r>
              <a:rPr lang="ko-kr" sz="1333"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IAM 사용자</a:t>
            </a:r>
            <a:endParaRPr lang="en-US"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25" name="Right Arrow 24"/>
          <p:cNvSpPr/>
          <p:nvPr/>
        </p:nvSpPr>
        <p:spPr>
          <a:xfrm rot="10800000">
            <a:off x="2178855" y="5735417"/>
            <a:ext cx="3108448" cy="2549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26" name="TextBox 25"/>
          <p:cNvSpPr txBox="1"/>
          <p:nvPr/>
        </p:nvSpPr>
        <p:spPr>
          <a:xfrm>
            <a:off x="2872599" y="5544048"/>
            <a:ext cx="1741715" cy="297454"/>
          </a:xfrm>
          <a:prstGeom prst="rect">
            <a:avLst/>
          </a:prstGeom>
          <a:noFill/>
        </p:spPr>
        <p:txBody>
          <a:bodyPr wrap="square" rtlCol="0">
            <a:spAutoFit/>
          </a:bodyPr>
          <a:lstStyle/>
          <a:p>
            <a:pPr algn="ctr" rtl="0"/>
            <a:r>
              <a:rPr lang="ko-kr" sz="1333" b="1">
                <a:latin typeface="Amazon Ember" panose="020B0603020204020204" pitchFamily="34" charset="0"/>
                <a:ea typeface="Malgun Gothic" panose="020B0503020000020004" pitchFamily="34" charset="-127"/>
                <a:cs typeface="Amazon Ember" panose="020B0603020204020204" pitchFamily="34" charset="0"/>
              </a:rPr>
              <a:t>맡음</a:t>
            </a:r>
          </a:p>
        </p:txBody>
      </p:sp>
      <p:sp>
        <p:nvSpPr>
          <p:cNvPr id="29" name="Right Arrow 28"/>
          <p:cNvSpPr/>
          <p:nvPr/>
        </p:nvSpPr>
        <p:spPr>
          <a:xfrm>
            <a:off x="6885768" y="5728323"/>
            <a:ext cx="3108448" cy="2549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30" name="TextBox 29"/>
          <p:cNvSpPr txBox="1"/>
          <p:nvPr/>
        </p:nvSpPr>
        <p:spPr>
          <a:xfrm>
            <a:off x="7637223" y="5539996"/>
            <a:ext cx="1741715" cy="297454"/>
          </a:xfrm>
          <a:prstGeom prst="rect">
            <a:avLst/>
          </a:prstGeom>
          <a:noFill/>
        </p:spPr>
        <p:txBody>
          <a:bodyPr wrap="square" rtlCol="0">
            <a:spAutoFit/>
          </a:bodyPr>
          <a:lstStyle/>
          <a:p>
            <a:pPr algn="ctr" rtl="0"/>
            <a:r>
              <a:rPr lang="ko-kr" sz="1333" b="1">
                <a:latin typeface="Amazon Ember" panose="020B0603020204020204" pitchFamily="34" charset="0"/>
                <a:ea typeface="Malgun Gothic" panose="020B0503020000020004" pitchFamily="34" charset="-127"/>
                <a:cs typeface="Amazon Ember" panose="020B0603020204020204" pitchFamily="34" charset="0"/>
              </a:rPr>
              <a:t>맡음</a:t>
            </a:r>
          </a:p>
        </p:txBody>
      </p:sp>
      <p:pic>
        <p:nvPicPr>
          <p:cNvPr id="31" name="Picture 30" descr="AWS-Clou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67408" y="5354452"/>
            <a:ext cx="787688" cy="787688"/>
          </a:xfrm>
          <a:prstGeom prst="rect">
            <a:avLst/>
          </a:prstGeom>
        </p:spPr>
      </p:pic>
      <p:sp>
        <p:nvSpPr>
          <p:cNvPr id="32" name="TextBox 31"/>
          <p:cNvSpPr txBox="1"/>
          <p:nvPr/>
        </p:nvSpPr>
        <p:spPr>
          <a:xfrm>
            <a:off x="9824968" y="6053394"/>
            <a:ext cx="1472568" cy="410241"/>
          </a:xfrm>
          <a:prstGeom prst="rect">
            <a:avLst/>
          </a:prstGeom>
          <a:noFill/>
        </p:spPr>
        <p:txBody>
          <a:bodyPr wrap="square" lIns="0" tIns="0" rIns="0" bIns="0" rtlCol="0">
            <a:spAutoFit/>
          </a:bodyPr>
          <a:lstStyle/>
          <a:p>
            <a:pPr algn="ctr" rtl="0"/>
            <a:r>
              <a:rPr lang="ko-KR" altLang="en-US" sz="1333" b="1" dirty="0">
                <a:latin typeface="Amazon Ember" panose="020B0603020204020204" pitchFamily="34" charset="0"/>
                <a:ea typeface="Malgun Gothic" panose="020B0503020000020004" pitchFamily="34" charset="-127"/>
                <a:cs typeface="Amazon Ember" panose="020B0603020204020204" pitchFamily="34" charset="0"/>
              </a:rPr>
              <a:t>애플리케이션 액세스</a:t>
            </a:r>
            <a:endParaRPr lang="en-US"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grpSp>
        <p:nvGrpSpPr>
          <p:cNvPr id="27" name="Group 26">
            <a:extLst>
              <a:ext uri="{FF2B5EF4-FFF2-40B4-BE49-F238E27FC236}">
                <a16:creationId xmlns:a16="http://schemas.microsoft.com/office/drawing/2014/main" id="{11387478-24F5-B94B-834C-AAB78461D1B2}"/>
              </a:ext>
            </a:extLst>
          </p:cNvPr>
          <p:cNvGrpSpPr/>
          <p:nvPr/>
        </p:nvGrpSpPr>
        <p:grpSpPr>
          <a:xfrm>
            <a:off x="5622054" y="2793802"/>
            <a:ext cx="947895" cy="1373815"/>
            <a:chOff x="5622054" y="2793802"/>
            <a:chExt cx="947895" cy="1373815"/>
          </a:xfrm>
        </p:grpSpPr>
        <p:sp>
          <p:nvSpPr>
            <p:cNvPr id="28" name="TextBox 27">
              <a:extLst>
                <a:ext uri="{FF2B5EF4-FFF2-40B4-BE49-F238E27FC236}">
                  <a16:creationId xmlns:a16="http://schemas.microsoft.com/office/drawing/2014/main" id="{CE9FDE0E-058E-6B43-8D34-FA980D59F168}"/>
                </a:ext>
              </a:extLst>
            </p:cNvPr>
            <p:cNvSpPr txBox="1"/>
            <p:nvPr/>
          </p:nvSpPr>
          <p:spPr>
            <a:xfrm>
              <a:off x="5622054" y="3962496"/>
              <a:ext cx="947895" cy="205121"/>
            </a:xfrm>
            <a:prstGeom prst="rect">
              <a:avLst/>
            </a:prstGeom>
            <a:solidFill>
              <a:schemeClr val="accent6"/>
            </a:solidFill>
            <a:ln>
              <a:solidFill>
                <a:schemeClr val="accent6">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spAutoFit/>
            </a:bodyPr>
            <a:lstStyle/>
            <a:p>
              <a:pPr algn="ctr" rtl="0"/>
              <a:r>
                <a:rPr lang="ko-kr" sz="1333" b="1">
                  <a:solidFill>
                    <a:srgbClr val="FFFFFF"/>
                  </a:solidFill>
                  <a:latin typeface="Amazon Ember" panose="020B0603020204020204" pitchFamily="34" charset="0"/>
                  <a:ea typeface="Malgun Gothic" panose="020B0503020000020004" pitchFamily="34" charset="-127"/>
                  <a:cs typeface="Amazon Ember" panose="020B0603020204020204" pitchFamily="34" charset="0"/>
                </a:rPr>
                <a:t>IAM 정책</a:t>
              </a:r>
              <a:endParaRPr lang="en-US" sz="1333" b="1"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33" name="Picture 32">
              <a:extLst>
                <a:ext uri="{FF2B5EF4-FFF2-40B4-BE49-F238E27FC236}">
                  <a16:creationId xmlns:a16="http://schemas.microsoft.com/office/drawing/2014/main" id="{1ADDA595-AE48-A64E-AD82-C81E1F8EE0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0168" y="2793802"/>
              <a:ext cx="751666" cy="1002223"/>
            </a:xfrm>
            <a:prstGeom prst="rect">
              <a:avLst/>
            </a:prstGeom>
            <a:ln>
              <a:noFill/>
            </a:ln>
            <a:effectLst>
              <a:outerShdw blurRad="292100" dist="139700" dir="2700000" algn="tl" rotWithShape="0">
                <a:srgbClr val="333333">
                  <a:alpha val="65000"/>
                </a:srgbClr>
              </a:outerShdw>
            </a:effectLst>
          </p:spPr>
        </p:pic>
      </p:grpSp>
      <p:pic>
        <p:nvPicPr>
          <p:cNvPr id="34" name="Picture 33">
            <a:extLst>
              <a:ext uri="{FF2B5EF4-FFF2-40B4-BE49-F238E27FC236}">
                <a16:creationId xmlns:a16="http://schemas.microsoft.com/office/drawing/2014/main" id="{AB78137F-B4B0-0F43-8235-12E42A8CE3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7428" y="5547997"/>
            <a:ext cx="718214" cy="615612"/>
          </a:xfrm>
          <a:prstGeom prst="rect">
            <a:avLst/>
          </a:prstGeom>
        </p:spPr>
      </p:pic>
    </p:spTree>
    <p:custDataLst>
      <p:tags r:id="rId1"/>
    </p:custDataLst>
    <p:extLst>
      <p:ext uri="{BB962C8B-B14F-4D97-AF65-F5344CB8AC3E}">
        <p14:creationId xmlns:p14="http://schemas.microsoft.com/office/powerpoint/2010/main" val="86515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left)">
                                      <p:cBhvr>
                                        <p:cTn id="8" dur="500"/>
                                        <p:tgtEl>
                                          <p:spTgt spid="25"/>
                                        </p:tgtEl>
                                      </p:cBhvr>
                                    </p:animEffect>
                                  </p:childTnLst>
                                </p:cTn>
                              </p:par>
                              <p:par>
                                <p:cTn id="9" presetID="9" presetClass="entr" presetSubtype="0" fill="hold" grpId="0" nodeType="withEffect">
                                  <p:stCondLst>
                                    <p:cond delay="25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500"/>
                                        <p:tgtEl>
                                          <p:spTgt spid="26"/>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500"/>
                                        <p:tgtEl>
                                          <p:spTgt spid="29"/>
                                        </p:tgtEl>
                                        <p:attrNameLst>
                                          <p:attrName>ppt_x</p:attrName>
                                        </p:attrNameLst>
                                      </p:cBhvr>
                                      <p:tavLst>
                                        <p:tav tm="0">
                                          <p:val>
                                            <p:strVal val="#ppt_x-#ppt_w*1.125000"/>
                                          </p:val>
                                        </p:tav>
                                        <p:tav tm="100000">
                                          <p:val>
                                            <p:strVal val="#ppt_x"/>
                                          </p:val>
                                        </p:tav>
                                      </p:tavLst>
                                    </p:anim>
                                    <p:animEffect transition="in" filter="wipe(right)">
                                      <p:cBhvr>
                                        <p:cTn id="15" dur="500"/>
                                        <p:tgtEl>
                                          <p:spTgt spid="29"/>
                                        </p:tgtEl>
                                      </p:cBhvr>
                                    </p:animEffect>
                                  </p:childTnLst>
                                </p:cTn>
                              </p:par>
                              <p:par>
                                <p:cTn id="16" presetID="9" presetClass="entr" presetSubtype="0" fill="hold" grpId="0" nodeType="withEffect">
                                  <p:stCondLst>
                                    <p:cond delay="250"/>
                                  </p:stCondLst>
                                  <p:childTnLst>
                                    <p:set>
                                      <p:cBhvr>
                                        <p:cTn id="17" dur="1" fill="hold">
                                          <p:stCondLst>
                                            <p:cond delay="0"/>
                                          </p:stCondLst>
                                        </p:cTn>
                                        <p:tgtEl>
                                          <p:spTgt spid="30"/>
                                        </p:tgtEl>
                                        <p:attrNameLst>
                                          <p:attrName>style.visibility</p:attrName>
                                        </p:attrNameLst>
                                      </p:cBhvr>
                                      <p:to>
                                        <p:strVal val="visible"/>
                                      </p:to>
                                    </p:set>
                                    <p:animEffect transition="in" filter="dissolve">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9" grpId="0" animBg="1"/>
      <p:bldP spid="3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rtl="0"/>
            <a:r>
              <a:rPr lang="ko-KR" altLang="en-US" dirty="0">
                <a:latin typeface="Amazon Ember Light" panose="020B0403020204020204" pitchFamily="34" charset="0"/>
                <a:ea typeface="Malgun Gothic" panose="020B0503020000020004" pitchFamily="34" charset="-127"/>
              </a:rPr>
              <a:t>예</a:t>
            </a:r>
            <a:r>
              <a:rPr lang="en-US" altLang="ko-KR" dirty="0">
                <a:latin typeface="Amazon Ember Light" panose="020B0403020204020204" pitchFamily="34" charset="0"/>
                <a:ea typeface="Malgun Gothic" panose="020B0503020000020004" pitchFamily="34" charset="-127"/>
              </a:rPr>
              <a:t>: AWS </a:t>
            </a:r>
            <a:r>
              <a:rPr lang="ko-KR" altLang="en-US" dirty="0">
                <a:latin typeface="Amazon Ember Light" panose="020B0403020204020204" pitchFamily="34" charset="0"/>
                <a:ea typeface="Malgun Gothic" panose="020B0503020000020004" pitchFamily="34" charset="-127"/>
              </a:rPr>
              <a:t>리소스에 대한</a:t>
            </a:r>
            <a:r>
              <a:rPr lang="ko-kr" dirty="0">
                <a:latin typeface="Amazon Ember Light" panose="020B0403020204020204" pitchFamily="34" charset="0"/>
                <a:ea typeface="Malgun Gothic" panose="020B0503020000020004" pitchFamily="34" charset="-127"/>
              </a:rPr>
              <a:t> </a:t>
            </a:r>
            <a:br>
              <a:rPr lang="en-US" dirty="0">
                <a:latin typeface="Amazon Ember Light" panose="020B0403020204020204" pitchFamily="34" charset="0"/>
                <a:ea typeface="Malgun Gothic" panose="020B0503020000020004" pitchFamily="34" charset="-127"/>
              </a:rPr>
            </a:br>
            <a:r>
              <a:rPr lang="ko-KR" altLang="en-US" dirty="0">
                <a:solidFill>
                  <a:srgbClr val="FFFFFF"/>
                </a:solidFill>
                <a:latin typeface="Amazon Ember Light" panose="020B0403020204020204" pitchFamily="34" charset="0"/>
                <a:ea typeface="Malgun Gothic" panose="020B0503020000020004" pitchFamily="34" charset="-127"/>
              </a:rPr>
              <a:t>애플리케이션 액세스</a:t>
            </a:r>
            <a:endParaRPr lang="en-US" dirty="0">
              <a:solidFill>
                <a:srgbClr val="FFFFFF"/>
              </a:solidFill>
              <a:latin typeface="Amazon Ember Light" panose="020B0403020204020204" pitchFamily="34" charset="0"/>
              <a:ea typeface="Malgun Gothic" panose="020B0503020000020004" pitchFamily="34" charset="-127"/>
            </a:endParaRPr>
          </a:p>
        </p:txBody>
      </p:sp>
      <p:sp>
        <p:nvSpPr>
          <p:cNvPr id="3" name="Content Placeholder 2"/>
          <p:cNvSpPr>
            <a:spLocks noGrp="1"/>
          </p:cNvSpPr>
          <p:nvPr>
            <p:ph idx="1"/>
          </p:nvPr>
        </p:nvSpPr>
        <p:spPr/>
        <p:txBody>
          <a:bodyPr rtlCol="0"/>
          <a:lstStyle/>
          <a:p>
            <a:pPr rtl="0"/>
            <a:r>
              <a:rPr lang="ko-kr" dirty="0">
                <a:latin typeface="Amazon Ember Light" panose="020B0403020204020204" pitchFamily="34" charset="0"/>
                <a:ea typeface="Malgun Gothic" panose="020B0503020000020004" pitchFamily="34" charset="-127"/>
              </a:rPr>
              <a:t>Amazon </a:t>
            </a:r>
            <a:r>
              <a:rPr lang="ko-kr" dirty="0">
                <a:solidFill>
                  <a:srgbClr val="000000"/>
                </a:solidFill>
                <a:latin typeface="Amazon Ember Light" panose="020B0403020204020204" pitchFamily="34" charset="0"/>
                <a:ea typeface="Malgun Gothic" panose="020B0503020000020004" pitchFamily="34" charset="-127"/>
              </a:rPr>
              <a:t>EC2 인스턴스</a:t>
            </a:r>
            <a:r>
              <a:rPr lang="ko-kr" dirty="0">
                <a:latin typeface="Amazon Ember Light" panose="020B0403020204020204" pitchFamily="34" charset="0"/>
                <a:ea typeface="Malgun Gothic" panose="020B0503020000020004" pitchFamily="34" charset="-127"/>
              </a:rPr>
              <a:t>에 호스팅된 Python 애플리케이션은 Amazon S3와 상호 작용해야 합니다.  </a:t>
            </a:r>
          </a:p>
          <a:p>
            <a:pPr rtl="0"/>
            <a:r>
              <a:rPr lang="ko-kr" dirty="0">
                <a:latin typeface="Amazon Ember Light" panose="020B0403020204020204" pitchFamily="34" charset="0"/>
                <a:ea typeface="Malgun Gothic" panose="020B0503020000020004" pitchFamily="34" charset="-127"/>
              </a:rPr>
              <a:t>AWS 자격 증명이 필요합니다.</a:t>
            </a:r>
          </a:p>
          <a:p>
            <a:pPr lvl="1" rtl="0"/>
            <a:r>
              <a:rPr lang="ko-kr" dirty="0">
                <a:latin typeface="Amazon Ember Light" panose="020B0403020204020204" pitchFamily="34" charset="0"/>
                <a:ea typeface="Malgun Gothic" panose="020B0503020000020004" pitchFamily="34" charset="-127"/>
              </a:rPr>
              <a:t>옵션 1: AWS 자격 증명을 Amazon EC2 인스턴스에 저장</a:t>
            </a:r>
          </a:p>
          <a:p>
            <a:pPr lvl="1" rtl="0"/>
            <a:r>
              <a:rPr lang="ko-kr" dirty="0">
                <a:latin typeface="Amazon Ember Light" panose="020B0403020204020204" pitchFamily="34" charset="0"/>
                <a:ea typeface="Malgun Gothic" panose="020B0503020000020004" pitchFamily="34" charset="-127"/>
              </a:rPr>
              <a:t>옵션 2: AWS 자격 증명을 AWS 서비스 및 애플리케이션에 안전하게 배포</a:t>
            </a:r>
            <a:endParaRPr lang="en-US" dirty="0">
              <a:latin typeface="Amazon Ember Light" panose="020B0403020204020204" pitchFamily="34" charset="0"/>
              <a:ea typeface="Malgun Gothic" panose="020B0503020000020004" pitchFamily="34" charset="-127"/>
            </a:endParaRPr>
          </a:p>
        </p:txBody>
      </p:sp>
      <p:cxnSp>
        <p:nvCxnSpPr>
          <p:cNvPr id="6" name="Straight Connector 5"/>
          <p:cNvCxnSpPr>
            <a:cxnSpLocks/>
          </p:cNvCxnSpPr>
          <p:nvPr/>
        </p:nvCxnSpPr>
        <p:spPr>
          <a:xfrm>
            <a:off x="2186204" y="2999420"/>
            <a:ext cx="5970568" cy="0"/>
          </a:xfrm>
          <a:prstGeom prst="line">
            <a:avLst/>
          </a:prstGeom>
          <a:ln w="25400">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535FF29-7705-4E4F-9E6C-FBAF9CAC4387}"/>
              </a:ext>
            </a:extLst>
          </p:cNvPr>
          <p:cNvSpPr txBox="1"/>
          <p:nvPr/>
        </p:nvSpPr>
        <p:spPr>
          <a:xfrm>
            <a:off x="9274499" y="5294527"/>
            <a:ext cx="1222029" cy="287323"/>
          </a:xfrm>
          <a:prstGeom prst="rect">
            <a:avLst/>
          </a:prstGeom>
          <a:noFill/>
        </p:spPr>
        <p:txBody>
          <a:bodyPr wrap="square" lIns="0" tIns="0" rIns="0" bIns="0" rtlCol="0">
            <a:spAutoFit/>
          </a:bodyPr>
          <a:lstStyle/>
          <a:p>
            <a:pPr algn="ctr" rtl="0"/>
            <a:r>
              <a:rPr lang="ko-kr" sz="1867" b="1" dirty="0">
                <a:solidFill>
                  <a:srgbClr val="000000"/>
                </a:solidFill>
                <a:latin typeface="Amazon Ember "/>
                <a:ea typeface="Malgun Gothic" panose="020B0503020000020004" pitchFamily="34" charset="-127"/>
                <a:cs typeface="Amazon Ember" panose="020B0603020204020204" pitchFamily="34" charset="0"/>
              </a:rPr>
              <a:t>IAM 역할</a:t>
            </a:r>
            <a:endParaRPr lang="en-US" sz="1867" b="1" dirty="0">
              <a:solidFill>
                <a:srgbClr val="000000"/>
              </a:solidFill>
              <a:latin typeface="Amazon Ember "/>
              <a:ea typeface="Malgun Gothic" panose="020B0503020000020004" pitchFamily="34" charset="-127"/>
              <a:cs typeface="Amazon Ember" panose="020B0603020204020204" pitchFamily="34" charset="0"/>
            </a:endParaRPr>
          </a:p>
        </p:txBody>
      </p:sp>
      <p:pic>
        <p:nvPicPr>
          <p:cNvPr id="10" name="Picture 9">
            <a:extLst>
              <a:ext uri="{FF2B5EF4-FFF2-40B4-BE49-F238E27FC236}">
                <a16:creationId xmlns:a16="http://schemas.microsoft.com/office/drawing/2014/main" id="{42AF8B5C-3EEF-0F45-98EE-1B0BDCE42A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6172" y="4301171"/>
            <a:ext cx="998681" cy="856012"/>
          </a:xfrm>
          <a:prstGeom prst="rect">
            <a:avLst/>
          </a:prstGeom>
        </p:spPr>
      </p:pic>
    </p:spTree>
    <p:custDataLst>
      <p:tags r:id="rId1"/>
    </p:custDataLst>
    <p:extLst>
      <p:ext uri="{BB962C8B-B14F-4D97-AF65-F5344CB8AC3E}">
        <p14:creationId xmlns:p14="http://schemas.microsoft.com/office/powerpoint/2010/main" val="107217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6BAF7F-F009-43F7-9FC2-2D9367E65F2A}"/>
              </a:ext>
            </a:extLst>
          </p:cNvPr>
          <p:cNvGrpSpPr/>
          <p:nvPr/>
        </p:nvGrpSpPr>
        <p:grpSpPr>
          <a:xfrm>
            <a:off x="315861" y="1214507"/>
            <a:ext cx="11652580" cy="5231551"/>
            <a:chOff x="315861" y="1164428"/>
            <a:chExt cx="11652580" cy="5332332"/>
          </a:xfrm>
        </p:grpSpPr>
        <p:sp>
          <p:nvSpPr>
            <p:cNvPr id="5" name="Freeform 4"/>
            <p:cNvSpPr/>
            <p:nvPr/>
          </p:nvSpPr>
          <p:spPr>
            <a:xfrm>
              <a:off x="315861" y="1164428"/>
              <a:ext cx="2072640" cy="453704"/>
            </a:xfrm>
            <a:custGeom>
              <a:avLst/>
              <a:gdLst>
                <a:gd name="connsiteX0" fmla="*/ 0 w 1545314"/>
                <a:gd name="connsiteY0" fmla="*/ 0 h 585994"/>
                <a:gd name="connsiteX1" fmla="*/ 1545314 w 1545314"/>
                <a:gd name="connsiteY1" fmla="*/ 0 h 585994"/>
                <a:gd name="connsiteX2" fmla="*/ 1545314 w 1545314"/>
                <a:gd name="connsiteY2" fmla="*/ 585994 h 585994"/>
                <a:gd name="connsiteX3" fmla="*/ 0 w 1545314"/>
                <a:gd name="connsiteY3" fmla="*/ 585994 h 585994"/>
                <a:gd name="connsiteX4" fmla="*/ 0 w 1545314"/>
                <a:gd name="connsiteY4" fmla="*/ 0 h 58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314" h="585994">
                  <a:moveTo>
                    <a:pt x="0" y="0"/>
                  </a:moveTo>
                  <a:lnTo>
                    <a:pt x="1545314" y="0"/>
                  </a:lnTo>
                  <a:lnTo>
                    <a:pt x="1545314" y="585994"/>
                  </a:lnTo>
                  <a:lnTo>
                    <a:pt x="0" y="585994"/>
                  </a:lnTo>
                  <a:lnTo>
                    <a:pt x="0" y="0"/>
                  </a:lnTo>
                  <a:close/>
                </a:path>
              </a:pathLst>
            </a:cu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61205" tIns="92117" rIns="161205" bIns="92117" numCol="1" spcCol="1270" rtlCol="0" anchor="ctr" anchorCtr="0">
              <a:noAutofit/>
            </a:bodyPr>
            <a:lstStyle/>
            <a:p>
              <a:pPr algn="ctr" defTabSz="1007508" rtl="0">
                <a:lnSpc>
                  <a:spcPct val="90000"/>
                </a:lnSpc>
                <a:spcBef>
                  <a:spcPct val="0"/>
                </a:spcBef>
                <a:spcAft>
                  <a:spcPct val="35000"/>
                </a:spcAft>
              </a:pPr>
              <a:r>
                <a:rPr lang="ko-kr" sz="2267" b="1" dirty="0">
                  <a:solidFill>
                    <a:srgbClr val="E9F2F7"/>
                  </a:solidFill>
                  <a:latin typeface="Amazon Ember" panose="020B0603020204020204" pitchFamily="34" charset="0"/>
                  <a:ea typeface="Malgun Gothic" panose="020B0503020000020004" pitchFamily="34" charset="-127"/>
                  <a:cs typeface="Amazon Ember" panose="020B0603020204020204" pitchFamily="34" charset="0"/>
                </a:rPr>
                <a:t>컴퓨팅</a:t>
              </a:r>
            </a:p>
          </p:txBody>
        </p:sp>
        <p:sp>
          <p:nvSpPr>
            <p:cNvPr id="6" name="Rectangle 5"/>
            <p:cNvSpPr/>
            <p:nvPr/>
          </p:nvSpPr>
          <p:spPr>
            <a:xfrm>
              <a:off x="315861" y="1618133"/>
              <a:ext cx="2072640" cy="4858881"/>
            </a:xfrm>
            <a:prstGeom prst="rect">
              <a:avLst/>
            </a:prstGeom>
            <a:solidFill>
              <a:srgbClr val="E9F2F7"/>
            </a:solidFill>
            <a:ln>
              <a:solidFill>
                <a:schemeClr val="tx1"/>
              </a:solidFill>
            </a:ln>
            <a:effectLst>
              <a:outerShdw blurRad="50800" dist="38100" dir="2700000" algn="tl" rotWithShape="0">
                <a:prstClr val="black">
                  <a:alpha val="40000"/>
                </a:prstClr>
              </a:outerShdw>
            </a:effectLst>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rtlCol="0"/>
            <a:lstStyle/>
            <a:p>
              <a:pPr rtl="0"/>
              <a:endParaRPr lang="en-US" dirty="0">
                <a:latin typeface="Amazon Ember" panose="020B0603020204020204" pitchFamily="34" charset="0"/>
                <a:ea typeface="Malgun Gothic" panose="020B0503020000020004" pitchFamily="34" charset="-127"/>
              </a:endParaRPr>
            </a:p>
          </p:txBody>
        </p:sp>
        <p:sp>
          <p:nvSpPr>
            <p:cNvPr id="3" name="TextBox 2"/>
            <p:cNvSpPr txBox="1"/>
            <p:nvPr/>
          </p:nvSpPr>
          <p:spPr>
            <a:xfrm>
              <a:off x="774015" y="1716150"/>
              <a:ext cx="968535" cy="261487"/>
            </a:xfrm>
            <a:prstGeom prst="rect">
              <a:avLst/>
            </a:prstGeom>
            <a:noFill/>
          </p:spPr>
          <p:txBody>
            <a:bodyPr wrap="none"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EC2</a:t>
              </a:r>
            </a:p>
          </p:txBody>
        </p:sp>
        <p:pic>
          <p:nvPicPr>
            <p:cNvPr id="64" name="Picture 6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345" y="1712444"/>
              <a:ext cx="243840" cy="292608"/>
            </a:xfrm>
            <a:prstGeom prst="rect">
              <a:avLst/>
            </a:prstGeom>
          </p:spPr>
        </p:pic>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45" y="2250853"/>
              <a:ext cx="243840" cy="251707"/>
            </a:xfrm>
            <a:prstGeom prst="rect">
              <a:avLst/>
            </a:prstGeom>
          </p:spPr>
        </p:pic>
        <p:pic>
          <p:nvPicPr>
            <p:cNvPr id="66" name="Picture 6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345" y="2748362"/>
              <a:ext cx="243840" cy="228601"/>
            </a:xfrm>
            <a:prstGeom prst="rect">
              <a:avLst/>
            </a:prstGeom>
          </p:spPr>
        </p:pic>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345" y="3222764"/>
              <a:ext cx="243840" cy="262488"/>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1345" y="3701113"/>
              <a:ext cx="243840" cy="294041"/>
            </a:xfrm>
            <a:prstGeom prst="rect">
              <a:avLst/>
            </a:prstGeom>
          </p:spPr>
        </p:pic>
        <p:pic>
          <p:nvPicPr>
            <p:cNvPr id="70" name="Picture 6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1345" y="4240955"/>
              <a:ext cx="243840" cy="341376"/>
            </a:xfrm>
            <a:prstGeom prst="rect">
              <a:avLst/>
            </a:prstGeom>
          </p:spPr>
        </p:pic>
        <p:pic>
          <p:nvPicPr>
            <p:cNvPr id="71" name="Picture 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1345" y="4828132"/>
              <a:ext cx="243840" cy="292608"/>
            </a:xfrm>
            <a:prstGeom prst="rect">
              <a:avLst/>
            </a:prstGeom>
          </p:spPr>
        </p:pic>
        <p:sp>
          <p:nvSpPr>
            <p:cNvPr id="88" name="Freeform 87"/>
            <p:cNvSpPr/>
            <p:nvPr/>
          </p:nvSpPr>
          <p:spPr>
            <a:xfrm>
              <a:off x="2693517" y="1164428"/>
              <a:ext cx="2072640" cy="453704"/>
            </a:xfrm>
            <a:custGeom>
              <a:avLst/>
              <a:gdLst>
                <a:gd name="connsiteX0" fmla="*/ 0 w 1545314"/>
                <a:gd name="connsiteY0" fmla="*/ 0 h 585994"/>
                <a:gd name="connsiteX1" fmla="*/ 1545314 w 1545314"/>
                <a:gd name="connsiteY1" fmla="*/ 0 h 585994"/>
                <a:gd name="connsiteX2" fmla="*/ 1545314 w 1545314"/>
                <a:gd name="connsiteY2" fmla="*/ 585994 h 585994"/>
                <a:gd name="connsiteX3" fmla="*/ 0 w 1545314"/>
                <a:gd name="connsiteY3" fmla="*/ 585994 h 585994"/>
                <a:gd name="connsiteX4" fmla="*/ 0 w 1545314"/>
                <a:gd name="connsiteY4" fmla="*/ 0 h 58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314" h="585994">
                  <a:moveTo>
                    <a:pt x="0" y="0"/>
                  </a:moveTo>
                  <a:lnTo>
                    <a:pt x="1545314" y="0"/>
                  </a:lnTo>
                  <a:lnTo>
                    <a:pt x="1545314" y="585994"/>
                  </a:lnTo>
                  <a:lnTo>
                    <a:pt x="0" y="585994"/>
                  </a:lnTo>
                  <a:lnTo>
                    <a:pt x="0" y="0"/>
                  </a:lnTo>
                  <a:close/>
                </a:path>
              </a:pathLst>
            </a:cu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61205" tIns="92117" rIns="161205" bIns="92117" numCol="1" spcCol="1270" rtlCol="0" anchor="ctr" anchorCtr="0">
              <a:noAutofit/>
            </a:bodyPr>
            <a:lstStyle/>
            <a:p>
              <a:pPr algn="ctr" defTabSz="1007508" rtl="0">
                <a:lnSpc>
                  <a:spcPct val="90000"/>
                </a:lnSpc>
                <a:spcBef>
                  <a:spcPct val="0"/>
                </a:spcBef>
                <a:spcAft>
                  <a:spcPct val="35000"/>
                </a:spcAft>
              </a:pPr>
              <a:r>
                <a:rPr lang="ko-kr" sz="2267" b="1" dirty="0">
                  <a:solidFill>
                    <a:srgbClr val="E9F2F7"/>
                  </a:solidFill>
                  <a:latin typeface="Amazon Ember" panose="020B0603020204020204" pitchFamily="34" charset="0"/>
                  <a:ea typeface="Malgun Gothic" panose="020B0503020000020004" pitchFamily="34" charset="-127"/>
                  <a:cs typeface="Amazon Ember" panose="020B0603020204020204" pitchFamily="34" charset="0"/>
                </a:rPr>
                <a:t>네트워크</a:t>
              </a:r>
            </a:p>
          </p:txBody>
        </p:sp>
        <p:sp>
          <p:nvSpPr>
            <p:cNvPr id="89" name="Rectangle 88"/>
            <p:cNvSpPr/>
            <p:nvPr/>
          </p:nvSpPr>
          <p:spPr>
            <a:xfrm>
              <a:off x="2693517" y="1618133"/>
              <a:ext cx="2072640" cy="4858881"/>
            </a:xfrm>
            <a:prstGeom prst="rect">
              <a:avLst/>
            </a:prstGeom>
            <a:solidFill>
              <a:srgbClr val="E9F2F7"/>
            </a:solidFill>
            <a:ln>
              <a:solidFill>
                <a:schemeClr val="tx1"/>
              </a:solidFill>
            </a:ln>
            <a:effectLst>
              <a:outerShdw blurRad="50800" dist="38100" dir="2700000" algn="tl" rotWithShape="0">
                <a:prstClr val="black">
                  <a:alpha val="40000"/>
                </a:prstClr>
              </a:outerShdw>
            </a:effectLst>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rtlCol="0"/>
            <a:lstStyle/>
            <a:p>
              <a:pPr rtl="0"/>
              <a:endParaRPr lang="en-US" dirty="0">
                <a:latin typeface="Amazon Ember" panose="020B0603020204020204" pitchFamily="34" charset="0"/>
                <a:ea typeface="Malgun Gothic" panose="020B0503020000020004" pitchFamily="34" charset="-127"/>
              </a:endParaRPr>
            </a:p>
          </p:txBody>
        </p:sp>
        <p:sp>
          <p:nvSpPr>
            <p:cNvPr id="90" name="TextBox 89"/>
            <p:cNvSpPr txBox="1"/>
            <p:nvPr/>
          </p:nvSpPr>
          <p:spPr>
            <a:xfrm>
              <a:off x="3111853" y="1716150"/>
              <a:ext cx="1561646" cy="2269988"/>
            </a:xfrm>
            <a:prstGeom prst="rect">
              <a:avLst/>
            </a:prstGeom>
            <a:noFill/>
          </p:spPr>
          <p:txBody>
            <a:bodyPr wrap="none"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CloudFront</a:t>
              </a: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r>
                <a:rPr lang="ko-kr" sz="1067">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Amazon Route 53</a:t>
              </a:r>
              <a:endParaRPr lang="en-US" sz="1067"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VPC</a:t>
              </a: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r>
                <a:rPr lang="ko-kr" sz="1067">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AWS Direct Connect</a:t>
              </a:r>
              <a:endParaRPr lang="en-US" sz="1067"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r>
                <a:rPr lang="ko-kr" sz="1067">
                  <a:latin typeface="Amazon Ember" panose="020B0603020204020204" pitchFamily="34" charset="0"/>
                  <a:ea typeface="Malgun Gothic" panose="020B0503020000020004" pitchFamily="34" charset="-127"/>
                  <a:cs typeface="Amazon Ember" panose="020B0603020204020204" pitchFamily="34" charset="0"/>
                </a:rPr>
                <a:t>Elastic Load Balancing</a:t>
              </a:r>
            </a:p>
          </p:txBody>
        </p:sp>
        <p:pic>
          <p:nvPicPr>
            <p:cNvPr id="100" name="Picture 9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91533" y="1726220"/>
              <a:ext cx="243840" cy="292323"/>
            </a:xfrm>
            <a:prstGeom prst="rect">
              <a:avLst/>
            </a:prstGeom>
          </p:spPr>
        </p:pic>
        <p:pic>
          <p:nvPicPr>
            <p:cNvPr id="101" name="Picture 10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91533" y="2186470"/>
              <a:ext cx="243840" cy="289560"/>
            </a:xfrm>
            <a:prstGeom prst="rect">
              <a:avLst/>
            </a:prstGeom>
          </p:spPr>
        </p:pic>
        <p:pic>
          <p:nvPicPr>
            <p:cNvPr id="102" name="Picture 10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91533" y="2701878"/>
              <a:ext cx="243840" cy="296672"/>
            </a:xfrm>
            <a:prstGeom prst="rect">
              <a:avLst/>
            </a:prstGeom>
          </p:spPr>
        </p:pic>
        <p:pic>
          <p:nvPicPr>
            <p:cNvPr id="111" name="Picture 11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91533" y="3179757"/>
              <a:ext cx="243840" cy="292608"/>
            </a:xfrm>
            <a:prstGeom prst="rect">
              <a:avLst/>
            </a:prstGeom>
          </p:spPr>
        </p:pic>
        <p:pic>
          <p:nvPicPr>
            <p:cNvPr id="112" name="Picture 11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91533" y="3667790"/>
              <a:ext cx="243840" cy="292608"/>
            </a:xfrm>
            <a:prstGeom prst="rect">
              <a:avLst/>
            </a:prstGeom>
          </p:spPr>
        </p:pic>
        <p:sp>
          <p:nvSpPr>
            <p:cNvPr id="116" name="Freeform 115"/>
            <p:cNvSpPr/>
            <p:nvPr/>
          </p:nvSpPr>
          <p:spPr>
            <a:xfrm>
              <a:off x="5066899" y="1164428"/>
              <a:ext cx="2072640" cy="453704"/>
            </a:xfrm>
            <a:custGeom>
              <a:avLst/>
              <a:gdLst>
                <a:gd name="connsiteX0" fmla="*/ 0 w 1545314"/>
                <a:gd name="connsiteY0" fmla="*/ 0 h 585994"/>
                <a:gd name="connsiteX1" fmla="*/ 1545314 w 1545314"/>
                <a:gd name="connsiteY1" fmla="*/ 0 h 585994"/>
                <a:gd name="connsiteX2" fmla="*/ 1545314 w 1545314"/>
                <a:gd name="connsiteY2" fmla="*/ 585994 h 585994"/>
                <a:gd name="connsiteX3" fmla="*/ 0 w 1545314"/>
                <a:gd name="connsiteY3" fmla="*/ 585994 h 585994"/>
                <a:gd name="connsiteX4" fmla="*/ 0 w 1545314"/>
                <a:gd name="connsiteY4" fmla="*/ 0 h 58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314" h="585994">
                  <a:moveTo>
                    <a:pt x="0" y="0"/>
                  </a:moveTo>
                  <a:lnTo>
                    <a:pt x="1545314" y="0"/>
                  </a:lnTo>
                  <a:lnTo>
                    <a:pt x="1545314" y="585994"/>
                  </a:lnTo>
                  <a:lnTo>
                    <a:pt x="0" y="585994"/>
                  </a:lnTo>
                  <a:lnTo>
                    <a:pt x="0" y="0"/>
                  </a:lnTo>
                  <a:close/>
                </a:path>
              </a:pathLst>
            </a:cu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61205" tIns="92117" rIns="161205" bIns="92117" numCol="1" spcCol="1270" rtlCol="0" anchor="ctr" anchorCtr="0">
              <a:noAutofit/>
            </a:bodyPr>
            <a:lstStyle/>
            <a:p>
              <a:pPr algn="ctr" defTabSz="1007508" rtl="0">
                <a:lnSpc>
                  <a:spcPct val="90000"/>
                </a:lnSpc>
                <a:spcBef>
                  <a:spcPct val="0"/>
                </a:spcBef>
                <a:spcAft>
                  <a:spcPct val="35000"/>
                </a:spcAft>
              </a:pPr>
              <a:r>
                <a:rPr lang="ko-kr" sz="2267" b="1" dirty="0">
                  <a:solidFill>
                    <a:srgbClr val="E9F2F7"/>
                  </a:solidFill>
                  <a:latin typeface="Amazon Ember" panose="020B0603020204020204" pitchFamily="34" charset="0"/>
                  <a:ea typeface="Malgun Gothic" panose="020B0503020000020004" pitchFamily="34" charset="-127"/>
                  <a:cs typeface="Amazon Ember" panose="020B0603020204020204" pitchFamily="34" charset="0"/>
                </a:rPr>
                <a:t>스토리지</a:t>
              </a:r>
            </a:p>
          </p:txBody>
        </p:sp>
        <p:sp>
          <p:nvSpPr>
            <p:cNvPr id="117" name="Rectangle 116"/>
            <p:cNvSpPr/>
            <p:nvPr/>
          </p:nvSpPr>
          <p:spPr>
            <a:xfrm>
              <a:off x="5066899" y="1618133"/>
              <a:ext cx="2072640" cy="4858881"/>
            </a:xfrm>
            <a:prstGeom prst="rect">
              <a:avLst/>
            </a:prstGeom>
            <a:solidFill>
              <a:srgbClr val="E9F2F7"/>
            </a:solidFill>
            <a:ln>
              <a:solidFill>
                <a:schemeClr val="tx1"/>
              </a:solidFill>
            </a:ln>
            <a:effectLst>
              <a:outerShdw blurRad="50800" dist="38100" dir="2700000" algn="tl" rotWithShape="0">
                <a:prstClr val="black">
                  <a:alpha val="40000"/>
                </a:prstClr>
              </a:outerShdw>
            </a:effectLst>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rtlCol="0"/>
            <a:lstStyle/>
            <a:p>
              <a:pPr rtl="0"/>
              <a:endParaRPr lang="en-US" dirty="0">
                <a:latin typeface="Amazon Ember" panose="020B0603020204020204" pitchFamily="34" charset="0"/>
                <a:ea typeface="Malgun Gothic" panose="020B0503020000020004" pitchFamily="34" charset="-127"/>
              </a:endParaRPr>
            </a:p>
          </p:txBody>
        </p:sp>
        <p:sp>
          <p:nvSpPr>
            <p:cNvPr id="119" name="TextBox 118"/>
            <p:cNvSpPr txBox="1"/>
            <p:nvPr/>
          </p:nvSpPr>
          <p:spPr>
            <a:xfrm>
              <a:off x="5494401" y="1716149"/>
              <a:ext cx="1574470" cy="2437362"/>
            </a:xfrm>
            <a:prstGeom prst="rect">
              <a:avLst/>
            </a:prstGeom>
            <a:noFill/>
          </p:spPr>
          <p:txBody>
            <a:bodyPr wrap="none"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EFS</a:t>
              </a: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r>
                <a:rPr lang="ko-kr" sz="1067">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Amazon S3 Glacier</a:t>
              </a:r>
              <a:endParaRPr lang="en-US" sz="1067"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S3</a:t>
              </a: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r>
                <a:rPr lang="ko-kr" sz="1067">
                  <a:latin typeface="Amazon Ember" panose="020B0603020204020204" pitchFamily="34" charset="0"/>
                  <a:ea typeface="Malgun Gothic" panose="020B0503020000020004" pitchFamily="34" charset="-127"/>
                  <a:cs typeface="Amazon Ember" panose="020B0603020204020204" pitchFamily="34" charset="0"/>
                </a:rPr>
                <a:t>AWS Snowball</a:t>
              </a: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r>
                <a:rPr lang="ko-kr" sz="1067">
                  <a:latin typeface="Amazon Ember" panose="020B0603020204020204" pitchFamily="34" charset="0"/>
                  <a:ea typeface="Malgun Gothic" panose="020B0503020000020004" pitchFamily="34" charset="-127"/>
                  <a:cs typeface="Amazon Ember" panose="020B0603020204020204" pitchFamily="34" charset="0"/>
                </a:rPr>
                <a:t>AWS Storage Gateway</a:t>
              </a: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131" name="Picture 1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58982" y="1689134"/>
              <a:ext cx="243840" cy="292608"/>
            </a:xfrm>
            <a:prstGeom prst="rect">
              <a:avLst/>
            </a:prstGeom>
          </p:spPr>
        </p:pic>
        <p:pic>
          <p:nvPicPr>
            <p:cNvPr id="132" name="Picture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58982" y="2189773"/>
              <a:ext cx="243840" cy="292608"/>
            </a:xfrm>
            <a:prstGeom prst="rect">
              <a:avLst/>
            </a:prstGeom>
          </p:spPr>
        </p:pic>
        <p:pic>
          <p:nvPicPr>
            <p:cNvPr id="133" name="Picture 1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58982" y="2675397"/>
              <a:ext cx="243840" cy="292608"/>
            </a:xfrm>
            <a:prstGeom prst="rect">
              <a:avLst/>
            </a:prstGeom>
          </p:spPr>
        </p:pic>
        <p:pic>
          <p:nvPicPr>
            <p:cNvPr id="134" name="Picture 13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54748" y="3166701"/>
              <a:ext cx="243840" cy="287811"/>
            </a:xfrm>
            <a:prstGeom prst="rect">
              <a:avLst/>
            </a:prstGeom>
          </p:spPr>
        </p:pic>
        <p:pic>
          <p:nvPicPr>
            <p:cNvPr id="135" name="Picture 13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58982" y="3649490"/>
              <a:ext cx="243840" cy="292608"/>
            </a:xfrm>
            <a:prstGeom prst="rect">
              <a:avLst/>
            </a:prstGeom>
          </p:spPr>
        </p:pic>
        <p:sp>
          <p:nvSpPr>
            <p:cNvPr id="136" name="Freeform 135"/>
            <p:cNvSpPr/>
            <p:nvPr/>
          </p:nvSpPr>
          <p:spPr>
            <a:xfrm>
              <a:off x="7461653" y="1164428"/>
              <a:ext cx="2072640" cy="453704"/>
            </a:xfrm>
            <a:custGeom>
              <a:avLst/>
              <a:gdLst>
                <a:gd name="connsiteX0" fmla="*/ 0 w 1545314"/>
                <a:gd name="connsiteY0" fmla="*/ 0 h 585994"/>
                <a:gd name="connsiteX1" fmla="*/ 1545314 w 1545314"/>
                <a:gd name="connsiteY1" fmla="*/ 0 h 585994"/>
                <a:gd name="connsiteX2" fmla="*/ 1545314 w 1545314"/>
                <a:gd name="connsiteY2" fmla="*/ 585994 h 585994"/>
                <a:gd name="connsiteX3" fmla="*/ 0 w 1545314"/>
                <a:gd name="connsiteY3" fmla="*/ 585994 h 585994"/>
                <a:gd name="connsiteX4" fmla="*/ 0 w 1545314"/>
                <a:gd name="connsiteY4" fmla="*/ 0 h 58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314" h="585994">
                  <a:moveTo>
                    <a:pt x="0" y="0"/>
                  </a:moveTo>
                  <a:lnTo>
                    <a:pt x="1545314" y="0"/>
                  </a:lnTo>
                  <a:lnTo>
                    <a:pt x="1545314" y="585994"/>
                  </a:lnTo>
                  <a:lnTo>
                    <a:pt x="0" y="585994"/>
                  </a:lnTo>
                  <a:lnTo>
                    <a:pt x="0" y="0"/>
                  </a:lnTo>
                  <a:close/>
                </a:path>
              </a:pathLst>
            </a:cu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p>
              <a:pPr algn="ctr" defTabSz="1007508" rtl="0">
                <a:lnSpc>
                  <a:spcPct val="90000"/>
                </a:lnSpc>
                <a:spcBef>
                  <a:spcPct val="0"/>
                </a:spcBef>
                <a:spcAft>
                  <a:spcPct val="35000"/>
                </a:spcAft>
              </a:pPr>
              <a:r>
                <a:rPr lang="ko-kr" sz="1733" b="1" dirty="0">
                  <a:solidFill>
                    <a:srgbClr val="E9F2F7"/>
                  </a:solidFill>
                  <a:latin typeface="Amazon Ember" panose="020B0603020204020204" pitchFamily="34" charset="0"/>
                  <a:ea typeface="Malgun Gothic" panose="020B0503020000020004" pitchFamily="34" charset="-127"/>
                  <a:cs typeface="Amazon Ember" panose="020B0603020204020204" pitchFamily="34" charset="0"/>
                </a:rPr>
                <a:t>보안 및 자격 증명</a:t>
              </a:r>
              <a:endParaRPr lang="en-US" sz="1733" b="1" dirty="0">
                <a:solidFill>
                  <a:srgbClr val="E9F2F7"/>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37" name="Rectangle 136"/>
            <p:cNvSpPr/>
            <p:nvPr/>
          </p:nvSpPr>
          <p:spPr>
            <a:xfrm>
              <a:off x="7461653" y="1618133"/>
              <a:ext cx="2072640" cy="4858881"/>
            </a:xfrm>
            <a:prstGeom prst="rect">
              <a:avLst/>
            </a:prstGeom>
            <a:solidFill>
              <a:srgbClr val="E9F2F7"/>
            </a:solidFill>
            <a:ln>
              <a:solidFill>
                <a:schemeClr val="tx1"/>
              </a:solidFill>
            </a:ln>
            <a:effectLst>
              <a:outerShdw blurRad="50800" dist="38100" dir="2700000" algn="tl" rotWithShape="0">
                <a:prstClr val="black">
                  <a:alpha val="40000"/>
                </a:prstClr>
              </a:outerShdw>
            </a:effectLst>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rtlCol="0"/>
            <a:lstStyle/>
            <a:p>
              <a:pPr rtl="0"/>
              <a:endParaRPr lang="en-US" dirty="0">
                <a:latin typeface="Amazon Ember" panose="020B0603020204020204" pitchFamily="34" charset="0"/>
                <a:ea typeface="Malgun Gothic" panose="020B0503020000020004" pitchFamily="34" charset="-127"/>
              </a:endParaRPr>
            </a:p>
          </p:txBody>
        </p:sp>
        <p:sp>
          <p:nvSpPr>
            <p:cNvPr id="138" name="TextBox 137"/>
            <p:cNvSpPr txBox="1"/>
            <p:nvPr/>
          </p:nvSpPr>
          <p:spPr>
            <a:xfrm>
              <a:off x="7766395" y="1716149"/>
              <a:ext cx="1733167" cy="4780611"/>
            </a:xfrm>
            <a:prstGeom prst="rect">
              <a:avLst/>
            </a:prstGeom>
            <a:noFill/>
          </p:spPr>
          <p:txBody>
            <a:bodyPr wrap="none"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Inspector</a:t>
              </a: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r>
                <a:rPr lang="ko-kr" sz="1067">
                  <a:latin typeface="Amazon Ember" panose="020B0603020204020204" pitchFamily="34" charset="0"/>
                  <a:ea typeface="Malgun Gothic" panose="020B0503020000020004" pitchFamily="34" charset="-127"/>
                  <a:cs typeface="Amazon Ember" panose="020B0603020204020204" pitchFamily="34" charset="0"/>
                </a:rPr>
                <a:t>AWS Artifact</a:t>
              </a: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r>
                <a:rPr lang="ko-kr" sz="1067">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AWS Certificate Manager</a:t>
              </a:r>
              <a:endParaRPr lang="en-US" sz="1067"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r>
                <a:rPr lang="ko-kr" sz="1067">
                  <a:latin typeface="Amazon Ember" panose="020B0603020204020204" pitchFamily="34" charset="0"/>
                  <a:ea typeface="Malgun Gothic" panose="020B0503020000020004" pitchFamily="34" charset="-127"/>
                  <a:cs typeface="Amazon Ember" panose="020B0603020204020204" pitchFamily="34" charset="0"/>
                </a:rPr>
                <a:t> AWS CloudHSM</a:t>
              </a: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r>
                <a:rPr lang="ko-kr" sz="1067">
                  <a:latin typeface="Amazon Ember" panose="020B0603020204020204" pitchFamily="34" charset="0"/>
                  <a:ea typeface="Malgun Gothic" panose="020B0503020000020004" pitchFamily="34" charset="-127"/>
                  <a:cs typeface="Amazon Ember" panose="020B0603020204020204" pitchFamily="34" charset="0"/>
                </a:rPr>
                <a:t> AWS Directory Service</a:t>
              </a: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r>
                <a:rPr lang="ko-kr" sz="1067">
                  <a:latin typeface="Amazon Ember" panose="020B0603020204020204" pitchFamily="34" charset="0"/>
                  <a:ea typeface="Malgun Gothic" panose="020B0503020000020004" pitchFamily="34" charset="-127"/>
                  <a:cs typeface="Amazon Ember" panose="020B0603020204020204" pitchFamily="34" charset="0"/>
                </a:rPr>
                <a:t>AWS IAM</a:t>
              </a: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r>
                <a:rPr lang="ko-kr" sz="1067">
                  <a:latin typeface="Amazon Ember" panose="020B0603020204020204" pitchFamily="34" charset="0"/>
                  <a:ea typeface="Malgun Gothic" panose="020B0503020000020004" pitchFamily="34" charset="-127"/>
                  <a:cs typeface="Amazon Ember" panose="020B0603020204020204" pitchFamily="34" charset="0"/>
                </a:rPr>
                <a:t> AWS KMS</a:t>
              </a: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r>
                <a:rPr lang="ko-kr" sz="1067">
                  <a:latin typeface="Amazon Ember" panose="020B0603020204020204" pitchFamily="34" charset="0"/>
                  <a:ea typeface="Malgun Gothic" panose="020B0503020000020004" pitchFamily="34" charset="-127"/>
                  <a:cs typeface="Amazon Ember" panose="020B0603020204020204" pitchFamily="34" charset="0"/>
                </a:rPr>
                <a:t> AWS Organizations</a:t>
              </a: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r>
                <a:rPr lang="ko-kr" sz="1067">
                  <a:latin typeface="Amazon Ember" panose="020B0603020204020204" pitchFamily="34" charset="0"/>
                  <a:ea typeface="Malgun Gothic" panose="020B0503020000020004" pitchFamily="34" charset="-127"/>
                  <a:cs typeface="Amazon Ember" panose="020B0603020204020204" pitchFamily="34" charset="0"/>
                </a:rPr>
                <a:t> AWS Shield</a:t>
              </a: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r>
                <a:rPr lang="ko-kr" sz="1067">
                  <a:latin typeface="Amazon Ember" panose="020B0603020204020204" pitchFamily="34" charset="0"/>
                  <a:ea typeface="Malgun Gothic" panose="020B0503020000020004" pitchFamily="34" charset="-127"/>
                  <a:cs typeface="Amazon Ember" panose="020B0603020204020204" pitchFamily="34" charset="0"/>
                </a:rPr>
                <a:t> AWS WAF</a:t>
              </a:r>
            </a:p>
          </p:txBody>
        </p:sp>
        <p:pic>
          <p:nvPicPr>
            <p:cNvPr id="144" name="Picture 14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548432" y="1721654"/>
              <a:ext cx="243840" cy="292608"/>
            </a:xfrm>
            <a:prstGeom prst="rect">
              <a:avLst/>
            </a:prstGeom>
          </p:spPr>
        </p:pic>
        <p:pic>
          <p:nvPicPr>
            <p:cNvPr id="145" name="Picture 14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548432" y="2203438"/>
              <a:ext cx="243840" cy="295252"/>
            </a:xfrm>
            <a:prstGeom prst="rect">
              <a:avLst/>
            </a:prstGeom>
          </p:spPr>
        </p:pic>
        <p:pic>
          <p:nvPicPr>
            <p:cNvPr id="146" name="Picture 14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48432" y="2749294"/>
              <a:ext cx="243840" cy="200809"/>
            </a:xfrm>
            <a:prstGeom prst="rect">
              <a:avLst/>
            </a:prstGeom>
          </p:spPr>
        </p:pic>
        <p:pic>
          <p:nvPicPr>
            <p:cNvPr id="147" name="Picture 14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548432" y="3166703"/>
              <a:ext cx="243840" cy="294041"/>
            </a:xfrm>
            <a:prstGeom prst="rect">
              <a:avLst/>
            </a:prstGeom>
          </p:spPr>
        </p:pic>
        <p:pic>
          <p:nvPicPr>
            <p:cNvPr id="148" name="Picture 14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548432" y="3653741"/>
              <a:ext cx="243840" cy="292608"/>
            </a:xfrm>
            <a:prstGeom prst="rect">
              <a:avLst/>
            </a:prstGeom>
          </p:spPr>
        </p:pic>
        <p:pic>
          <p:nvPicPr>
            <p:cNvPr id="149" name="Picture 14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589072" y="4144514"/>
              <a:ext cx="160867" cy="304800"/>
            </a:xfrm>
            <a:prstGeom prst="rect">
              <a:avLst/>
            </a:prstGeom>
          </p:spPr>
        </p:pic>
        <p:pic>
          <p:nvPicPr>
            <p:cNvPr id="150" name="Picture 149"/>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548432" y="4644706"/>
              <a:ext cx="243840" cy="292608"/>
            </a:xfrm>
            <a:prstGeom prst="rect">
              <a:avLst/>
            </a:prstGeom>
          </p:spPr>
        </p:pic>
        <p:pic>
          <p:nvPicPr>
            <p:cNvPr id="151" name="Picture 15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548432" y="5131495"/>
              <a:ext cx="243840" cy="294044"/>
            </a:xfrm>
            <a:prstGeom prst="rect">
              <a:avLst/>
            </a:prstGeom>
          </p:spPr>
        </p:pic>
        <p:pic>
          <p:nvPicPr>
            <p:cNvPr id="154" name="Picture 15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548432" y="5647095"/>
              <a:ext cx="243840" cy="226628"/>
            </a:xfrm>
            <a:prstGeom prst="rect">
              <a:avLst/>
            </a:prstGeom>
          </p:spPr>
        </p:pic>
        <p:pic>
          <p:nvPicPr>
            <p:cNvPr id="155" name="Picture 15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548432" y="6089146"/>
              <a:ext cx="243840" cy="296848"/>
            </a:xfrm>
            <a:prstGeom prst="rect">
              <a:avLst/>
            </a:prstGeom>
          </p:spPr>
        </p:pic>
        <p:sp>
          <p:nvSpPr>
            <p:cNvPr id="171" name="Freeform 170"/>
            <p:cNvSpPr/>
            <p:nvPr/>
          </p:nvSpPr>
          <p:spPr>
            <a:xfrm>
              <a:off x="9895801" y="1164428"/>
              <a:ext cx="2072640" cy="453704"/>
            </a:xfrm>
            <a:custGeom>
              <a:avLst/>
              <a:gdLst>
                <a:gd name="connsiteX0" fmla="*/ 0 w 1545314"/>
                <a:gd name="connsiteY0" fmla="*/ 0 h 585994"/>
                <a:gd name="connsiteX1" fmla="*/ 1545314 w 1545314"/>
                <a:gd name="connsiteY1" fmla="*/ 0 h 585994"/>
                <a:gd name="connsiteX2" fmla="*/ 1545314 w 1545314"/>
                <a:gd name="connsiteY2" fmla="*/ 585994 h 585994"/>
                <a:gd name="connsiteX3" fmla="*/ 0 w 1545314"/>
                <a:gd name="connsiteY3" fmla="*/ 585994 h 585994"/>
                <a:gd name="connsiteX4" fmla="*/ 0 w 1545314"/>
                <a:gd name="connsiteY4" fmla="*/ 0 h 58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314" h="585994">
                  <a:moveTo>
                    <a:pt x="0" y="0"/>
                  </a:moveTo>
                  <a:lnTo>
                    <a:pt x="1545314" y="0"/>
                  </a:lnTo>
                  <a:lnTo>
                    <a:pt x="1545314" y="585994"/>
                  </a:lnTo>
                  <a:lnTo>
                    <a:pt x="0" y="585994"/>
                  </a:lnTo>
                  <a:lnTo>
                    <a:pt x="0" y="0"/>
                  </a:lnTo>
                  <a:close/>
                </a:path>
              </a:pathLst>
            </a:cu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61205" tIns="92117" rIns="161205" bIns="92117" numCol="1" spcCol="1270" rtlCol="0" anchor="ctr" anchorCtr="0">
              <a:noAutofit/>
            </a:bodyPr>
            <a:lstStyle/>
            <a:p>
              <a:pPr algn="ctr" defTabSz="1007508" rtl="0">
                <a:lnSpc>
                  <a:spcPct val="90000"/>
                </a:lnSpc>
                <a:spcBef>
                  <a:spcPct val="0"/>
                </a:spcBef>
                <a:spcAft>
                  <a:spcPct val="35000"/>
                </a:spcAft>
              </a:pPr>
              <a:r>
                <a:rPr lang="ko-kr" sz="2267" b="1">
                  <a:solidFill>
                    <a:srgbClr val="E9F2F7"/>
                  </a:solidFill>
                  <a:latin typeface="Amazon Ember" panose="020B0603020204020204" pitchFamily="34" charset="0"/>
                  <a:ea typeface="Malgun Gothic" panose="020B0503020000020004" pitchFamily="34" charset="-127"/>
                  <a:cs typeface="Amazon Ember" panose="020B0603020204020204" pitchFamily="34" charset="0"/>
                </a:rPr>
                <a:t>애플리케이션</a:t>
              </a:r>
              <a:endParaRPr lang="en-US" sz="2267" b="1" dirty="0">
                <a:solidFill>
                  <a:srgbClr val="E9F2F7"/>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78" name="Rectangle 177"/>
            <p:cNvSpPr/>
            <p:nvPr/>
          </p:nvSpPr>
          <p:spPr>
            <a:xfrm>
              <a:off x="9895801" y="1618133"/>
              <a:ext cx="2072640" cy="4858881"/>
            </a:xfrm>
            <a:prstGeom prst="rect">
              <a:avLst/>
            </a:prstGeom>
            <a:solidFill>
              <a:srgbClr val="E9F2F7"/>
            </a:solidFill>
            <a:ln>
              <a:solidFill>
                <a:schemeClr val="tx1"/>
              </a:solidFill>
            </a:ln>
            <a:effectLst>
              <a:outerShdw blurRad="50800" dist="38100" dir="2700000" algn="tl" rotWithShape="0">
                <a:prstClr val="black">
                  <a:alpha val="40000"/>
                </a:prstClr>
              </a:outerShdw>
            </a:effectLst>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rtlCol="0"/>
            <a:lstStyle/>
            <a:p>
              <a:pPr rtl="0"/>
              <a:endParaRPr lang="en-US" dirty="0">
                <a:latin typeface="Amazon Ember" panose="020B0603020204020204" pitchFamily="34" charset="0"/>
                <a:ea typeface="Malgun Gothic" panose="020B0503020000020004" pitchFamily="34" charset="-127"/>
              </a:endParaRPr>
            </a:p>
          </p:txBody>
        </p:sp>
        <p:sp>
          <p:nvSpPr>
            <p:cNvPr id="179" name="TextBox 178"/>
            <p:cNvSpPr txBox="1"/>
            <p:nvPr/>
          </p:nvSpPr>
          <p:spPr>
            <a:xfrm>
              <a:off x="10264709" y="1716149"/>
              <a:ext cx="1703732" cy="1935237"/>
            </a:xfrm>
            <a:prstGeom prst="rect">
              <a:avLst/>
            </a:prstGeom>
            <a:noFill/>
          </p:spPr>
          <p:txBody>
            <a:bodyPr wrap="square"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WorkDocs</a:t>
              </a: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WorkMail</a:t>
              </a: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r>
                <a:rPr lang="ko-kr" sz="1067">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Amazon AppStream 2.0</a:t>
              </a:r>
              <a:r>
                <a:rPr lang="ko-kr" sz="1067">
                  <a:latin typeface="Amazon Ember" panose="020B0603020204020204" pitchFamily="34" charset="0"/>
                  <a:ea typeface="Malgun Gothic" panose="020B0503020000020004" pitchFamily="34" charset="-127"/>
                  <a:cs typeface="Amazon Ember" panose="020B0603020204020204" pitchFamily="34" charset="0"/>
                </a:rPr>
                <a:t> </a:t>
              </a:r>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WorkSpaces</a:t>
              </a:r>
            </a:p>
            <a:p>
              <a:pPr rtl="0"/>
              <a:endParaRPr lang="en-US" sz="1067" dirty="0">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196" name="Picture 195"/>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018505" y="1717057"/>
              <a:ext cx="243840" cy="283381"/>
            </a:xfrm>
            <a:prstGeom prst="rect">
              <a:avLst/>
            </a:prstGeom>
          </p:spPr>
        </p:pic>
        <p:pic>
          <p:nvPicPr>
            <p:cNvPr id="197" name="Picture 19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018505" y="2204996"/>
              <a:ext cx="243840" cy="283381"/>
            </a:xfrm>
            <a:prstGeom prst="rect">
              <a:avLst/>
            </a:prstGeom>
          </p:spPr>
        </p:pic>
        <p:pic>
          <p:nvPicPr>
            <p:cNvPr id="198" name="Picture 197"/>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0018505" y="2674256"/>
              <a:ext cx="243840" cy="293749"/>
            </a:xfrm>
            <a:prstGeom prst="rect">
              <a:avLst/>
            </a:prstGeom>
          </p:spPr>
        </p:pic>
        <p:pic>
          <p:nvPicPr>
            <p:cNvPr id="199" name="Picture 198"/>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0018505" y="3163103"/>
              <a:ext cx="243840" cy="283381"/>
            </a:xfrm>
            <a:prstGeom prst="rect">
              <a:avLst/>
            </a:prstGeom>
          </p:spPr>
        </p:pic>
        <p:sp>
          <p:nvSpPr>
            <p:cNvPr id="73" name="TextBox 72"/>
            <p:cNvSpPr txBox="1"/>
            <p:nvPr/>
          </p:nvSpPr>
          <p:spPr>
            <a:xfrm>
              <a:off x="774014" y="2181325"/>
              <a:ext cx="1330814" cy="428861"/>
            </a:xfrm>
            <a:prstGeom prst="rect">
              <a:avLst/>
            </a:prstGeom>
            <a:noFill/>
          </p:spPr>
          <p:txBody>
            <a:bodyPr wrap="none" rtlCol="0">
              <a:spAutoFit/>
            </a:bodyPr>
            <a:lstStyle/>
            <a:p>
              <a:pPr rtl="0"/>
              <a:r>
                <a:rPr lang="ko-kr" sz="1067">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Amazon Elastic</a:t>
              </a:r>
              <a:br>
                <a:rPr lang="en-US" sz="1067"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br>
              <a:r>
                <a:rPr lang="ko-kr" sz="1067">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Container Registry</a:t>
              </a:r>
              <a:endParaRPr lang="en-US" sz="1067"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75" name="TextBox 74"/>
            <p:cNvSpPr txBox="1"/>
            <p:nvPr/>
          </p:nvSpPr>
          <p:spPr>
            <a:xfrm>
              <a:off x="774015" y="2645548"/>
              <a:ext cx="1269899" cy="428861"/>
            </a:xfrm>
            <a:prstGeom prst="rect">
              <a:avLst/>
            </a:prstGeom>
            <a:noFill/>
          </p:spPr>
          <p:txBody>
            <a:bodyPr wrap="none"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Elastic </a:t>
              </a:r>
            </a:p>
            <a:p>
              <a:pPr rtl="0"/>
              <a:r>
                <a:rPr lang="ko-kr" sz="1067">
                  <a:latin typeface="Amazon Ember" panose="020B0603020204020204" pitchFamily="34" charset="0"/>
                  <a:ea typeface="Malgun Gothic" panose="020B0503020000020004" pitchFamily="34" charset="-127"/>
                  <a:cs typeface="Amazon Ember" panose="020B0603020204020204" pitchFamily="34" charset="0"/>
                </a:rPr>
                <a:t>Container </a:t>
              </a:r>
              <a:r>
                <a:rPr lang="ko-kr" sz="1067">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Service</a:t>
              </a:r>
              <a:endParaRPr lang="en-US" sz="1067"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76" name="TextBox 75"/>
            <p:cNvSpPr txBox="1"/>
            <p:nvPr/>
          </p:nvSpPr>
          <p:spPr>
            <a:xfrm>
              <a:off x="774015" y="3224071"/>
              <a:ext cx="1253869" cy="261487"/>
            </a:xfrm>
            <a:prstGeom prst="rect">
              <a:avLst/>
            </a:prstGeom>
            <a:noFill/>
          </p:spPr>
          <p:txBody>
            <a:bodyPr wrap="none"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Amazon Lightsail</a:t>
              </a:r>
            </a:p>
          </p:txBody>
        </p:sp>
        <p:sp>
          <p:nvSpPr>
            <p:cNvPr id="78" name="TextBox 77"/>
            <p:cNvSpPr txBox="1"/>
            <p:nvPr/>
          </p:nvSpPr>
          <p:spPr>
            <a:xfrm>
              <a:off x="774015" y="3734410"/>
              <a:ext cx="864339" cy="261487"/>
            </a:xfrm>
            <a:prstGeom prst="rect">
              <a:avLst/>
            </a:prstGeom>
            <a:noFill/>
          </p:spPr>
          <p:txBody>
            <a:bodyPr wrap="none" rtlCol="0">
              <a:spAutoFit/>
            </a:bodyPr>
            <a:lstStyle/>
            <a:p>
              <a:pPr rtl="0"/>
              <a:r>
                <a:rPr lang="ko-kr" sz="1067" dirty="0">
                  <a:latin typeface="Amazon Ember" panose="020B0603020204020204" pitchFamily="34" charset="0"/>
                  <a:ea typeface="Malgun Gothic" panose="020B0503020000020004" pitchFamily="34" charset="-127"/>
                  <a:cs typeface="Amazon Ember" panose="020B0603020204020204" pitchFamily="34" charset="0"/>
                </a:rPr>
                <a:t>AWS Batch</a:t>
              </a:r>
            </a:p>
          </p:txBody>
        </p:sp>
        <p:sp>
          <p:nvSpPr>
            <p:cNvPr id="79" name="TextBox 78"/>
            <p:cNvSpPr txBox="1"/>
            <p:nvPr/>
          </p:nvSpPr>
          <p:spPr>
            <a:xfrm>
              <a:off x="774015" y="4236931"/>
              <a:ext cx="910827" cy="428861"/>
            </a:xfrm>
            <a:prstGeom prst="rect">
              <a:avLst/>
            </a:prstGeom>
            <a:noFill/>
          </p:spPr>
          <p:txBody>
            <a:bodyPr wrap="none"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AWS Elastic</a:t>
              </a:r>
              <a:br>
                <a:rPr lang="en-US" sz="1067" dirty="0">
                  <a:latin typeface="Amazon Ember" panose="020B0603020204020204" pitchFamily="34" charset="0"/>
                  <a:ea typeface="Malgun Gothic" panose="020B0503020000020004" pitchFamily="34" charset="-127"/>
                  <a:cs typeface="Amazon Ember" panose="020B0603020204020204" pitchFamily="34" charset="0"/>
                </a:rPr>
              </a:br>
              <a:r>
                <a:rPr lang="ko-kr" sz="1067">
                  <a:latin typeface="Amazon Ember" panose="020B0603020204020204" pitchFamily="34" charset="0"/>
                  <a:ea typeface="Malgun Gothic" panose="020B0503020000020004" pitchFamily="34" charset="-127"/>
                  <a:cs typeface="Amazon Ember" panose="020B0603020204020204" pitchFamily="34" charset="0"/>
                </a:rPr>
                <a:t>Beanstalk</a:t>
              </a:r>
            </a:p>
          </p:txBody>
        </p:sp>
        <p:sp>
          <p:nvSpPr>
            <p:cNvPr id="80" name="TextBox 79"/>
            <p:cNvSpPr txBox="1"/>
            <p:nvPr/>
          </p:nvSpPr>
          <p:spPr>
            <a:xfrm>
              <a:off x="774015" y="4853125"/>
              <a:ext cx="1013419" cy="261487"/>
            </a:xfrm>
            <a:prstGeom prst="rect">
              <a:avLst/>
            </a:prstGeom>
            <a:noFill/>
          </p:spPr>
          <p:txBody>
            <a:bodyPr wrap="none" rtlCol="0">
              <a:spAutoFit/>
            </a:bodyPr>
            <a:lstStyle/>
            <a:p>
              <a:pPr rtl="0"/>
              <a:r>
                <a:rPr lang="ko-kr" sz="1067">
                  <a:latin typeface="Amazon Ember" panose="020B0603020204020204" pitchFamily="34" charset="0"/>
                  <a:ea typeface="Malgun Gothic" panose="020B0503020000020004" pitchFamily="34" charset="-127"/>
                  <a:cs typeface="Amazon Ember" panose="020B0603020204020204" pitchFamily="34" charset="0"/>
                </a:rPr>
                <a:t>AWS Lambda</a:t>
              </a:r>
            </a:p>
          </p:txBody>
        </p:sp>
      </p:grpSp>
      <p:sp>
        <p:nvSpPr>
          <p:cNvPr id="74" name="Title 1">
            <a:extLst>
              <a:ext uri="{FF2B5EF4-FFF2-40B4-BE49-F238E27FC236}">
                <a16:creationId xmlns:a16="http://schemas.microsoft.com/office/drawing/2014/main" id="{55F94BF8-4D7A-8C40-952F-CE6077F7014E}"/>
              </a:ext>
            </a:extLst>
          </p:cNvPr>
          <p:cNvSpPr>
            <a:spLocks noGrp="1"/>
          </p:cNvSpPr>
          <p:nvPr>
            <p:ph type="title"/>
          </p:nvPr>
        </p:nvSpPr>
        <p:spPr/>
        <p:txBody>
          <a:bodyPr rtlCol="0">
            <a:normAutofit/>
          </a:bodyPr>
          <a:lstStyle/>
          <a:p>
            <a:pPr rtl="0">
              <a:spcBef>
                <a:spcPts val="133"/>
              </a:spcBef>
            </a:pPr>
            <a:r>
              <a:rPr lang="ko-kr" dirty="0">
                <a:latin typeface="Amazon Ember Light" panose="020B0403020204020204" pitchFamily="34" charset="0"/>
                <a:ea typeface="Malgun Gothic" panose="020B0503020000020004" pitchFamily="34" charset="-127"/>
                <a:cs typeface="Amazon Ember Light" panose="020B0403020204020204" pitchFamily="34" charset="0"/>
              </a:rPr>
              <a:t>AWS</a:t>
            </a:r>
            <a:r>
              <a:rPr lang="ko-kr" dirty="0">
                <a:latin typeface="Amazon Ember" panose="020B0603020204020204" pitchFamily="34" charset="0"/>
                <a:ea typeface="Malgun Gothic" panose="020B0503020000020004" pitchFamily="34" charset="-127"/>
              </a:rPr>
              <a:t> 기초 서비스</a:t>
            </a:r>
            <a:endParaRPr lang="en-US" dirty="0">
              <a:latin typeface="Amazon Ember" panose="020B06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31005584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AWS IAM 역할 – 인스턴스 프로필</a:t>
            </a:r>
            <a:endParaRPr lang="en-US" dirty="0">
              <a:latin typeface="Amazon Ember Light" panose="020B0403020204020204" pitchFamily="34" charset="0"/>
              <a:ea typeface="Malgun Gothic" panose="020B0503020000020004" pitchFamily="34" charset="-127"/>
            </a:endParaRPr>
          </a:p>
        </p:txBody>
      </p:sp>
      <p:sp>
        <p:nvSpPr>
          <p:cNvPr id="38" name="TextBox 37">
            <a:extLst>
              <a:ext uri="{FF2B5EF4-FFF2-40B4-BE49-F238E27FC236}">
                <a16:creationId xmlns:a16="http://schemas.microsoft.com/office/drawing/2014/main" id="{E40324C5-1CD1-4349-9831-5014D0243F42}"/>
              </a:ext>
            </a:extLst>
          </p:cNvPr>
          <p:cNvSpPr txBox="1"/>
          <p:nvPr/>
        </p:nvSpPr>
        <p:spPr>
          <a:xfrm>
            <a:off x="290798" y="1441664"/>
            <a:ext cx="1237213" cy="177618"/>
          </a:xfrm>
          <a:prstGeom prst="rect">
            <a:avLst/>
          </a:prstGeom>
          <a:noFill/>
        </p:spPr>
        <p:txBody>
          <a:bodyPr wrap="square" lIns="0" tIns="0" rIns="0" bIns="0" rtlCol="0" anchor="t">
            <a:noAutofit/>
          </a:bodyPr>
          <a:lstStyle/>
          <a:p>
            <a:pPr algn="ctr" rtl="0"/>
            <a:r>
              <a:rPr lang="ko-kr" sz="1400" b="1" dirty="0">
                <a:latin typeface="Amazon Ember" panose="020B0603020204020204" pitchFamily="34" charset="0"/>
                <a:ea typeface="Malgun Gothic" panose="020B0503020000020004" pitchFamily="34" charset="-127"/>
                <a:cs typeface="Amazon Ember" panose="020B0603020204020204" pitchFamily="34" charset="0"/>
              </a:rPr>
              <a:t>Amazon EC2</a:t>
            </a:r>
          </a:p>
        </p:txBody>
      </p:sp>
      <p:cxnSp>
        <p:nvCxnSpPr>
          <p:cNvPr id="40" name="Straight Arrow Connector 39">
            <a:extLst>
              <a:ext uri="{FF2B5EF4-FFF2-40B4-BE49-F238E27FC236}">
                <a16:creationId xmlns:a16="http://schemas.microsoft.com/office/drawing/2014/main" id="{ED117704-EB24-0B48-884F-0B055E27534F}"/>
              </a:ext>
            </a:extLst>
          </p:cNvPr>
          <p:cNvCxnSpPr>
            <a:cxnSpLocks/>
          </p:cNvCxnSpPr>
          <p:nvPr/>
        </p:nvCxnSpPr>
        <p:spPr>
          <a:xfrm flipV="1">
            <a:off x="1166754" y="2144818"/>
            <a:ext cx="1656292" cy="14155"/>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67182D7-EB5E-744C-8E23-5F297F8BC5C9}"/>
              </a:ext>
            </a:extLst>
          </p:cNvPr>
          <p:cNvSpPr txBox="1"/>
          <p:nvPr/>
        </p:nvSpPr>
        <p:spPr>
          <a:xfrm>
            <a:off x="6333161" y="5717342"/>
            <a:ext cx="5255439" cy="623630"/>
          </a:xfrm>
          <a:prstGeom prst="rect">
            <a:avLst/>
          </a:prstGeom>
          <a:solidFill>
            <a:schemeClr val="accent4">
              <a:lumMod val="20000"/>
              <a:lumOff val="80000"/>
            </a:schemeClr>
          </a:solid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wrap="square" rtlCol="0">
            <a:noAutofit/>
          </a:bodyPr>
          <a:lstStyle/>
          <a:p>
            <a:pPr algn="ctr" rtl="0"/>
            <a:r>
              <a:rPr lang="ko-kr" sz="1400" b="1">
                <a:solidFill>
                  <a:schemeClr val="tx1">
                    <a:lumMod val="50000"/>
                  </a:schemeClr>
                </a:solidFill>
                <a:latin typeface="Amazon Ember" panose="020B0603020204020204" pitchFamily="34" charset="0"/>
                <a:ea typeface="Malgun Gothic" panose="020B0503020000020004" pitchFamily="34" charset="-127"/>
                <a:cs typeface="Amazon Ember" panose="020B0603020204020204" pitchFamily="34" charset="0"/>
              </a:rPr>
              <a:t>EC2 </a:t>
            </a:r>
            <a:r>
              <a:rPr lang="ko-kr" sz="1400"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메타데이터 서비스</a:t>
            </a:r>
            <a:r>
              <a:rPr lang="ko-kr" sz="1400" b="1">
                <a:solidFill>
                  <a:schemeClr val="tx1">
                    <a:lumMod val="50000"/>
                  </a:schemeClr>
                </a:solidFill>
                <a:latin typeface="Amazon Ember" panose="020B0603020204020204" pitchFamily="34" charset="0"/>
                <a:ea typeface="Malgun Gothic" panose="020B0503020000020004" pitchFamily="34" charset="-127"/>
                <a:cs typeface="Amazon Ember" panose="020B0603020204020204" pitchFamily="34" charset="0"/>
              </a:rPr>
              <a:t> </a:t>
            </a:r>
            <a:endParaRPr lang="en-US" sz="14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a:p>
            <a:pPr rtl="0"/>
            <a:r>
              <a:rPr lang="ko-kr" sz="1100">
                <a:solidFill>
                  <a:schemeClr val="tx1">
                    <a:lumMod val="50000"/>
                  </a:schemeClr>
                </a:solidFill>
                <a:latin typeface="Amazon Ember" panose="020B0603020204020204" pitchFamily="34" charset="0"/>
                <a:ea typeface="Malgun Gothic" panose="020B0503020000020004" pitchFamily="34" charset="-127"/>
                <a:cs typeface="Amazon Ember" panose="020B0603020204020204" pitchFamily="34" charset="0"/>
              </a:rPr>
              <a:t>http://169.254.169.254/latest/meta-data/iam/security-credentials/rolename</a:t>
            </a:r>
          </a:p>
        </p:txBody>
      </p:sp>
      <p:sp>
        <p:nvSpPr>
          <p:cNvPr id="45" name="TextBox 44">
            <a:extLst>
              <a:ext uri="{FF2B5EF4-FFF2-40B4-BE49-F238E27FC236}">
                <a16:creationId xmlns:a16="http://schemas.microsoft.com/office/drawing/2014/main" id="{4CF57608-7F02-584E-A3EA-DA38586DF374}"/>
              </a:ext>
            </a:extLst>
          </p:cNvPr>
          <p:cNvSpPr txBox="1"/>
          <p:nvPr/>
        </p:nvSpPr>
        <p:spPr>
          <a:xfrm>
            <a:off x="10329917" y="1856324"/>
            <a:ext cx="1258684" cy="155870"/>
          </a:xfrm>
          <a:prstGeom prst="rect">
            <a:avLst/>
          </a:prstGeom>
          <a:noFill/>
        </p:spPr>
        <p:txBody>
          <a:bodyPr wrap="square" lIns="0" tIns="0" rIns="0" bIns="0" rtlCol="0" anchor="t">
            <a:noAutofit/>
          </a:bodyPr>
          <a:lstStyle/>
          <a:p>
            <a:pPr algn="ctr" rtl="0"/>
            <a:r>
              <a:rPr lang="ko-kr" sz="1400" b="1">
                <a:latin typeface="Amazon Ember" panose="020B0603020204020204" pitchFamily="34" charset="0"/>
                <a:ea typeface="Malgun Gothic" panose="020B0503020000020004" pitchFamily="34" charset="-127"/>
                <a:cs typeface="Amazon Ember" panose="020B0603020204020204" pitchFamily="34" charset="0"/>
              </a:rPr>
              <a:t>Amazon S3</a:t>
            </a:r>
          </a:p>
        </p:txBody>
      </p:sp>
      <p:sp>
        <p:nvSpPr>
          <p:cNvPr id="47" name="TextBox 46">
            <a:extLst>
              <a:ext uri="{FF2B5EF4-FFF2-40B4-BE49-F238E27FC236}">
                <a16:creationId xmlns:a16="http://schemas.microsoft.com/office/drawing/2014/main" id="{1CD1ECEB-E4E6-A54B-9AB7-B328D0B7CF7B}"/>
              </a:ext>
            </a:extLst>
          </p:cNvPr>
          <p:cNvSpPr txBox="1"/>
          <p:nvPr/>
        </p:nvSpPr>
        <p:spPr>
          <a:xfrm>
            <a:off x="1717525" y="1780681"/>
            <a:ext cx="311305" cy="307777"/>
          </a:xfrm>
          <a:prstGeom prst="rect">
            <a:avLst/>
          </a:prstGeom>
          <a:solidFill>
            <a:schemeClr val="accent2"/>
          </a:solidFill>
        </p:spPr>
        <p:txBody>
          <a:bodyPr wrap="square" rtlCol="0">
            <a:spAutoFit/>
          </a:bodyPr>
          <a:lstStyle/>
          <a:p>
            <a:pPr rtl="0"/>
            <a:r>
              <a:rPr lang="ko-kr" sz="1400">
                <a:solidFill>
                  <a:schemeClr val="bg1"/>
                </a:solidFill>
                <a:latin typeface="Amazon Ember" panose="020B0603020204020204" pitchFamily="34" charset="0"/>
                <a:ea typeface="Amazon Ember" panose="020B0603020204020204" pitchFamily="34" charset="0"/>
                <a:cs typeface="Amazon Ember" panose="020B0603020204020204" pitchFamily="34" charset="0"/>
              </a:rPr>
              <a:t>1</a:t>
            </a:r>
          </a:p>
        </p:txBody>
      </p:sp>
      <p:sp>
        <p:nvSpPr>
          <p:cNvPr id="49" name="TextBox 48">
            <a:extLst>
              <a:ext uri="{FF2B5EF4-FFF2-40B4-BE49-F238E27FC236}">
                <a16:creationId xmlns:a16="http://schemas.microsoft.com/office/drawing/2014/main" id="{F6173300-09C3-9B40-A2C7-1FD642965F63}"/>
              </a:ext>
            </a:extLst>
          </p:cNvPr>
          <p:cNvSpPr txBox="1"/>
          <p:nvPr/>
        </p:nvSpPr>
        <p:spPr>
          <a:xfrm>
            <a:off x="5298900" y="5646133"/>
            <a:ext cx="311305" cy="307777"/>
          </a:xfrm>
          <a:prstGeom prst="rect">
            <a:avLst/>
          </a:prstGeom>
          <a:solidFill>
            <a:schemeClr val="accent2"/>
          </a:solidFill>
        </p:spPr>
        <p:txBody>
          <a:bodyPr wrap="square" rtlCol="0">
            <a:spAutoFit/>
          </a:bodyPr>
          <a:lstStyle/>
          <a:p>
            <a:pPr rtl="0"/>
            <a:r>
              <a:rPr lang="ko-kr" sz="1400">
                <a:solidFill>
                  <a:schemeClr val="bg1"/>
                </a:solidFill>
                <a:latin typeface="Amazon Ember" panose="020B0603020204020204" pitchFamily="34" charset="0"/>
                <a:ea typeface="Amazon Ember" panose="020B0603020204020204" pitchFamily="34" charset="0"/>
                <a:cs typeface="Amazon Ember" panose="020B0603020204020204" pitchFamily="34" charset="0"/>
              </a:rPr>
              <a:t>3</a:t>
            </a:r>
          </a:p>
        </p:txBody>
      </p:sp>
      <p:sp>
        <p:nvSpPr>
          <p:cNvPr id="50" name="TextBox 49">
            <a:extLst>
              <a:ext uri="{FF2B5EF4-FFF2-40B4-BE49-F238E27FC236}">
                <a16:creationId xmlns:a16="http://schemas.microsoft.com/office/drawing/2014/main" id="{DA139671-15FD-A24D-87D3-95237DBB32FD}"/>
              </a:ext>
            </a:extLst>
          </p:cNvPr>
          <p:cNvSpPr txBox="1"/>
          <p:nvPr/>
        </p:nvSpPr>
        <p:spPr>
          <a:xfrm>
            <a:off x="10613175" y="3540901"/>
            <a:ext cx="311305" cy="307777"/>
          </a:xfrm>
          <a:prstGeom prst="rect">
            <a:avLst/>
          </a:prstGeom>
          <a:solidFill>
            <a:schemeClr val="accent2"/>
          </a:solidFill>
        </p:spPr>
        <p:txBody>
          <a:bodyPr wrap="square" rtlCol="0">
            <a:spAutoFit/>
          </a:bodyPr>
          <a:lstStyle/>
          <a:p>
            <a:pPr rtl="0"/>
            <a:r>
              <a:rPr lang="ko-kr" sz="1400">
                <a:solidFill>
                  <a:schemeClr val="bg1"/>
                </a:solidFill>
                <a:latin typeface="Amazon Ember" panose="020B0603020204020204" pitchFamily="34" charset="0"/>
                <a:ea typeface="Amazon Ember" panose="020B0603020204020204" pitchFamily="34" charset="0"/>
                <a:cs typeface="Amazon Ember" panose="020B0603020204020204" pitchFamily="34" charset="0"/>
              </a:rPr>
              <a:t>4</a:t>
            </a:r>
          </a:p>
        </p:txBody>
      </p:sp>
      <p:grpSp>
        <p:nvGrpSpPr>
          <p:cNvPr id="73" name="Group 72">
            <a:extLst>
              <a:ext uri="{FF2B5EF4-FFF2-40B4-BE49-F238E27FC236}">
                <a16:creationId xmlns:a16="http://schemas.microsoft.com/office/drawing/2014/main" id="{E998251C-AEAD-864A-B493-94A2185DC823}"/>
              </a:ext>
            </a:extLst>
          </p:cNvPr>
          <p:cNvGrpSpPr/>
          <p:nvPr/>
        </p:nvGrpSpPr>
        <p:grpSpPr>
          <a:xfrm>
            <a:off x="496702" y="5701812"/>
            <a:ext cx="3822635" cy="706281"/>
            <a:chOff x="641081" y="5849862"/>
            <a:chExt cx="3822635" cy="706281"/>
          </a:xfrm>
        </p:grpSpPr>
        <p:sp>
          <p:nvSpPr>
            <p:cNvPr id="41" name="TextBox 40">
              <a:extLst>
                <a:ext uri="{FF2B5EF4-FFF2-40B4-BE49-F238E27FC236}">
                  <a16:creationId xmlns:a16="http://schemas.microsoft.com/office/drawing/2014/main" id="{9D1D464A-4E70-FD48-955D-1A798337F1B9}"/>
                </a:ext>
              </a:extLst>
            </p:cNvPr>
            <p:cNvSpPr txBox="1"/>
            <p:nvPr/>
          </p:nvSpPr>
          <p:spPr>
            <a:xfrm>
              <a:off x="659285" y="5849862"/>
              <a:ext cx="3804431" cy="706281"/>
            </a:xfrm>
            <a:prstGeom prst="rect">
              <a:avLst/>
            </a:prstGeom>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oAutofit/>
            </a:bodyPr>
            <a:lstStyle/>
            <a:p>
              <a:pPr rtl="0"/>
              <a:r>
                <a:rPr lang="cs-CZ" altLang="ko-K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                    </a:t>
              </a:r>
              <a:r>
                <a:rPr lang="ko-kr" sz="3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앱</a:t>
              </a:r>
              <a:r>
                <a:rPr lang="ko-kr" sz="3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ko-kr" sz="3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 및</a:t>
              </a:r>
              <a:endParaRPr lang="en-US" sz="2400" dirty="0">
                <a:solidFill>
                  <a:srgbClr val="FE33FF"/>
                </a:solidFill>
                <a:latin typeface="Amazon Ember" panose="020B0603020204020204"/>
                <a:ea typeface="Amazon Ember" panose="020B0603020204020204" pitchFamily="34" charset="0"/>
                <a:cs typeface="Amazon Ember" panose="020B0603020204020204" pitchFamily="34" charset="0"/>
              </a:endParaRPr>
            </a:p>
          </p:txBody>
        </p:sp>
        <p:pic>
          <p:nvPicPr>
            <p:cNvPr id="44" name="Picture 43">
              <a:extLst>
                <a:ext uri="{FF2B5EF4-FFF2-40B4-BE49-F238E27FC236}">
                  <a16:creationId xmlns:a16="http://schemas.microsoft.com/office/drawing/2014/main" id="{1F92947B-CC94-5945-A877-BA4AED42BF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081" y="6016523"/>
              <a:ext cx="1465660" cy="388488"/>
            </a:xfrm>
            <a:prstGeom prst="rect">
              <a:avLst/>
            </a:prstGeom>
          </p:spPr>
        </p:pic>
        <p:pic>
          <p:nvPicPr>
            <p:cNvPr id="51" name="Picture 50" descr="Python.png">
              <a:extLst>
                <a:ext uri="{FF2B5EF4-FFF2-40B4-BE49-F238E27FC236}">
                  <a16:creationId xmlns:a16="http://schemas.microsoft.com/office/drawing/2014/main" id="{5FDD02D3-F00E-7D4E-BC94-38C595E80B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6483" y="5887950"/>
              <a:ext cx="578514" cy="578514"/>
            </a:xfrm>
            <a:prstGeom prst="rect">
              <a:avLst/>
            </a:prstGeom>
          </p:spPr>
        </p:pic>
      </p:grpSp>
      <p:sp>
        <p:nvSpPr>
          <p:cNvPr id="52" name="TextBox 51">
            <a:extLst>
              <a:ext uri="{FF2B5EF4-FFF2-40B4-BE49-F238E27FC236}">
                <a16:creationId xmlns:a16="http://schemas.microsoft.com/office/drawing/2014/main" id="{83456558-3F27-274E-8B22-39A18C20F9A5}"/>
              </a:ext>
            </a:extLst>
          </p:cNvPr>
          <p:cNvSpPr txBox="1"/>
          <p:nvPr/>
        </p:nvSpPr>
        <p:spPr>
          <a:xfrm>
            <a:off x="1286556" y="2224438"/>
            <a:ext cx="1364126" cy="371238"/>
          </a:xfrm>
          <a:prstGeom prst="rect">
            <a:avLst/>
          </a:prstGeom>
          <a:noFill/>
        </p:spPr>
        <p:txBody>
          <a:bodyPr wrap="square" lIns="0" tIns="0" rIns="0" bIns="0" rtlCol="0" anchor="t">
            <a:noAutofit/>
          </a:bodyPr>
          <a:lstStyle/>
          <a:p>
            <a:pPr algn="ctr" rtl="0"/>
            <a:r>
              <a:rPr lang="ko-kr" sz="1200" b="1">
                <a:solidFill>
                  <a:schemeClr val="bg1">
                    <a:lumMod val="50000"/>
                  </a:schemeClr>
                </a:solidFill>
                <a:latin typeface="Amazon Ember" panose="020B0603020204020204" pitchFamily="34" charset="0"/>
                <a:ea typeface="Malgun Gothic" panose="020B0503020000020004" pitchFamily="34" charset="-127"/>
                <a:cs typeface="Amazon Ember" panose="020B0603020204020204" pitchFamily="34" charset="0"/>
              </a:rPr>
              <a:t>인스턴스</a:t>
            </a:r>
            <a:r>
              <a:rPr lang="ko-kr" sz="1200" b="1">
                <a:solidFill>
                  <a:srgbClr val="7F7F7F"/>
                </a:solidFill>
                <a:latin typeface="Amazon Ember" panose="020B0603020204020204" pitchFamily="34" charset="0"/>
                <a:ea typeface="Malgun Gothic" panose="020B0503020000020004" pitchFamily="34" charset="-127"/>
                <a:cs typeface="Amazon Ember" panose="020B0603020204020204" pitchFamily="34" charset="0"/>
              </a:rPr>
              <a:t> 생성</a:t>
            </a:r>
            <a:endParaRPr lang="en-US" sz="2800" b="1" dirty="0">
              <a:solidFill>
                <a:srgbClr val="7F7F7F"/>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54" name="TextBox 53">
            <a:extLst>
              <a:ext uri="{FF2B5EF4-FFF2-40B4-BE49-F238E27FC236}">
                <a16:creationId xmlns:a16="http://schemas.microsoft.com/office/drawing/2014/main" id="{202B2FE0-96A2-E341-B9C5-BC66DFD2B600}"/>
              </a:ext>
            </a:extLst>
          </p:cNvPr>
          <p:cNvSpPr txBox="1"/>
          <p:nvPr/>
        </p:nvSpPr>
        <p:spPr>
          <a:xfrm rot="10800000" flipV="1">
            <a:off x="10902489" y="3527454"/>
            <a:ext cx="1156423" cy="396630"/>
          </a:xfrm>
          <a:prstGeom prst="rect">
            <a:avLst/>
          </a:prstGeom>
          <a:noFill/>
        </p:spPr>
        <p:txBody>
          <a:bodyPr wrap="square" lIns="0" tIns="0" rIns="0" bIns="0" rtlCol="0" anchor="t">
            <a:noAutofit/>
          </a:bodyPr>
          <a:lstStyle/>
          <a:p>
            <a:pPr algn="ctr"/>
            <a:r>
              <a:rPr lang="ko-KR" altLang="en-US" sz="1200" b="1" dirty="0">
                <a:solidFill>
                  <a:srgbClr val="7F7F7F"/>
                </a:solidFill>
                <a:latin typeface="Amazon Ember" panose="020B0603020204020204" pitchFamily="34" charset="0"/>
                <a:ea typeface="Malgun Gothic" panose="020B0503020000020004" pitchFamily="34" charset="-127"/>
                <a:cs typeface="Amazon Ember" panose="020B0603020204020204" pitchFamily="34" charset="0"/>
              </a:rPr>
              <a:t>애플리케이션이</a:t>
            </a:r>
            <a:r>
              <a:rPr lang="ko-kr" sz="1200" b="1" dirty="0">
                <a:solidFill>
                  <a:schemeClr val="bg1">
                    <a:lumMod val="50000"/>
                  </a:schemeClr>
                </a:solidFill>
                <a:latin typeface="Amazon Ember" panose="020B0603020204020204" pitchFamily="34" charset="0"/>
                <a:ea typeface="Malgun Gothic" panose="020B0503020000020004" pitchFamily="34" charset="-127"/>
                <a:cs typeface="Amazon Ember" panose="020B0603020204020204" pitchFamily="34" charset="0"/>
              </a:rPr>
              <a:t> </a:t>
            </a:r>
            <a:r>
              <a:rPr lang="ko-kr" sz="1200" b="1" dirty="0">
                <a:solidFill>
                  <a:srgbClr val="7F7F7F"/>
                </a:solidFill>
                <a:latin typeface="Amazon Ember" panose="020B0603020204020204" pitchFamily="34" charset="0"/>
                <a:ea typeface="Malgun Gothic" panose="020B0503020000020004" pitchFamily="34" charset="-127"/>
                <a:cs typeface="Amazon Ember" panose="020B0603020204020204" pitchFamily="34" charset="0"/>
              </a:rPr>
              <a:t>Amazon S3</a:t>
            </a:r>
            <a:r>
              <a:rPr lang="ko-KR" altLang="en-US" sz="1200" b="1" dirty="0">
                <a:solidFill>
                  <a:srgbClr val="7F7F7F"/>
                </a:solidFill>
                <a:latin typeface="Amazon Ember" panose="020B0603020204020204" pitchFamily="34" charset="0"/>
                <a:ea typeface="Malgun Gothic" panose="020B0503020000020004" pitchFamily="34" charset="-127"/>
                <a:cs typeface="Amazon Ember" panose="020B0603020204020204" pitchFamily="34" charset="0"/>
              </a:rPr>
              <a:t>와 상호 작용</a:t>
            </a:r>
            <a:r>
              <a:rPr lang="ko-kr" sz="1200" b="1" dirty="0">
                <a:solidFill>
                  <a:schemeClr val="bg1">
                    <a:lumMod val="50000"/>
                  </a:schemeClr>
                </a:solidFill>
                <a:latin typeface="Amazon Ember" panose="020B0603020204020204" pitchFamily="34" charset="0"/>
                <a:ea typeface="Malgun Gothic" panose="020B0503020000020004" pitchFamily="34" charset="-127"/>
                <a:cs typeface="Amazon Ember" panose="020B0603020204020204" pitchFamily="34" charset="0"/>
              </a:rPr>
              <a:t> </a:t>
            </a:r>
            <a:endParaRPr lang="en-US" sz="2800" b="1" dirty="0">
              <a:solidFill>
                <a:srgbClr val="7F7F7F"/>
              </a:solidFill>
              <a:latin typeface="Amazon Ember" panose="020B0603020204020204" pitchFamily="34" charset="0"/>
              <a:ea typeface="Malgun Gothic" panose="020B0503020000020004" pitchFamily="34" charset="-127"/>
              <a:cs typeface="Amazon Ember" panose="020B0603020204020204" pitchFamily="34" charset="0"/>
            </a:endParaRPr>
          </a:p>
        </p:txBody>
      </p:sp>
      <p:cxnSp>
        <p:nvCxnSpPr>
          <p:cNvPr id="55" name="Straight Arrow Connector 54">
            <a:extLst>
              <a:ext uri="{FF2B5EF4-FFF2-40B4-BE49-F238E27FC236}">
                <a16:creationId xmlns:a16="http://schemas.microsoft.com/office/drawing/2014/main" id="{8ACBE53B-005E-5C4A-B8E4-84CA68ED87C1}"/>
              </a:ext>
            </a:extLst>
          </p:cNvPr>
          <p:cNvCxnSpPr>
            <a:cxnSpLocks/>
            <a:stCxn id="41" idx="3"/>
            <a:endCxn id="43" idx="1"/>
          </p:cNvCxnSpPr>
          <p:nvPr/>
        </p:nvCxnSpPr>
        <p:spPr>
          <a:xfrm flipV="1">
            <a:off x="4319337" y="6029157"/>
            <a:ext cx="2013824" cy="25796"/>
          </a:xfrm>
          <a:prstGeom prst="straightConnector1">
            <a:avLst/>
          </a:prstGeom>
          <a:ln w="254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7C00C217-1A83-EE43-9105-FCAA8AB06CD1}"/>
              </a:ext>
            </a:extLst>
          </p:cNvPr>
          <p:cNvCxnSpPr>
            <a:cxnSpLocks/>
            <a:stCxn id="41" idx="0"/>
          </p:cNvCxnSpPr>
          <p:nvPr/>
        </p:nvCxnSpPr>
        <p:spPr>
          <a:xfrm rot="5400000" flipH="1" flipV="1">
            <a:off x="5239725" y="86199"/>
            <a:ext cx="2793010" cy="8438217"/>
          </a:xfrm>
          <a:prstGeom prst="bentConnector2">
            <a:avLst/>
          </a:prstGeom>
          <a:ln w="25400">
            <a:tailEnd type="triangle"/>
          </a:ln>
        </p:spPr>
        <p:style>
          <a:lnRef idx="2">
            <a:schemeClr val="accent1"/>
          </a:lnRef>
          <a:fillRef idx="0">
            <a:schemeClr val="accent1"/>
          </a:fillRef>
          <a:effectRef idx="1">
            <a:schemeClr val="accent1"/>
          </a:effectRef>
          <a:fontRef idx="minor">
            <a:schemeClr val="tx1"/>
          </a:fontRef>
        </p:style>
      </p:cxnSp>
      <p:pic>
        <p:nvPicPr>
          <p:cNvPr id="58" name="Picture 57">
            <a:extLst>
              <a:ext uri="{FF2B5EF4-FFF2-40B4-BE49-F238E27FC236}">
                <a16:creationId xmlns:a16="http://schemas.microsoft.com/office/drawing/2014/main" id="{FDF75E9A-DED9-9943-83B5-A965CEA06A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5340" y="1672106"/>
            <a:ext cx="6818328" cy="3492256"/>
          </a:xfrm>
          <a:prstGeom prst="rect">
            <a:avLst/>
          </a:prstGeom>
          <a:ln>
            <a:noFill/>
          </a:ln>
          <a:effectLst>
            <a:outerShdw blurRad="292100" dist="139700" dir="2700000" algn="tl" rotWithShape="0">
              <a:srgbClr val="333333">
                <a:alpha val="65000"/>
              </a:srgbClr>
            </a:outerShdw>
          </a:effectLst>
        </p:spPr>
      </p:pic>
      <p:sp>
        <p:nvSpPr>
          <p:cNvPr id="59" name="Rectangle 58">
            <a:extLst>
              <a:ext uri="{FF2B5EF4-FFF2-40B4-BE49-F238E27FC236}">
                <a16:creationId xmlns:a16="http://schemas.microsoft.com/office/drawing/2014/main" id="{6A340DA0-1289-794D-830A-88ECCA2F5B21}"/>
              </a:ext>
            </a:extLst>
          </p:cNvPr>
          <p:cNvSpPr/>
          <p:nvPr/>
        </p:nvSpPr>
        <p:spPr>
          <a:xfrm>
            <a:off x="3827307" y="3826652"/>
            <a:ext cx="2292140" cy="556799"/>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TextBox 52">
            <a:extLst>
              <a:ext uri="{FF2B5EF4-FFF2-40B4-BE49-F238E27FC236}">
                <a16:creationId xmlns:a16="http://schemas.microsoft.com/office/drawing/2014/main" id="{F8EE6AC3-EAC8-C442-A5EA-6E6F9805686C}"/>
              </a:ext>
            </a:extLst>
          </p:cNvPr>
          <p:cNvSpPr txBox="1"/>
          <p:nvPr/>
        </p:nvSpPr>
        <p:spPr>
          <a:xfrm>
            <a:off x="6611432" y="4148189"/>
            <a:ext cx="1259541" cy="360823"/>
          </a:xfrm>
          <a:prstGeom prst="rect">
            <a:avLst/>
          </a:prstGeom>
          <a:noFill/>
        </p:spPr>
        <p:txBody>
          <a:bodyPr wrap="square" lIns="0" tIns="0" rIns="0" bIns="0" rtlCol="0" anchor="t">
            <a:noAutofit/>
          </a:bodyPr>
          <a:lstStyle/>
          <a:p>
            <a:pPr algn="ctr" rtl="0"/>
            <a:r>
              <a:rPr lang="ko-kr" sz="1200" b="1">
                <a:solidFill>
                  <a:srgbClr val="7F7F7F"/>
                </a:solidFill>
                <a:latin typeface="Amazon Ember" panose="020B0603020204020204" pitchFamily="34" charset="0"/>
                <a:ea typeface="Amazon Ember" panose="020B0603020204020204" pitchFamily="34" charset="0"/>
                <a:cs typeface="Amazon Ember" panose="020B0603020204020204" pitchFamily="34" charset="0"/>
              </a:rPr>
              <a:t>IAM 역할 선택</a:t>
            </a:r>
            <a:endParaRPr lang="en-US" sz="2800" b="1" dirty="0">
              <a:solidFill>
                <a:srgbClr val="7F7F7F"/>
              </a:solidFill>
              <a:latin typeface="Amazon Ember" panose="020B0603020204020204"/>
              <a:ea typeface="Amazon Ember" panose="020B0603020204020204" pitchFamily="34" charset="0"/>
              <a:cs typeface="Amazon Ember" panose="020B0603020204020204" pitchFamily="34" charset="0"/>
            </a:endParaRPr>
          </a:p>
        </p:txBody>
      </p:sp>
      <p:sp>
        <p:nvSpPr>
          <p:cNvPr id="48" name="TextBox 47">
            <a:extLst>
              <a:ext uri="{FF2B5EF4-FFF2-40B4-BE49-F238E27FC236}">
                <a16:creationId xmlns:a16="http://schemas.microsoft.com/office/drawing/2014/main" id="{467716C5-E127-E54A-AD1E-46EF9B776F7B}"/>
              </a:ext>
            </a:extLst>
          </p:cNvPr>
          <p:cNvSpPr txBox="1"/>
          <p:nvPr/>
        </p:nvSpPr>
        <p:spPr>
          <a:xfrm>
            <a:off x="6286919" y="4105051"/>
            <a:ext cx="311305" cy="307777"/>
          </a:xfrm>
          <a:prstGeom prst="rect">
            <a:avLst/>
          </a:prstGeom>
          <a:solidFill>
            <a:schemeClr val="accent2"/>
          </a:solidFill>
        </p:spPr>
        <p:txBody>
          <a:bodyPr wrap="square" rtlCol="0">
            <a:spAutoFit/>
          </a:bodyPr>
          <a:lstStyle/>
          <a:p>
            <a:pPr rtl="0"/>
            <a:r>
              <a:rPr lang="ko-kr" sz="1400">
                <a:solidFill>
                  <a:schemeClr val="bg1"/>
                </a:solidFill>
                <a:latin typeface="Amazon Ember" panose="020B0603020204020204" pitchFamily="34" charset="0"/>
                <a:ea typeface="Amazon Ember" panose="020B0603020204020204" pitchFamily="34" charset="0"/>
                <a:cs typeface="Amazon Ember" panose="020B0603020204020204" pitchFamily="34" charset="0"/>
              </a:rPr>
              <a:t>2</a:t>
            </a:r>
          </a:p>
        </p:txBody>
      </p:sp>
      <p:cxnSp>
        <p:nvCxnSpPr>
          <p:cNvPr id="42" name="Elbow Connector 41">
            <a:extLst>
              <a:ext uri="{FF2B5EF4-FFF2-40B4-BE49-F238E27FC236}">
                <a16:creationId xmlns:a16="http://schemas.microsoft.com/office/drawing/2014/main" id="{C36D3448-1E0B-EC4D-A59E-D9884263860C}"/>
              </a:ext>
            </a:extLst>
          </p:cNvPr>
          <p:cNvCxnSpPr>
            <a:cxnSpLocks/>
            <a:stCxn id="58" idx="1"/>
          </p:cNvCxnSpPr>
          <p:nvPr/>
        </p:nvCxnSpPr>
        <p:spPr>
          <a:xfrm rot="10800000" flipV="1">
            <a:off x="1717526" y="3418234"/>
            <a:ext cx="1147815" cy="2299108"/>
          </a:xfrm>
          <a:prstGeom prst="bentConnector2">
            <a:avLst/>
          </a:prstGeom>
          <a:ln w="25400">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533C66FB-6E8B-7A49-B9D4-F76C04E633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475" y="1701166"/>
            <a:ext cx="751214" cy="901457"/>
          </a:xfrm>
          <a:prstGeom prst="rect">
            <a:avLst/>
          </a:prstGeom>
        </p:spPr>
      </p:pic>
      <p:pic>
        <p:nvPicPr>
          <p:cNvPr id="26" name="Picture 25">
            <a:extLst>
              <a:ext uri="{FF2B5EF4-FFF2-40B4-BE49-F238E27FC236}">
                <a16:creationId xmlns:a16="http://schemas.microsoft.com/office/drawing/2014/main" id="{D9A5C00D-B7C6-9B41-9296-3DC44C9972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35279" y="2049674"/>
            <a:ext cx="728878" cy="874653"/>
          </a:xfrm>
          <a:prstGeom prst="rect">
            <a:avLst/>
          </a:prstGeom>
        </p:spPr>
      </p:pic>
    </p:spTree>
    <p:custDataLst>
      <p:tags r:id="rId1"/>
    </p:custDataLst>
    <p:extLst>
      <p:ext uri="{BB962C8B-B14F-4D97-AF65-F5344CB8AC3E}">
        <p14:creationId xmlns:p14="http://schemas.microsoft.com/office/powerpoint/2010/main" val="268029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1" presetClass="entr" presetSubtype="0" fill="hold" grpId="0" nodeType="afterEffect">
                                  <p:stCondLst>
                                    <p:cond delay="25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25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750"/>
                            </p:stCondLst>
                            <p:childTnLst>
                              <p:par>
                                <p:cTn id="14" presetID="9" presetClass="entr" presetSubtype="0" fill="hold" nodeType="afterEffect">
                                  <p:stCondLst>
                                    <p:cond delay="250"/>
                                  </p:stCondLst>
                                  <p:childTnLst>
                                    <p:set>
                                      <p:cBhvr>
                                        <p:cTn id="15" dur="1" fill="hold">
                                          <p:stCondLst>
                                            <p:cond delay="0"/>
                                          </p:stCondLst>
                                        </p:cTn>
                                        <p:tgtEl>
                                          <p:spTgt spid="58"/>
                                        </p:tgtEl>
                                        <p:attrNameLst>
                                          <p:attrName>style.visibility</p:attrName>
                                        </p:attrNameLst>
                                      </p:cBhvr>
                                      <p:to>
                                        <p:strVal val="visible"/>
                                      </p:to>
                                    </p:set>
                                    <p:animEffect transition="in" filter="dissolve">
                                      <p:cBhvr>
                                        <p:cTn id="16" dur="500"/>
                                        <p:tgtEl>
                                          <p:spTgt spid="5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par>
                          <p:cTn id="25" fill="hold">
                            <p:stCondLst>
                              <p:cond delay="0"/>
                            </p:stCondLst>
                            <p:childTnLst>
                              <p:par>
                                <p:cTn id="26" presetID="22" presetClass="entr" presetSubtype="1" fill="hold" nodeType="afterEffect">
                                  <p:stCondLst>
                                    <p:cond delay="500"/>
                                  </p:stCondLst>
                                  <p:childTnLst>
                                    <p:set>
                                      <p:cBhvr>
                                        <p:cTn id="27" dur="1" fill="hold">
                                          <p:stCondLst>
                                            <p:cond delay="0"/>
                                          </p:stCondLst>
                                        </p:cTn>
                                        <p:tgtEl>
                                          <p:spTgt spid="42"/>
                                        </p:tgtEl>
                                        <p:attrNameLst>
                                          <p:attrName>style.visibility</p:attrName>
                                        </p:attrNameLst>
                                      </p:cBhvr>
                                      <p:to>
                                        <p:strVal val="visible"/>
                                      </p:to>
                                    </p:set>
                                    <p:animEffect transition="in" filter="wipe(up)">
                                      <p:cBhvr>
                                        <p:cTn id="28" dur="500"/>
                                        <p:tgtEl>
                                          <p:spTgt spid="42"/>
                                        </p:tgtEl>
                                      </p:cBhvr>
                                    </p:animEffect>
                                  </p:childTnLst>
                                </p:cTn>
                              </p:par>
                            </p:childTnLst>
                          </p:cTn>
                        </p:par>
                        <p:par>
                          <p:cTn id="29" fill="hold">
                            <p:stCondLst>
                              <p:cond delay="1000"/>
                            </p:stCondLst>
                            <p:childTnLst>
                              <p:par>
                                <p:cTn id="30" presetID="1" presetClass="entr" presetSubtype="0" fill="hold" nodeType="afterEffect">
                                  <p:stCondLst>
                                    <p:cond delay="250"/>
                                  </p:stCondLst>
                                  <p:childTnLst>
                                    <p:set>
                                      <p:cBhvr>
                                        <p:cTn id="31" dur="1" fill="hold">
                                          <p:stCondLst>
                                            <p:cond delay="0"/>
                                          </p:stCondLst>
                                        </p:cTn>
                                        <p:tgtEl>
                                          <p:spTgt spid="7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left)">
                                      <p:cBhvr>
                                        <p:cTn id="36" dur="500"/>
                                        <p:tgtEl>
                                          <p:spTgt spid="55"/>
                                        </p:tgtEl>
                                      </p:cBhvr>
                                    </p:animEffec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49"/>
                                        </p:tgtEl>
                                        <p:attrNameLst>
                                          <p:attrName>style.visibility</p:attrName>
                                        </p:attrNameLst>
                                      </p:cBhvr>
                                      <p:to>
                                        <p:strVal val="visible"/>
                                      </p:to>
                                    </p:set>
                                  </p:childTnLst>
                                </p:cTn>
                              </p:par>
                            </p:childTnLst>
                          </p:cTn>
                        </p:par>
                        <p:par>
                          <p:cTn id="40" fill="hold">
                            <p:stCondLst>
                              <p:cond delay="500"/>
                            </p:stCondLst>
                            <p:childTnLst>
                              <p:par>
                                <p:cTn id="41" presetID="1" presetClass="entr" presetSubtype="0" fill="hold" grpId="0" nodeType="afterEffect">
                                  <p:stCondLst>
                                    <p:cond delay="250"/>
                                  </p:stCondLst>
                                  <p:childTnLst>
                                    <p:set>
                                      <p:cBhvr>
                                        <p:cTn id="42" dur="1" fill="hold">
                                          <p:stCondLst>
                                            <p:cond delay="0"/>
                                          </p:stCondLst>
                                        </p:cTn>
                                        <p:tgtEl>
                                          <p:spTgt spid="43"/>
                                        </p:tgtEl>
                                        <p:attrNameLst>
                                          <p:attrName>style.visibility</p:attrName>
                                        </p:attrNameLst>
                                      </p:cBhvr>
                                      <p:to>
                                        <p:strVal val="visible"/>
                                      </p:to>
                                    </p:set>
                                  </p:childTnLst>
                                </p:cTn>
                              </p:par>
                            </p:childTnLst>
                          </p:cTn>
                        </p:par>
                        <p:par>
                          <p:cTn id="43" fill="hold">
                            <p:stCondLst>
                              <p:cond delay="750"/>
                            </p:stCondLst>
                            <p:childTnLst>
                              <p:par>
                                <p:cTn id="44" presetID="22" presetClass="entr" presetSubtype="2" fill="hold" nodeType="afterEffect">
                                  <p:stCondLst>
                                    <p:cond delay="25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wipe(left)">
                                      <p:cBhvr>
                                        <p:cTn id="51" dur="500"/>
                                        <p:tgtEl>
                                          <p:spTgt spid="56"/>
                                        </p:tgtEl>
                                      </p:cBhvr>
                                    </p:animEffect>
                                  </p:childTnLst>
                                </p:cTn>
                              </p:par>
                            </p:childTnLst>
                          </p:cTn>
                        </p:par>
                        <p:par>
                          <p:cTn id="52" fill="hold">
                            <p:stCondLst>
                              <p:cond delay="500"/>
                            </p:stCondLst>
                            <p:childTnLst>
                              <p:par>
                                <p:cTn id="53" presetID="1" presetClass="entr" presetSubtype="0" fill="hold" grpId="0" nodeType="afterEffect">
                                  <p:stCondLst>
                                    <p:cond delay="25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25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grpId="0" nodeType="withEffect">
                                  <p:stCondLst>
                                    <p:cond delay="25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p:bldP spid="47" grpId="0" animBg="1"/>
      <p:bldP spid="49" grpId="0" animBg="1"/>
      <p:bldP spid="50" grpId="0" animBg="1"/>
      <p:bldP spid="52" grpId="0"/>
      <p:bldP spid="54" grpId="0"/>
      <p:bldP spid="59" grpId="0" animBg="1"/>
      <p:bldP spid="53" grpId="0"/>
      <p:bldP spid="4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0229" y="1201942"/>
            <a:ext cx="5673267" cy="5154409"/>
          </a:xfrm>
          <a:prstGeom prst="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AWS IAM 역할 – 역할 맡기</a:t>
            </a:r>
            <a:endParaRPr lang="en-US" dirty="0">
              <a:solidFill>
                <a:srgbClr val="FFFFFF"/>
              </a:solidFill>
              <a:latin typeface="Amazon Ember Light" panose="020B0403020204020204" pitchFamily="34" charset="0"/>
              <a:ea typeface="Malgun Gothic" panose="020B0503020000020004" pitchFamily="34" charset="-127"/>
            </a:endParaRPr>
          </a:p>
        </p:txBody>
      </p:sp>
      <p:sp>
        <p:nvSpPr>
          <p:cNvPr id="22" name="TextBox 21"/>
          <p:cNvSpPr txBox="1"/>
          <p:nvPr/>
        </p:nvSpPr>
        <p:spPr>
          <a:xfrm>
            <a:off x="238590" y="2074034"/>
            <a:ext cx="1790453" cy="20512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spAutoFit/>
          </a:bodyPr>
          <a:lstStyle/>
          <a:p>
            <a:pPr algn="ctr" rtl="0"/>
            <a:r>
              <a:rPr lang="ko-kr" sz="1333" b="1">
                <a:latin typeface="Amazon Ember" panose="020B0603020204020204" pitchFamily="34" charset="0"/>
                <a:ea typeface="Malgun Gothic" panose="020B0503020000020004" pitchFamily="34" charset="-127"/>
                <a:cs typeface="Amazon Ember" panose="020B0603020204020204" pitchFamily="34" charset="0"/>
              </a:rPr>
              <a:t>IAM 제한 </a:t>
            </a:r>
            <a:r>
              <a:rPr lang="ko-kr" sz="1333" b="1">
                <a:solidFill>
                  <a:srgbClr val="FFFFFF"/>
                </a:solidFill>
                <a:latin typeface="Amazon Ember" panose="020B0603020204020204" pitchFamily="34" charset="0"/>
                <a:ea typeface="Malgun Gothic" panose="020B0503020000020004" pitchFamily="34" charset="-127"/>
                <a:cs typeface="Amazon Ember" panose="020B0603020204020204" pitchFamily="34" charset="0"/>
              </a:rPr>
              <a:t>정책</a:t>
            </a:r>
            <a:endParaRPr lang="en-US" sz="1333" b="1"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23" name="Picture 22" descr="U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9643" y="3209763"/>
            <a:ext cx="975360" cy="975360"/>
          </a:xfrm>
          <a:prstGeom prst="rect">
            <a:avLst/>
          </a:prstGeom>
        </p:spPr>
      </p:pic>
      <p:sp>
        <p:nvSpPr>
          <p:cNvPr id="24" name="TextBox 23"/>
          <p:cNvSpPr txBox="1"/>
          <p:nvPr/>
        </p:nvSpPr>
        <p:spPr>
          <a:xfrm>
            <a:off x="2278408" y="4221780"/>
            <a:ext cx="1335069" cy="205121"/>
          </a:xfrm>
          <a:prstGeom prst="rect">
            <a:avLst/>
          </a:prstGeom>
          <a:noFill/>
        </p:spPr>
        <p:txBody>
          <a:bodyPr wrap="square" lIns="0" tIns="0" rIns="0" bIns="0" rtlCol="0">
            <a:spAutoFit/>
          </a:bodyPr>
          <a:lstStyle/>
          <a:p>
            <a:pPr algn="ctr" rtl="0"/>
            <a:r>
              <a:rPr lang="ko-kr"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IAM 사용자 </a:t>
            </a:r>
            <a:r>
              <a:rPr lang="ko-kr" sz="1333" b="1" dirty="0">
                <a:latin typeface="Amazon Ember" panose="020B0603020204020204" pitchFamily="34" charset="0"/>
                <a:ea typeface="Malgun Gothic" panose="020B0503020000020004" pitchFamily="34" charset="-127"/>
                <a:cs typeface="Amazon Ember" panose="020B0603020204020204" pitchFamily="34" charset="0"/>
              </a:rPr>
              <a:t>A-1</a:t>
            </a:r>
          </a:p>
        </p:txBody>
      </p:sp>
      <p:sp>
        <p:nvSpPr>
          <p:cNvPr id="8" name="TextBox 7"/>
          <p:cNvSpPr txBox="1"/>
          <p:nvPr/>
        </p:nvSpPr>
        <p:spPr>
          <a:xfrm>
            <a:off x="712532" y="5910473"/>
            <a:ext cx="4366021" cy="461665"/>
          </a:xfrm>
          <a:prstGeom prst="rect">
            <a:avLst/>
          </a:prstGeom>
          <a:noFill/>
        </p:spPr>
        <p:txBody>
          <a:bodyPr wrap="square" rtlCol="0">
            <a:spAutoFit/>
          </a:bodyPr>
          <a:lstStyle/>
          <a:p>
            <a:pPr algn="ctr" rtl="0"/>
            <a:r>
              <a:rPr lang="ko-kr" sz="2400"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AWS 계정 </a:t>
            </a:r>
            <a:r>
              <a:rPr lang="ko-kr" sz="2400" b="1">
                <a:latin typeface="Amazon Ember" panose="020B0603020204020204" pitchFamily="34" charset="0"/>
                <a:ea typeface="Malgun Gothic" panose="020B0503020000020004" pitchFamily="34" charset="-127"/>
                <a:cs typeface="Amazon Ember" panose="020B0603020204020204" pitchFamily="34" charset="0"/>
              </a:rPr>
              <a:t>A</a:t>
            </a:r>
          </a:p>
        </p:txBody>
      </p:sp>
      <p:sp>
        <p:nvSpPr>
          <p:cNvPr id="32" name="TextBox 31"/>
          <p:cNvSpPr txBox="1"/>
          <p:nvPr/>
        </p:nvSpPr>
        <p:spPr>
          <a:xfrm>
            <a:off x="4348300" y="5592161"/>
            <a:ext cx="1415195" cy="205121"/>
          </a:xfrm>
          <a:prstGeom prst="rect">
            <a:avLst/>
          </a:prstGeom>
          <a:noFill/>
        </p:spPr>
        <p:txBody>
          <a:bodyPr wrap="square" lIns="0" tIns="0" rIns="0" bIns="0" rtlCol="0">
            <a:spAutoFit/>
          </a:bodyPr>
          <a:lstStyle/>
          <a:p>
            <a:pPr algn="ctr" rtl="0"/>
            <a:r>
              <a:rPr lang="ko-kr" sz="1333" b="1">
                <a:latin typeface="Amazon Ember" panose="020B0603020204020204" pitchFamily="34" charset="0"/>
                <a:ea typeface="Malgun Gothic" panose="020B0503020000020004" pitchFamily="34" charset="-127"/>
                <a:cs typeface="Amazon Ember" panose="020B0603020204020204" pitchFamily="34" charset="0"/>
              </a:rPr>
              <a:t>IAM </a:t>
            </a:r>
            <a:r>
              <a:rPr lang="ko-kr" sz="1333"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관리자 역할</a:t>
            </a:r>
            <a:r>
              <a:rPr lang="ko-kr" sz="1333" b="1">
                <a:latin typeface="Amazon Ember" panose="020B0603020204020204" pitchFamily="34" charset="0"/>
                <a:ea typeface="Malgun Gothic" panose="020B0503020000020004" pitchFamily="34" charset="-127"/>
                <a:cs typeface="Amazon Ember" panose="020B0603020204020204" pitchFamily="34" charset="0"/>
              </a:rPr>
              <a:t> </a:t>
            </a:r>
            <a:endParaRPr lang="en-US"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35" name="TextBox 34"/>
          <p:cNvSpPr txBox="1"/>
          <p:nvPr/>
        </p:nvSpPr>
        <p:spPr>
          <a:xfrm>
            <a:off x="251783" y="5665636"/>
            <a:ext cx="1569100" cy="20512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spAutoFit/>
          </a:bodyPr>
          <a:lstStyle/>
          <a:p>
            <a:pPr algn="ctr" rtl="0"/>
            <a:r>
              <a:rPr lang="ko-kr" sz="1333" b="1">
                <a:latin typeface="Amazon Ember" panose="020B0603020204020204" pitchFamily="34" charset="0"/>
                <a:ea typeface="Malgun Gothic" panose="020B0503020000020004" pitchFamily="34" charset="-127"/>
                <a:cs typeface="Amazon Ember" panose="020B0603020204020204" pitchFamily="34" charset="0"/>
              </a:rPr>
              <a:t>IAM </a:t>
            </a:r>
            <a:r>
              <a:rPr lang="ko-kr" sz="1333" b="1">
                <a:solidFill>
                  <a:srgbClr val="FFFFFF"/>
                </a:solidFill>
                <a:latin typeface="Amazon Ember" panose="020B0603020204020204" pitchFamily="34" charset="0"/>
                <a:ea typeface="Malgun Gothic" panose="020B0503020000020004" pitchFamily="34" charset="-127"/>
                <a:cs typeface="Amazon Ember" panose="020B0603020204020204" pitchFamily="34" charset="0"/>
              </a:rPr>
              <a:t>관리자 정책</a:t>
            </a:r>
            <a:r>
              <a:rPr lang="ko-kr" sz="1333" b="1">
                <a:latin typeface="Amazon Ember" panose="020B0603020204020204" pitchFamily="34" charset="0"/>
                <a:ea typeface="Malgun Gothic" panose="020B0503020000020004" pitchFamily="34" charset="-127"/>
                <a:cs typeface="Amazon Ember" panose="020B0603020204020204" pitchFamily="34" charset="0"/>
              </a:rPr>
              <a:t> </a:t>
            </a:r>
            <a:endParaRPr lang="en-US" sz="1333" b="1" dirty="0">
              <a:solidFill>
                <a:srgbClr val="FFFFFF"/>
              </a:solidFill>
              <a:latin typeface="Amazon Ember" panose="020B0603020204020204" pitchFamily="34" charset="0"/>
              <a:ea typeface="Malgun Gothic" panose="020B0503020000020004" pitchFamily="34" charset="-127"/>
              <a:cs typeface="Amazon Ember" panose="020B0603020204020204" pitchFamily="34" charset="0"/>
            </a:endParaRPr>
          </a:p>
        </p:txBody>
      </p:sp>
      <p:cxnSp>
        <p:nvCxnSpPr>
          <p:cNvPr id="39" name="Elbow Connector 38"/>
          <p:cNvCxnSpPr>
            <a:stCxn id="22" idx="2"/>
            <a:endCxn id="23" idx="1"/>
          </p:cNvCxnSpPr>
          <p:nvPr/>
        </p:nvCxnSpPr>
        <p:spPr>
          <a:xfrm rot="16200000" flipH="1">
            <a:off x="1082586" y="2330386"/>
            <a:ext cx="1418288" cy="1315826"/>
          </a:xfrm>
          <a:prstGeom prst="bentConnector2">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907701" y="3395085"/>
            <a:ext cx="1741715" cy="297454"/>
          </a:xfrm>
          <a:prstGeom prst="rect">
            <a:avLst/>
          </a:prstGeom>
          <a:noFill/>
        </p:spPr>
        <p:txBody>
          <a:bodyPr wrap="square" rtlCol="0">
            <a:spAutoFit/>
          </a:bodyPr>
          <a:lstStyle/>
          <a:p>
            <a:pPr algn="ctr" rtl="0"/>
            <a:r>
              <a:rPr lang="ko-kr" sz="1333" b="1">
                <a:latin typeface="Amazon Ember" panose="020B0603020204020204" pitchFamily="34" charset="0"/>
                <a:ea typeface="Malgun Gothic" panose="020B0503020000020004" pitchFamily="34" charset="-127"/>
                <a:cs typeface="Amazon Ember" panose="020B0603020204020204" pitchFamily="34" charset="0"/>
              </a:rPr>
              <a:t>지정됨</a:t>
            </a:r>
          </a:p>
        </p:txBody>
      </p:sp>
      <p:sp>
        <p:nvSpPr>
          <p:cNvPr id="45" name="TextBox 44"/>
          <p:cNvSpPr txBox="1"/>
          <p:nvPr/>
        </p:nvSpPr>
        <p:spPr>
          <a:xfrm>
            <a:off x="3382420" y="3686235"/>
            <a:ext cx="1741715" cy="297454"/>
          </a:xfrm>
          <a:prstGeom prst="rect">
            <a:avLst/>
          </a:prstGeom>
          <a:noFill/>
        </p:spPr>
        <p:txBody>
          <a:bodyPr wrap="square" rtlCol="0">
            <a:spAutoFit/>
          </a:bodyPr>
          <a:lstStyle/>
          <a:p>
            <a:pPr algn="ctr" rtl="0"/>
            <a:r>
              <a:rPr lang="ko-kr" sz="1333" b="1">
                <a:latin typeface="Amazon Ember" panose="020B0603020204020204" pitchFamily="34" charset="0"/>
                <a:ea typeface="Malgun Gothic" panose="020B0503020000020004" pitchFamily="34" charset="-127"/>
                <a:cs typeface="Amazon Ember" panose="020B0603020204020204" pitchFamily="34" charset="0"/>
              </a:rPr>
              <a:t>맡음</a:t>
            </a:r>
          </a:p>
        </p:txBody>
      </p:sp>
      <p:sp>
        <p:nvSpPr>
          <p:cNvPr id="54" name="TextBox 53"/>
          <p:cNvSpPr txBox="1"/>
          <p:nvPr/>
        </p:nvSpPr>
        <p:spPr>
          <a:xfrm>
            <a:off x="1952304" y="4923715"/>
            <a:ext cx="1741715" cy="297454"/>
          </a:xfrm>
          <a:prstGeom prst="rect">
            <a:avLst/>
          </a:prstGeom>
          <a:noFill/>
        </p:spPr>
        <p:txBody>
          <a:bodyPr wrap="square" rtlCol="0">
            <a:spAutoFit/>
          </a:bodyPr>
          <a:lstStyle/>
          <a:p>
            <a:pPr algn="ctr" rtl="0"/>
            <a:r>
              <a:rPr lang="ko-kr" sz="1333" b="1">
                <a:latin typeface="Amazon Ember" panose="020B0603020204020204" pitchFamily="34" charset="0"/>
                <a:ea typeface="Malgun Gothic" panose="020B0503020000020004" pitchFamily="34" charset="-127"/>
                <a:cs typeface="Amazon Ember" panose="020B0603020204020204" pitchFamily="34" charset="0"/>
              </a:rPr>
              <a:t>지정됨</a:t>
            </a:r>
          </a:p>
        </p:txBody>
      </p:sp>
      <p:cxnSp>
        <p:nvCxnSpPr>
          <p:cNvPr id="55" name="Straight Arrow Connector 54"/>
          <p:cNvCxnSpPr>
            <a:cxnSpLocks/>
          </p:cNvCxnSpPr>
          <p:nvPr/>
        </p:nvCxnSpPr>
        <p:spPr>
          <a:xfrm>
            <a:off x="1350190" y="5227262"/>
            <a:ext cx="3354761" cy="9963"/>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1611891" y="3818080"/>
            <a:ext cx="291405" cy="276999"/>
          </a:xfrm>
          <a:prstGeom prst="rect">
            <a:avLst/>
          </a:prstGeom>
          <a:solidFill>
            <a:schemeClr val="accent2"/>
          </a:solidFill>
        </p:spPr>
        <p:txBody>
          <a:bodyPr wrap="square" rtlCol="0">
            <a:spAutoFit/>
          </a:bodyPr>
          <a:lstStyle/>
          <a:p>
            <a:pPr rtl="0"/>
            <a:r>
              <a:rPr lang="ko-kr" sz="120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1</a:t>
            </a:r>
          </a:p>
        </p:txBody>
      </p:sp>
      <p:sp>
        <p:nvSpPr>
          <p:cNvPr id="67" name="TextBox 66"/>
          <p:cNvSpPr txBox="1"/>
          <p:nvPr/>
        </p:nvSpPr>
        <p:spPr>
          <a:xfrm>
            <a:off x="4118762" y="2989049"/>
            <a:ext cx="291405" cy="276999"/>
          </a:xfrm>
          <a:prstGeom prst="rect">
            <a:avLst/>
          </a:prstGeom>
          <a:solidFill>
            <a:schemeClr val="accent2"/>
          </a:solidFill>
        </p:spPr>
        <p:txBody>
          <a:bodyPr wrap="square" rtlCol="0">
            <a:spAutoFit/>
          </a:bodyPr>
          <a:lstStyle/>
          <a:p>
            <a:pPr rtl="0"/>
            <a:r>
              <a:rPr lang="ko-kr" sz="120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2</a:t>
            </a:r>
          </a:p>
        </p:txBody>
      </p:sp>
      <p:sp>
        <p:nvSpPr>
          <p:cNvPr id="71" name="Rectangle 70"/>
          <p:cNvSpPr/>
          <p:nvPr/>
        </p:nvSpPr>
        <p:spPr>
          <a:xfrm>
            <a:off x="6292518" y="1201943"/>
            <a:ext cx="5789604" cy="5154408"/>
          </a:xfrm>
          <a:prstGeom prst="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7" name="Picture 76" descr="U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8268" y="3213228"/>
            <a:ext cx="975360" cy="975360"/>
          </a:xfrm>
          <a:prstGeom prst="rect">
            <a:avLst/>
          </a:prstGeom>
        </p:spPr>
      </p:pic>
      <p:sp>
        <p:nvSpPr>
          <p:cNvPr id="78" name="TextBox 77"/>
          <p:cNvSpPr txBox="1"/>
          <p:nvPr/>
        </p:nvSpPr>
        <p:spPr>
          <a:xfrm>
            <a:off x="8577655" y="4192078"/>
            <a:ext cx="1356586" cy="205121"/>
          </a:xfrm>
          <a:prstGeom prst="rect">
            <a:avLst/>
          </a:prstGeom>
          <a:noFill/>
        </p:spPr>
        <p:txBody>
          <a:bodyPr wrap="square" lIns="0" tIns="0" rIns="0" bIns="0" rtlCol="0">
            <a:spAutoFit/>
          </a:bodyPr>
          <a:lstStyle/>
          <a:p>
            <a:pPr algn="ctr" rtl="0"/>
            <a:r>
              <a:rPr lang="ko-kr"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IAM 사용자 </a:t>
            </a:r>
            <a:r>
              <a:rPr lang="ko-kr" sz="1333" b="1" dirty="0">
                <a:latin typeface="Amazon Ember" panose="020B0603020204020204" pitchFamily="34" charset="0"/>
                <a:ea typeface="Malgun Gothic" panose="020B0503020000020004" pitchFamily="34" charset="-127"/>
                <a:cs typeface="Amazon Ember" panose="020B0603020204020204" pitchFamily="34" charset="0"/>
              </a:rPr>
              <a:t>B-1</a:t>
            </a:r>
          </a:p>
        </p:txBody>
      </p:sp>
      <p:sp>
        <p:nvSpPr>
          <p:cNvPr id="79" name="TextBox 78"/>
          <p:cNvSpPr txBox="1"/>
          <p:nvPr/>
        </p:nvSpPr>
        <p:spPr>
          <a:xfrm>
            <a:off x="7031158" y="5907408"/>
            <a:ext cx="4366021" cy="461665"/>
          </a:xfrm>
          <a:prstGeom prst="rect">
            <a:avLst/>
          </a:prstGeom>
          <a:noFill/>
        </p:spPr>
        <p:txBody>
          <a:bodyPr wrap="square" rtlCol="0">
            <a:spAutoFit/>
          </a:bodyPr>
          <a:lstStyle/>
          <a:p>
            <a:pPr algn="ctr" rtl="0"/>
            <a:r>
              <a:rPr lang="ko-kr" sz="2400"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AWS 계정 </a:t>
            </a:r>
            <a:r>
              <a:rPr lang="ko-kr" sz="2400" b="1">
                <a:latin typeface="Amazon Ember" panose="020B0603020204020204" pitchFamily="34" charset="0"/>
                <a:ea typeface="Malgun Gothic" panose="020B0503020000020004" pitchFamily="34" charset="-127"/>
                <a:cs typeface="Amazon Ember" panose="020B0603020204020204" pitchFamily="34" charset="0"/>
              </a:rPr>
              <a:t>B</a:t>
            </a:r>
          </a:p>
        </p:txBody>
      </p:sp>
      <p:sp>
        <p:nvSpPr>
          <p:cNvPr id="95" name="TextBox 94"/>
          <p:cNvSpPr txBox="1"/>
          <p:nvPr/>
        </p:nvSpPr>
        <p:spPr>
          <a:xfrm>
            <a:off x="4420137" y="1263382"/>
            <a:ext cx="983383" cy="266612"/>
          </a:xfrm>
          <a:prstGeom prst="rect">
            <a:avLst/>
          </a:prstGeom>
          <a:noFill/>
        </p:spPr>
        <p:txBody>
          <a:bodyPr wrap="square" lIns="0" tIns="0" rIns="0" bIns="0" rtlCol="0" anchor="t">
            <a:noAutofit/>
          </a:bodyPr>
          <a:lstStyle/>
          <a:p>
            <a:pPr algn="ctr" rtl="0"/>
            <a:r>
              <a:rPr lang="ko-kr" sz="1333" b="1">
                <a:latin typeface="Amazon Ember" panose="020B0603020204020204" pitchFamily="34" charset="0"/>
                <a:ea typeface="Malgun Gothic" panose="020B0503020000020004" pitchFamily="34" charset="-127"/>
                <a:cs typeface="Amazon Ember" panose="020B0603020204020204" pitchFamily="34" charset="0"/>
              </a:rPr>
              <a:t>Amazon S3</a:t>
            </a:r>
            <a:endParaRPr lang="en-US" sz="2400" b="1"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99" name="TextBox 98"/>
          <p:cNvSpPr txBox="1"/>
          <p:nvPr/>
        </p:nvSpPr>
        <p:spPr>
          <a:xfrm>
            <a:off x="7130793" y="3702669"/>
            <a:ext cx="1741715" cy="297454"/>
          </a:xfrm>
          <a:prstGeom prst="rect">
            <a:avLst/>
          </a:prstGeom>
          <a:noFill/>
        </p:spPr>
        <p:txBody>
          <a:bodyPr wrap="square" rtlCol="0">
            <a:spAutoFit/>
          </a:bodyPr>
          <a:lstStyle/>
          <a:p>
            <a:pPr algn="ctr" rtl="0"/>
            <a:r>
              <a:rPr lang="ko-kr" sz="1333" b="1">
                <a:latin typeface="Amazon Ember" panose="020B0603020204020204" pitchFamily="34" charset="0"/>
                <a:ea typeface="Malgun Gothic" panose="020B0503020000020004" pitchFamily="34" charset="-127"/>
                <a:cs typeface="Amazon Ember" panose="020B0603020204020204" pitchFamily="34" charset="0"/>
              </a:rPr>
              <a:t>맡음</a:t>
            </a:r>
          </a:p>
        </p:txBody>
      </p:sp>
      <p:sp>
        <p:nvSpPr>
          <p:cNvPr id="100" name="TextBox 99"/>
          <p:cNvSpPr txBox="1"/>
          <p:nvPr/>
        </p:nvSpPr>
        <p:spPr>
          <a:xfrm>
            <a:off x="7831504" y="3025688"/>
            <a:ext cx="291405" cy="276999"/>
          </a:xfrm>
          <a:prstGeom prst="rect">
            <a:avLst/>
          </a:prstGeom>
          <a:solidFill>
            <a:schemeClr val="accent2"/>
          </a:solidFill>
        </p:spPr>
        <p:txBody>
          <a:bodyPr wrap="square" rtlCol="0">
            <a:spAutoFit/>
          </a:bodyPr>
          <a:lstStyle/>
          <a:p>
            <a:pPr rtl="0"/>
            <a:r>
              <a:rPr lang="ko-kr" sz="120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4</a:t>
            </a:r>
          </a:p>
        </p:txBody>
      </p:sp>
      <p:cxnSp>
        <p:nvCxnSpPr>
          <p:cNvPr id="102" name="Elbow Connector 101"/>
          <p:cNvCxnSpPr/>
          <p:nvPr/>
        </p:nvCxnSpPr>
        <p:spPr>
          <a:xfrm rot="10800000">
            <a:off x="5346755" y="1941866"/>
            <a:ext cx="3920092" cy="1189085"/>
          </a:xfrm>
          <a:prstGeom prst="bentConnector3">
            <a:avLst>
              <a:gd name="adj1" fmla="val 319"/>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103" name="TextBox 102"/>
          <p:cNvSpPr txBox="1"/>
          <p:nvPr/>
        </p:nvSpPr>
        <p:spPr>
          <a:xfrm>
            <a:off x="6671775" y="1667014"/>
            <a:ext cx="1741715" cy="297454"/>
          </a:xfrm>
          <a:prstGeom prst="rect">
            <a:avLst/>
          </a:prstGeom>
          <a:noFill/>
        </p:spPr>
        <p:txBody>
          <a:bodyPr wrap="square" rtlCol="0">
            <a:spAutoFit/>
          </a:bodyPr>
          <a:lstStyle/>
          <a:p>
            <a:pPr algn="ctr" rtl="0"/>
            <a:r>
              <a:rPr lang="ko-kr" sz="1333" b="1">
                <a:latin typeface="Amazon Ember" panose="020B0603020204020204" pitchFamily="34" charset="0"/>
                <a:ea typeface="Malgun Gothic" panose="020B0503020000020004" pitchFamily="34" charset="-127"/>
                <a:cs typeface="Amazon Ember" panose="020B0603020204020204" pitchFamily="34" charset="0"/>
              </a:rPr>
              <a:t>액세스</a:t>
            </a:r>
          </a:p>
        </p:txBody>
      </p:sp>
      <p:sp>
        <p:nvSpPr>
          <p:cNvPr id="104" name="TextBox 103"/>
          <p:cNvSpPr txBox="1"/>
          <p:nvPr/>
        </p:nvSpPr>
        <p:spPr>
          <a:xfrm>
            <a:off x="7351355" y="2019137"/>
            <a:ext cx="291405" cy="276999"/>
          </a:xfrm>
          <a:prstGeom prst="rect">
            <a:avLst/>
          </a:prstGeom>
          <a:solidFill>
            <a:schemeClr val="accent2"/>
          </a:solidFill>
        </p:spPr>
        <p:txBody>
          <a:bodyPr wrap="square" rtlCol="0">
            <a:spAutoFit/>
          </a:bodyPr>
          <a:lstStyle/>
          <a:p>
            <a:pPr rtl="0"/>
            <a:r>
              <a:rPr lang="ko-kr" sz="120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5</a:t>
            </a:r>
          </a:p>
        </p:txBody>
      </p:sp>
      <p:cxnSp>
        <p:nvCxnSpPr>
          <p:cNvPr id="106" name="Elbow Connector 105"/>
          <p:cNvCxnSpPr>
            <a:cxnSpLocks/>
            <a:stCxn id="23" idx="0"/>
          </p:cNvCxnSpPr>
          <p:nvPr/>
        </p:nvCxnSpPr>
        <p:spPr>
          <a:xfrm rot="5400000" flipH="1" flipV="1">
            <a:off x="3102175" y="1792186"/>
            <a:ext cx="1252725" cy="1582431"/>
          </a:xfrm>
          <a:prstGeom prst="bentConnector2">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3598707" y="2074034"/>
            <a:ext cx="291405" cy="276999"/>
          </a:xfrm>
          <a:prstGeom prst="rect">
            <a:avLst/>
          </a:prstGeom>
          <a:solidFill>
            <a:schemeClr val="accent2"/>
          </a:solidFill>
        </p:spPr>
        <p:txBody>
          <a:bodyPr wrap="square" rtlCol="0">
            <a:spAutoFit/>
          </a:bodyPr>
          <a:lstStyle/>
          <a:p>
            <a:pPr rtl="0"/>
            <a:r>
              <a:rPr lang="ko-kr" sz="120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3</a:t>
            </a:r>
          </a:p>
        </p:txBody>
      </p:sp>
      <p:sp>
        <p:nvSpPr>
          <p:cNvPr id="111" name="TextBox 110"/>
          <p:cNvSpPr txBox="1"/>
          <p:nvPr/>
        </p:nvSpPr>
        <p:spPr>
          <a:xfrm>
            <a:off x="2869033" y="1675134"/>
            <a:ext cx="1741715" cy="297454"/>
          </a:xfrm>
          <a:prstGeom prst="rect">
            <a:avLst/>
          </a:prstGeom>
          <a:noFill/>
        </p:spPr>
        <p:txBody>
          <a:bodyPr wrap="square" rtlCol="0">
            <a:spAutoFit/>
          </a:bodyPr>
          <a:lstStyle/>
          <a:p>
            <a:pPr algn="ctr" rtl="0"/>
            <a:r>
              <a:rPr lang="ko-kr" sz="1333" b="1">
                <a:latin typeface="Amazon Ember" panose="020B0603020204020204" pitchFamily="34" charset="0"/>
                <a:ea typeface="Malgun Gothic" panose="020B0503020000020004" pitchFamily="34" charset="-127"/>
                <a:cs typeface="Amazon Ember" panose="020B0603020204020204" pitchFamily="34" charset="0"/>
              </a:rPr>
              <a:t>액세스</a:t>
            </a:r>
          </a:p>
        </p:txBody>
      </p: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424" y="3367504"/>
            <a:ext cx="406080" cy="329940"/>
          </a:xfrm>
          <a:prstGeom prst="rect">
            <a:avLst/>
          </a:prstGeom>
        </p:spPr>
      </p:pic>
      <p:cxnSp>
        <p:nvCxnSpPr>
          <p:cNvPr id="9" name="Elbow Connector 8"/>
          <p:cNvCxnSpPr>
            <a:cxnSpLocks/>
          </p:cNvCxnSpPr>
          <p:nvPr/>
        </p:nvCxnSpPr>
        <p:spPr>
          <a:xfrm>
            <a:off x="3191609" y="3718720"/>
            <a:ext cx="1879103" cy="1204996"/>
          </a:xfrm>
          <a:prstGeom prst="bentConnector2">
            <a:avLst/>
          </a:prstGeom>
          <a:ln w="254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p:cNvCxnSpPr/>
          <p:nvPr/>
        </p:nvCxnSpPr>
        <p:spPr>
          <a:xfrm flipV="1">
            <a:off x="5507735" y="3718720"/>
            <a:ext cx="3467587" cy="1508543"/>
          </a:xfrm>
          <a:prstGeom prst="bentConnector3">
            <a:avLst/>
          </a:prstGeom>
          <a:ln w="25400">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8611" y="3362368"/>
            <a:ext cx="406080" cy="329940"/>
          </a:xfrm>
          <a:prstGeom prst="rect">
            <a:avLst/>
          </a:prstGeom>
        </p:spPr>
      </p:pic>
      <p:sp>
        <p:nvSpPr>
          <p:cNvPr id="44" name="TextBox 43"/>
          <p:cNvSpPr txBox="1"/>
          <p:nvPr/>
        </p:nvSpPr>
        <p:spPr>
          <a:xfrm>
            <a:off x="2654538" y="5320420"/>
            <a:ext cx="291405" cy="276999"/>
          </a:xfrm>
          <a:prstGeom prst="rect">
            <a:avLst/>
          </a:prstGeom>
          <a:solidFill>
            <a:schemeClr val="accent2"/>
          </a:solidFill>
        </p:spPr>
        <p:txBody>
          <a:bodyPr wrap="square" rtlCol="0">
            <a:spAutoFit/>
          </a:bodyPr>
          <a:lstStyle/>
          <a:p>
            <a:pPr rtl="0"/>
            <a:r>
              <a:rPr lang="ko-kr" sz="1200">
                <a:solidFill>
                  <a:schemeClr val="bg1"/>
                </a:solidFill>
                <a:latin typeface="Amazon Ember" panose="020B0603020204020204" pitchFamily="34" charset="0"/>
                <a:ea typeface="Malgun Gothic" panose="020B0503020000020004" pitchFamily="34" charset="-127"/>
                <a:cs typeface="Amazon Ember" panose="020B0603020204020204" pitchFamily="34" charset="0"/>
              </a:rPr>
              <a:t>1</a:t>
            </a:r>
          </a:p>
        </p:txBody>
      </p:sp>
      <p:pic>
        <p:nvPicPr>
          <p:cNvPr id="41" name="Picture 40">
            <a:extLst>
              <a:ext uri="{FF2B5EF4-FFF2-40B4-BE49-F238E27FC236}">
                <a16:creationId xmlns:a16="http://schemas.microsoft.com/office/drawing/2014/main" id="{8827595F-6906-334D-ACE4-31A58AE437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548" y="1253533"/>
            <a:ext cx="565995" cy="754661"/>
          </a:xfrm>
          <a:prstGeom prst="rect">
            <a:avLst/>
          </a:prstGeom>
        </p:spPr>
      </p:pic>
      <p:pic>
        <p:nvPicPr>
          <p:cNvPr id="42" name="Picture 41">
            <a:extLst>
              <a:ext uri="{FF2B5EF4-FFF2-40B4-BE49-F238E27FC236}">
                <a16:creationId xmlns:a16="http://schemas.microsoft.com/office/drawing/2014/main" id="{DAB6BF4A-85B0-2C45-94EB-4BA05B8937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625" y="4859117"/>
            <a:ext cx="565995" cy="754661"/>
          </a:xfrm>
          <a:prstGeom prst="rect">
            <a:avLst/>
          </a:prstGeom>
        </p:spPr>
      </p:pic>
      <p:pic>
        <p:nvPicPr>
          <p:cNvPr id="46" name="Picture 45">
            <a:extLst>
              <a:ext uri="{FF2B5EF4-FFF2-40B4-BE49-F238E27FC236}">
                <a16:creationId xmlns:a16="http://schemas.microsoft.com/office/drawing/2014/main" id="{DB1301CA-40EB-4242-8D6A-8E54821CE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3326" y="4956563"/>
            <a:ext cx="714772" cy="612661"/>
          </a:xfrm>
          <a:prstGeom prst="rect">
            <a:avLst/>
          </a:prstGeom>
        </p:spPr>
      </p:pic>
      <p:pic>
        <p:nvPicPr>
          <p:cNvPr id="47" name="Picture 46">
            <a:extLst>
              <a:ext uri="{FF2B5EF4-FFF2-40B4-BE49-F238E27FC236}">
                <a16:creationId xmlns:a16="http://schemas.microsoft.com/office/drawing/2014/main" id="{644290FA-93D9-3948-A184-F4DB232A9F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5818" y="1558623"/>
            <a:ext cx="689942" cy="827930"/>
          </a:xfrm>
          <a:prstGeom prst="rect">
            <a:avLst/>
          </a:prstGeom>
        </p:spPr>
      </p:pic>
    </p:spTree>
    <p:custDataLst>
      <p:tags r:id="rId1"/>
    </p:custDataLst>
    <p:extLst>
      <p:ext uri="{BB962C8B-B14F-4D97-AF65-F5344CB8AC3E}">
        <p14:creationId xmlns:p14="http://schemas.microsoft.com/office/powerpoint/2010/main" val="81338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dissolve">
                                      <p:cBhvr>
                                        <p:cTn id="14" dur="500"/>
                                        <p:tgtEl>
                                          <p:spTgt spid="40"/>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dissolve">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dissolve">
                                      <p:cBhvr>
                                        <p:cTn id="22" dur="500"/>
                                        <p:tgtEl>
                                          <p:spTgt spid="10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dissolve">
                                      <p:cBhvr>
                                        <p:cTn id="25" dur="500"/>
                                        <p:tgtEl>
                                          <p:spTgt spid="9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dissolve">
                                      <p:cBhvr>
                                        <p:cTn id="28" dur="500"/>
                                        <p:tgtEl>
                                          <p:spTgt spid="108"/>
                                        </p:tgtEl>
                                      </p:cBhvr>
                                    </p:animEffect>
                                  </p:childTnLst>
                                </p:cTn>
                              </p:par>
                              <p:par>
                                <p:cTn id="29" presetID="9"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dissolve">
                                      <p:cBhvr>
                                        <p:cTn id="31" dur="500"/>
                                        <p:tgtEl>
                                          <p:spTgt spid="4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dissolve">
                                      <p:cBhvr>
                                        <p:cTn id="34" dur="500"/>
                                        <p:tgtEl>
                                          <p:spTgt spid="111"/>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dissolve">
                                      <p:cBhvr>
                                        <p:cTn id="39" dur="500"/>
                                        <p:tgtEl>
                                          <p:spTgt spid="78"/>
                                        </p:tgtEl>
                                      </p:cBhvr>
                                    </p:animEffect>
                                  </p:childTnLst>
                                </p:cTn>
                              </p:par>
                              <p:par>
                                <p:cTn id="40" presetID="9" presetClass="entr" presetSubtype="0" fill="hold" nodeType="with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dissolve">
                                      <p:cBhvr>
                                        <p:cTn id="42" dur="500"/>
                                        <p:tgtEl>
                                          <p:spTgt spid="77"/>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00"/>
                                        </p:tgtEl>
                                        <p:attrNameLst>
                                          <p:attrName>style.visibility</p:attrName>
                                        </p:attrNameLst>
                                      </p:cBhvr>
                                      <p:to>
                                        <p:strVal val="visible"/>
                                      </p:to>
                                    </p:set>
                                    <p:animEffect transition="in" filter="dissolve">
                                      <p:cBhvr>
                                        <p:cTn id="45" dur="500"/>
                                        <p:tgtEl>
                                          <p:spTgt spid="100"/>
                                        </p:tgtEl>
                                      </p:cBhvr>
                                    </p:animEffect>
                                  </p:childTnLst>
                                </p:cTn>
                              </p:par>
                              <p:par>
                                <p:cTn id="46" presetID="9" presetClass="entr" presetSubtype="0"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dissolve">
                                      <p:cBhvr>
                                        <p:cTn id="48" dur="500"/>
                                        <p:tgtEl>
                                          <p:spTgt spid="12"/>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dissolve">
                                      <p:cBhvr>
                                        <p:cTn id="52" dur="10"/>
                                        <p:tgtEl>
                                          <p:spTgt spid="4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dissolve">
                                      <p:cBhvr>
                                        <p:cTn id="55" dur="500"/>
                                        <p:tgtEl>
                                          <p:spTgt spid="99"/>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dissolve">
                                      <p:cBhvr>
                                        <p:cTn id="60" dur="500"/>
                                        <p:tgtEl>
                                          <p:spTgt spid="102"/>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dissolve">
                                      <p:cBhvr>
                                        <p:cTn id="63" dur="500"/>
                                        <p:tgtEl>
                                          <p:spTgt spid="103"/>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dissolve">
                                      <p:cBhvr>
                                        <p:cTn id="66"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67" grpId="0" animBg="1"/>
      <p:bldP spid="78" grpId="0"/>
      <p:bldP spid="95" grpId="0"/>
      <p:bldP spid="99" grpId="0"/>
      <p:bldP spid="100" grpId="0" animBg="1"/>
      <p:bldP spid="103" grpId="0"/>
      <p:bldP spid="104" grpId="0" animBg="1"/>
      <p:bldP spid="108" grpId="0" animBg="1"/>
      <p:bldP spid="11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rtl="0"/>
            <a:r>
              <a:rPr lang="ko-kr" dirty="0">
                <a:latin typeface="Amazon Ember" panose="020B0603020204020204" pitchFamily="34" charset="0"/>
                <a:ea typeface="Malgun Gothic" panose="020B0503020000020004" pitchFamily="34" charset="-127"/>
              </a:rPr>
              <a:t>임시 보안 자격 증명</a:t>
            </a:r>
            <a:br>
              <a:rPr lang="en-US" dirty="0">
                <a:latin typeface="Amazon Ember" panose="020B0603020204020204" pitchFamily="34" charset="0"/>
                <a:ea typeface="Malgun Gothic" panose="020B0503020000020004" pitchFamily="34" charset="-127"/>
              </a:rPr>
            </a:br>
            <a:r>
              <a:rPr lang="ko-kr" dirty="0">
                <a:latin typeface="Amazon Ember" panose="020B0603020204020204" pitchFamily="34" charset="0"/>
                <a:ea typeface="Malgun Gothic" panose="020B0503020000020004" pitchFamily="34" charset="-127"/>
              </a:rPr>
              <a:t> </a:t>
            </a:r>
            <a:r>
              <a:rPr lang="en-US" altLang="ko-KR" dirty="0">
                <a:latin typeface="Amazon Ember" panose="020B0603020204020204" pitchFamily="34" charset="0"/>
                <a:ea typeface="Malgun Gothic" panose="020B0503020000020004" pitchFamily="34" charset="-127"/>
              </a:rPr>
              <a:t>(AWS STS)</a:t>
            </a:r>
            <a:endParaRPr lang="ko-kr" dirty="0">
              <a:latin typeface="Amazon Ember" panose="020B0603020204020204" pitchFamily="34" charset="0"/>
              <a:ea typeface="Malgun Gothic" panose="020B0503020000020004" pitchFamily="34" charset="-127"/>
            </a:endParaRPr>
          </a:p>
        </p:txBody>
      </p:sp>
      <p:sp>
        <p:nvSpPr>
          <p:cNvPr id="16" name="Content Placeholder 2"/>
          <p:cNvSpPr>
            <a:spLocks noGrp="1"/>
          </p:cNvSpPr>
          <p:nvPr>
            <p:ph idx="1"/>
          </p:nvPr>
        </p:nvSpPr>
        <p:spPr/>
        <p:txBody>
          <a:bodyPr rtlCol="0">
            <a:normAutofit fontScale="92500" lnSpcReduction="20000"/>
          </a:bodyPr>
          <a:lstStyle/>
          <a:p>
            <a:pPr rtl="0"/>
            <a:endParaRPr lang="en-US" dirty="0">
              <a:latin typeface="Amazon Ember" panose="020B0603020204020204" pitchFamily="34" charset="0"/>
              <a:ea typeface="Malgun Gothic" panose="020B0503020000020004" pitchFamily="34" charset="-127"/>
            </a:endParaRPr>
          </a:p>
          <a:p>
            <a:pPr rtl="0"/>
            <a:endParaRPr lang="en-US" dirty="0">
              <a:latin typeface="Amazon Ember" panose="020B0603020204020204" pitchFamily="34" charset="0"/>
              <a:ea typeface="Malgun Gothic" panose="020B0503020000020004" pitchFamily="34" charset="-127"/>
            </a:endParaRPr>
          </a:p>
          <a:p>
            <a:pPr rtl="0"/>
            <a:endParaRPr lang="en-US" dirty="0">
              <a:latin typeface="Amazon Ember" panose="020B0603020204020204" pitchFamily="34" charset="0"/>
              <a:ea typeface="Malgun Gothic" panose="020B0503020000020004" pitchFamily="34" charset="-127"/>
            </a:endParaRPr>
          </a:p>
          <a:p>
            <a:pPr rtl="0"/>
            <a:endParaRPr lang="en-US" dirty="0">
              <a:latin typeface="Amazon Ember" panose="020B0603020204020204" pitchFamily="34" charset="0"/>
              <a:ea typeface="Malgun Gothic" panose="020B0503020000020004" pitchFamily="34" charset="-127"/>
            </a:endParaRPr>
          </a:p>
          <a:p>
            <a:pPr rtl="0"/>
            <a:endParaRPr lang="en-US" dirty="0">
              <a:latin typeface="Amazon Ember" panose="020B0603020204020204" pitchFamily="34" charset="0"/>
              <a:ea typeface="Malgun Gothic" panose="020B0503020000020004" pitchFamily="34" charset="-127"/>
            </a:endParaRPr>
          </a:p>
          <a:p>
            <a:pPr marL="0" indent="0" rtl="0">
              <a:buNone/>
            </a:pPr>
            <a:r>
              <a:rPr lang="ko-kr" b="1" u="sng" dirty="0">
                <a:latin typeface="Amazon Ember" panose="020B0603020204020204" pitchFamily="34" charset="0"/>
                <a:ea typeface="Malgun Gothic" panose="020B0503020000020004" pitchFamily="34" charset="-127"/>
              </a:rPr>
              <a:t>사용 </a:t>
            </a:r>
            <a:r>
              <a:rPr lang="ko-kr" b="1" u="sng" dirty="0">
                <a:solidFill>
                  <a:srgbClr val="000000"/>
                </a:solidFill>
                <a:latin typeface="Amazon Ember" panose="020B0603020204020204" pitchFamily="34" charset="0"/>
                <a:ea typeface="Malgun Gothic" panose="020B0503020000020004" pitchFamily="34" charset="-127"/>
              </a:rPr>
              <a:t>사례</a:t>
            </a:r>
            <a:endParaRPr lang="en-US" b="1" u="sng" dirty="0">
              <a:solidFill>
                <a:srgbClr val="000000"/>
              </a:solidFill>
              <a:latin typeface="Amazon Ember" panose="020B0603020204020204" pitchFamily="34" charset="0"/>
              <a:ea typeface="Malgun Gothic" panose="020B0503020000020004" pitchFamily="34" charset="-127"/>
            </a:endParaRPr>
          </a:p>
          <a:p>
            <a:pPr rtl="0"/>
            <a:r>
              <a:rPr lang="ko-kr" dirty="0">
                <a:solidFill>
                  <a:srgbClr val="000000"/>
                </a:solidFill>
                <a:latin typeface="Amazon Ember" panose="020B0603020204020204" pitchFamily="34" charset="0"/>
                <a:ea typeface="Malgun Gothic" panose="020B0503020000020004" pitchFamily="34" charset="-127"/>
              </a:rPr>
              <a:t>교차 계정 액세스</a:t>
            </a:r>
            <a:endParaRPr lang="en-US" dirty="0">
              <a:solidFill>
                <a:srgbClr val="000000"/>
              </a:solidFill>
              <a:latin typeface="Amazon Ember" panose="020B0603020204020204" pitchFamily="34" charset="0"/>
              <a:ea typeface="Malgun Gothic" panose="020B0503020000020004" pitchFamily="34" charset="-127"/>
            </a:endParaRPr>
          </a:p>
          <a:p>
            <a:pPr rtl="0"/>
            <a:r>
              <a:rPr lang="ko-kr" dirty="0">
                <a:latin typeface="Amazon Ember" panose="020B0603020204020204" pitchFamily="34" charset="0"/>
                <a:ea typeface="Malgun Gothic" panose="020B0503020000020004" pitchFamily="34" charset="-127"/>
              </a:rPr>
              <a:t>연동</a:t>
            </a:r>
          </a:p>
          <a:p>
            <a:pPr rtl="0"/>
            <a:r>
              <a:rPr lang="ko-kr" dirty="0">
                <a:latin typeface="Amazon Ember" panose="020B0603020204020204" pitchFamily="34" charset="0"/>
                <a:ea typeface="Malgun Gothic" panose="020B0503020000020004" pitchFamily="34" charset="-127"/>
              </a:rPr>
              <a:t>모바일 사용자 </a:t>
            </a:r>
            <a:endParaRPr lang="en-US" dirty="0">
              <a:latin typeface="Amazon Ember" panose="020B06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cs typeface="Amazon Ember Light" panose="020B0403020204020204" pitchFamily="34" charset="0"/>
              </a:rPr>
              <a:t>Amazon EC2 </a:t>
            </a:r>
            <a:r>
              <a:rPr lang="ko-kr" dirty="0">
                <a:latin typeface="Amazon Ember" panose="020B0603020204020204" pitchFamily="34" charset="0"/>
                <a:ea typeface="Malgun Gothic" panose="020B0503020000020004" pitchFamily="34" charset="-127"/>
              </a:rPr>
              <a:t>기반 앱을 위한 키 교체</a:t>
            </a:r>
            <a:endParaRPr lang="en-US" dirty="0">
              <a:solidFill>
                <a:srgbClr val="000000"/>
              </a:solidFill>
              <a:latin typeface="Amazon Ember" panose="020B0603020204020204" pitchFamily="34" charset="0"/>
              <a:ea typeface="Malgun Gothic" panose="020B0503020000020004" pitchFamily="34" charset="-127"/>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9027" y="1872480"/>
            <a:ext cx="1446991" cy="1463848"/>
          </a:xfrm>
          <a:prstGeom prst="rect">
            <a:avLst/>
          </a:prstGeom>
          <a:ln>
            <a:noFill/>
          </a:ln>
          <a:effectLst>
            <a:outerShdw blurRad="292100" dist="139700" dir="2700000" algn="tl" rotWithShape="0">
              <a:srgbClr val="333333">
                <a:alpha val="65000"/>
              </a:srgbClr>
            </a:outerShdw>
          </a:effectLst>
        </p:spPr>
      </p:pic>
      <p:graphicFrame>
        <p:nvGraphicFramePr>
          <p:cNvPr id="7" name="Table 6"/>
          <p:cNvGraphicFramePr>
            <a:graphicFrameLocks noGrp="1"/>
          </p:cNvGraphicFramePr>
          <p:nvPr/>
        </p:nvGraphicFramePr>
        <p:xfrm>
          <a:off x="1290469" y="1257290"/>
          <a:ext cx="3786909" cy="2414752"/>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786909">
                  <a:extLst>
                    <a:ext uri="{9D8B030D-6E8A-4147-A177-3AD203B41FA5}">
                      <a16:colId xmlns:a16="http://schemas.microsoft.com/office/drawing/2014/main" val="20000"/>
                    </a:ext>
                  </a:extLst>
                </a:gridCol>
              </a:tblGrid>
              <a:tr h="509056">
                <a:tc>
                  <a:txBody>
                    <a:bodyPr/>
                    <a:lstStyle/>
                    <a:p>
                      <a:pPr algn="ctr" rtl="0"/>
                      <a:r>
                        <a:rPr lang="ko-kr" sz="2400" b="1" baseline="0" dirty="0">
                          <a:solidFill>
                            <a:schemeClr val="tx1">
                              <a:lumMod val="50000"/>
                            </a:schemeClr>
                          </a:solidFill>
                          <a:latin typeface="Amazon Ember" panose="020B0603020204020204" pitchFamily="34" charset="0"/>
                          <a:ea typeface="Malgun Gothic" panose="020B0503020000020004" pitchFamily="34" charset="-127"/>
                        </a:rPr>
                        <a:t>세션</a:t>
                      </a:r>
                    </a:p>
                  </a:txBody>
                  <a:tcPr marL="121920" marR="121920" marT="60960" marB="60960"/>
                </a:tc>
                <a:extLst>
                  <a:ext uri="{0D108BD9-81ED-4DB2-BD59-A6C34878D82A}">
                    <a16:rowId xmlns:a16="http://schemas.microsoft.com/office/drawing/2014/main" val="10000"/>
                  </a:ext>
                </a:extLst>
              </a:tr>
              <a:tr h="476424">
                <a:tc>
                  <a:txBody>
                    <a:bodyPr/>
                    <a:lstStyle/>
                    <a:p>
                      <a:pPr rtl="0"/>
                      <a:r>
                        <a:rPr lang="ko-kr" sz="2000" baseline="0" dirty="0">
                          <a:latin typeface="Amazon Ember" panose="020B0603020204020204" pitchFamily="34" charset="0"/>
                          <a:ea typeface="Malgun Gothic" panose="020B0503020000020004" pitchFamily="34" charset="-127"/>
                        </a:rPr>
                        <a:t>          </a:t>
                      </a:r>
                      <a:r>
                        <a:rPr lang="ko-kr" sz="2000" u="none" baseline="0" dirty="0">
                          <a:solidFill>
                            <a:srgbClr val="000000"/>
                          </a:solidFill>
                          <a:latin typeface="Amazon Ember" panose="020B0603020204020204" pitchFamily="34" charset="0"/>
                          <a:ea typeface="Malgun Gothic" panose="020B0503020000020004" pitchFamily="34" charset="-127"/>
                        </a:rPr>
                        <a:t>액세스 키 ID</a:t>
                      </a:r>
                      <a:endParaRPr lang="en-US" sz="2000" u="none" baseline="0" dirty="0">
                        <a:solidFill>
                          <a:srgbClr val="000000"/>
                        </a:solidFill>
                        <a:latin typeface="Amazon Ember" panose="020B0603020204020204" pitchFamily="34" charset="0"/>
                        <a:ea typeface="Malgun Gothic" panose="020B0503020000020004" pitchFamily="34" charset="-127"/>
                      </a:endParaRPr>
                    </a:p>
                  </a:txBody>
                  <a:tcPr marL="121920" marR="121920" marT="60960" marB="60960"/>
                </a:tc>
                <a:extLst>
                  <a:ext uri="{0D108BD9-81ED-4DB2-BD59-A6C34878D82A}">
                    <a16:rowId xmlns:a16="http://schemas.microsoft.com/office/drawing/2014/main" val="10001"/>
                  </a:ext>
                </a:extLst>
              </a:tr>
              <a:tr h="476424">
                <a:tc>
                  <a:txBody>
                    <a:bodyPr/>
                    <a:lstStyle/>
                    <a:p>
                      <a:pPr rtl="0"/>
                      <a:r>
                        <a:rPr lang="ko-kr" sz="2000" baseline="0" dirty="0">
                          <a:latin typeface="Amazon Ember" panose="020B0603020204020204" pitchFamily="34" charset="0"/>
                          <a:ea typeface="Malgun Gothic" panose="020B0503020000020004" pitchFamily="34" charset="-127"/>
                        </a:rPr>
                        <a:t>          </a:t>
                      </a:r>
                      <a:r>
                        <a:rPr lang="ko-KR" altLang="en-US" sz="2000" u="none" baseline="0" dirty="0">
                          <a:solidFill>
                            <a:srgbClr val="000000"/>
                          </a:solidFill>
                          <a:latin typeface="Amazon Ember" panose="020B0603020204020204" pitchFamily="34" charset="0"/>
                          <a:ea typeface="Malgun Gothic" panose="020B0503020000020004" pitchFamily="34" charset="-127"/>
                        </a:rPr>
                        <a:t>보안 액세스 키</a:t>
                      </a:r>
                      <a:endParaRPr lang="en-US" sz="2000" u="none" baseline="0" dirty="0">
                        <a:solidFill>
                          <a:srgbClr val="000000"/>
                        </a:solidFill>
                        <a:latin typeface="Amazon Ember" panose="020B0603020204020204" pitchFamily="34" charset="0"/>
                        <a:ea typeface="Malgun Gothic" panose="020B0503020000020004" pitchFamily="34" charset="-127"/>
                      </a:endParaRPr>
                    </a:p>
                  </a:txBody>
                  <a:tcPr marL="121920" marR="121920" marT="60960" marB="60960">
                    <a:solidFill>
                      <a:srgbClr val="F7DBCD"/>
                    </a:solidFill>
                  </a:tcPr>
                </a:tc>
                <a:extLst>
                  <a:ext uri="{0D108BD9-81ED-4DB2-BD59-A6C34878D82A}">
                    <a16:rowId xmlns:a16="http://schemas.microsoft.com/office/drawing/2014/main" val="10002"/>
                  </a:ext>
                </a:extLst>
              </a:tr>
              <a:tr h="476424">
                <a:tc>
                  <a:txBody>
                    <a:bodyPr/>
                    <a:lstStyle/>
                    <a:p>
                      <a:pPr rtl="0"/>
                      <a:r>
                        <a:rPr lang="ko-kr" sz="2000" baseline="0">
                          <a:latin typeface="Amazon Ember" panose="020B0603020204020204" pitchFamily="34" charset="0"/>
                          <a:ea typeface="Malgun Gothic" panose="020B0503020000020004" pitchFamily="34" charset="-127"/>
                        </a:rPr>
                        <a:t>          세션 토큰</a:t>
                      </a:r>
                      <a:endParaRPr lang="en-US" sz="2000" u="none" baseline="0" dirty="0">
                        <a:solidFill>
                          <a:srgbClr val="000000"/>
                        </a:solidFill>
                        <a:latin typeface="Amazon Ember" panose="020B0603020204020204" pitchFamily="34" charset="0"/>
                        <a:ea typeface="Malgun Gothic" panose="020B0503020000020004" pitchFamily="34" charset="-127"/>
                      </a:endParaRPr>
                    </a:p>
                  </a:txBody>
                  <a:tcPr marL="121920" marR="121920" marT="60960" marB="60960"/>
                </a:tc>
                <a:extLst>
                  <a:ext uri="{0D108BD9-81ED-4DB2-BD59-A6C34878D82A}">
                    <a16:rowId xmlns:a16="http://schemas.microsoft.com/office/drawing/2014/main" val="10003"/>
                  </a:ext>
                </a:extLst>
              </a:tr>
              <a:tr h="476424">
                <a:tc>
                  <a:txBody>
                    <a:bodyPr/>
                    <a:lstStyle/>
                    <a:p>
                      <a:pPr rtl="0"/>
                      <a:r>
                        <a:rPr lang="ko-kr" sz="2000" baseline="0" dirty="0">
                          <a:latin typeface="Amazon Ember" panose="020B0603020204020204" pitchFamily="34" charset="0"/>
                          <a:ea typeface="Malgun Gothic" panose="020B0503020000020004" pitchFamily="34" charset="-127"/>
                        </a:rPr>
                        <a:t>          만료</a:t>
                      </a:r>
                    </a:p>
                  </a:txBody>
                  <a:tcPr marL="121920" marR="121920" marT="60960" marB="60960"/>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867" y="1798985"/>
            <a:ext cx="508301" cy="300359"/>
          </a:xfrm>
          <a:prstGeom prst="rect">
            <a:avLst/>
          </a:prstGeom>
        </p:spPr>
      </p:pic>
      <p:pic>
        <p:nvPicPr>
          <p:cNvPr id="9" name="Picture 8"/>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432867" y="2299440"/>
            <a:ext cx="508301" cy="300359"/>
          </a:xfrm>
          <a:prstGeom prst="rect">
            <a:avLst/>
          </a:prstGeom>
        </p:spPr>
      </p:pic>
      <p:sp>
        <p:nvSpPr>
          <p:cNvPr id="10" name="Dodecagon 9"/>
          <p:cNvSpPr/>
          <p:nvPr/>
        </p:nvSpPr>
        <p:spPr>
          <a:xfrm>
            <a:off x="1490076" y="2742900"/>
            <a:ext cx="305508" cy="333440"/>
          </a:xfrm>
          <a:prstGeom prst="dodecagon">
            <a:avLst/>
          </a:prstGeom>
          <a:gradFill>
            <a:gsLst>
              <a:gs pos="100000">
                <a:schemeClr val="accent2">
                  <a:lumMod val="75000"/>
                </a:schemeClr>
              </a:gs>
              <a:gs pos="100000">
                <a:schemeClr val="accent1">
                  <a:tint val="50000"/>
                  <a:shade val="100000"/>
                  <a:satMod val="350000"/>
                </a:schemeClr>
              </a:gs>
            </a:gsLst>
          </a:gra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2868" y="3228791"/>
            <a:ext cx="386980" cy="386980"/>
          </a:xfrm>
          <a:prstGeom prst="rect">
            <a:avLst/>
          </a:prstGeom>
        </p:spPr>
      </p:pic>
      <p:sp>
        <p:nvSpPr>
          <p:cNvPr id="12" name="Right Brace 11"/>
          <p:cNvSpPr/>
          <p:nvPr/>
        </p:nvSpPr>
        <p:spPr>
          <a:xfrm>
            <a:off x="5077379" y="1747971"/>
            <a:ext cx="554181" cy="1425120"/>
          </a:xfrm>
          <a:prstGeom prst="rightBrac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3" name="TextBox 12"/>
          <p:cNvSpPr txBox="1"/>
          <p:nvPr/>
        </p:nvSpPr>
        <p:spPr>
          <a:xfrm>
            <a:off x="5559040" y="2218996"/>
            <a:ext cx="4499987" cy="420564"/>
          </a:xfrm>
          <a:prstGeom prst="rect">
            <a:avLst/>
          </a:prstGeom>
          <a:noFill/>
        </p:spPr>
        <p:txBody>
          <a:bodyPr wrap="square" rtlCol="0">
            <a:spAutoFit/>
          </a:bodyPr>
          <a:lstStyle/>
          <a:p>
            <a:pPr rtl="0"/>
            <a:r>
              <a:rPr lang="ko-kr" sz="2133">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임시 보안 자격 증명</a:t>
            </a:r>
            <a:endParaRPr lang="en-US" sz="2133"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4" name="Right Brace 13"/>
          <p:cNvSpPr/>
          <p:nvPr/>
        </p:nvSpPr>
        <p:spPr>
          <a:xfrm>
            <a:off x="5077379" y="3191564"/>
            <a:ext cx="554180" cy="515587"/>
          </a:xfrm>
          <a:prstGeom prst="rightBrac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en-US" sz="2400" dirty="0">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5" name="TextBox 14"/>
          <p:cNvSpPr txBox="1"/>
          <p:nvPr/>
        </p:nvSpPr>
        <p:spPr>
          <a:xfrm>
            <a:off x="5537388" y="3195206"/>
            <a:ext cx="3162445" cy="420564"/>
          </a:xfrm>
          <a:prstGeom prst="rect">
            <a:avLst/>
          </a:prstGeom>
          <a:noFill/>
        </p:spPr>
        <p:txBody>
          <a:bodyPr wrap="square" rtlCol="0">
            <a:spAutoFit/>
          </a:bodyPr>
          <a:lstStyle/>
          <a:p>
            <a:pPr rtl="0"/>
            <a:r>
              <a:rPr lang="ko-kr" sz="2133">
                <a:latin typeface="Amazon Ember" panose="020B0603020204020204" pitchFamily="34" charset="0"/>
                <a:ea typeface="Malgun Gothic" panose="020B0503020000020004" pitchFamily="34" charset="-127"/>
                <a:cs typeface="Amazon Ember" panose="020B0603020204020204" pitchFamily="34" charset="0"/>
              </a:rPr>
              <a:t>15분에서 36시간</a:t>
            </a:r>
          </a:p>
        </p:txBody>
      </p:sp>
      <p:sp>
        <p:nvSpPr>
          <p:cNvPr id="19" name="Content Placeholder 2"/>
          <p:cNvSpPr txBox="1">
            <a:spLocks/>
          </p:cNvSpPr>
          <p:nvPr/>
        </p:nvSpPr>
        <p:spPr>
          <a:xfrm>
            <a:off x="5976186" y="3768502"/>
            <a:ext cx="6148783" cy="2697495"/>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Tx/>
              <a:buBlip>
                <a:blip r:embed="rId7"/>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rtl="0"/>
            <a:endParaRPr lang="en-US" sz="2667" dirty="0">
              <a:latin typeface="Amazon Ember" panose="020B06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278152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5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15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par>
                          <p:cTn id="11" fill="hold">
                            <p:stCondLst>
                              <p:cond delay="650"/>
                            </p:stCondLst>
                            <p:childTnLst>
                              <p:par>
                                <p:cTn id="12" presetID="9" presetClass="entr" presetSubtype="0" fill="hold" grpId="0" nodeType="afterEffect">
                                  <p:stCondLst>
                                    <p:cond delay="15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par>
                                <p:cTn id="15" presetID="9" presetClass="entr" presetSubtype="0" fill="hold" grpId="0" nodeType="withEffect">
                                  <p:stCondLst>
                                    <p:cond delay="15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par>
                                <p:cTn id="18" presetID="9" presetClass="entr" presetSubtype="0" fill="hold" nodeType="withEffect">
                                  <p:stCondLst>
                                    <p:cond delay="15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panose="020B0603020204020204" pitchFamily="34" charset="0"/>
                <a:ea typeface="Malgun Gothic" panose="020B0503020000020004" pitchFamily="34" charset="-127"/>
              </a:rPr>
              <a:t>애플리케이션 인증</a:t>
            </a:r>
            <a:endParaRPr lang="en-US" dirty="0">
              <a:latin typeface="Amazon Ember" panose="020B0603020204020204" pitchFamily="34" charset="0"/>
              <a:ea typeface="Malgun Gothic" panose="020B0503020000020004" pitchFamily="34" charset="-127"/>
            </a:endParaRPr>
          </a:p>
        </p:txBody>
      </p:sp>
      <p:sp>
        <p:nvSpPr>
          <p:cNvPr id="4" name="Right Arrow 3"/>
          <p:cNvSpPr/>
          <p:nvPr/>
        </p:nvSpPr>
        <p:spPr>
          <a:xfrm>
            <a:off x="7031319" y="3175776"/>
            <a:ext cx="3296940" cy="5272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Right Arrow 4"/>
          <p:cNvSpPr/>
          <p:nvPr/>
        </p:nvSpPr>
        <p:spPr>
          <a:xfrm rot="10800000">
            <a:off x="2337956" y="3164784"/>
            <a:ext cx="3223016" cy="5272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7969" y="2980183"/>
            <a:ext cx="1005405" cy="1019368"/>
          </a:xfrm>
          <a:prstGeom prst="rect">
            <a:avLst/>
          </a:prstGeom>
          <a:effectLst>
            <a:outerShdw blurRad="50800" dist="38100" dir="2700000" algn="tl" rotWithShape="0">
              <a:prstClr val="black">
                <a:alpha val="40000"/>
              </a:prstClr>
            </a:outerShdw>
          </a:effectLst>
        </p:spPr>
      </p:pic>
      <p:sp>
        <p:nvSpPr>
          <p:cNvPr id="7" name="Rounded Rectangle 6"/>
          <p:cNvSpPr/>
          <p:nvPr/>
        </p:nvSpPr>
        <p:spPr>
          <a:xfrm>
            <a:off x="1065323" y="2980183"/>
            <a:ext cx="972065" cy="1019368"/>
          </a:xfrm>
          <a:prstGeom prst="roundRect">
            <a:avLst/>
          </a:prstGeom>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TextBox 7"/>
          <p:cNvSpPr txBox="1"/>
          <p:nvPr/>
        </p:nvSpPr>
        <p:spPr>
          <a:xfrm>
            <a:off x="5716069" y="4024692"/>
            <a:ext cx="1147697" cy="246221"/>
          </a:xfrm>
          <a:prstGeom prst="rect">
            <a:avLst/>
          </a:prstGeom>
          <a:noFill/>
        </p:spPr>
        <p:txBody>
          <a:bodyPr wrap="square" lIns="0" tIns="0" rIns="0" bIns="0" rtlCol="0">
            <a:spAutoFit/>
          </a:bodyPr>
          <a:lstStyle/>
          <a:p>
            <a:pPr algn="ctr" rtl="0"/>
            <a:r>
              <a:rPr lang="ko-kr" sz="1600" b="1">
                <a:latin typeface="Amazon Ember" panose="020B0603020204020204" pitchFamily="34" charset="0"/>
                <a:ea typeface="Malgun Gothic" panose="020B0503020000020004" pitchFamily="34" charset="-127"/>
                <a:cs typeface="Amazon Ember" panose="020B0603020204020204" pitchFamily="34" charset="0"/>
              </a:rPr>
              <a:t>AWS IAM</a:t>
            </a:r>
          </a:p>
        </p:txBody>
      </p:sp>
      <p:sp>
        <p:nvSpPr>
          <p:cNvPr id="9" name="TextBox 8"/>
          <p:cNvSpPr txBox="1"/>
          <p:nvPr/>
        </p:nvSpPr>
        <p:spPr>
          <a:xfrm>
            <a:off x="10417540" y="4127675"/>
            <a:ext cx="1326261" cy="246221"/>
          </a:xfrm>
          <a:prstGeom prst="rect">
            <a:avLst/>
          </a:prstGeom>
          <a:noFill/>
        </p:spPr>
        <p:txBody>
          <a:bodyPr wrap="square" lIns="0" tIns="0" rIns="0" bIns="0" rtlCol="0">
            <a:spAutoFit/>
          </a:bodyPr>
          <a:lstStyle/>
          <a:p>
            <a:pPr algn="ctr" rtl="0"/>
            <a:r>
              <a:rPr lang="ko-kr" sz="16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애플리케이션</a:t>
            </a:r>
            <a:endParaRPr lang="en-US" sz="16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0" name="Multiply 9"/>
          <p:cNvSpPr/>
          <p:nvPr/>
        </p:nvSpPr>
        <p:spPr>
          <a:xfrm>
            <a:off x="3258391" y="2589707"/>
            <a:ext cx="1383956" cy="1760379"/>
          </a:xfrm>
          <a:prstGeom prst="mathMultiply">
            <a:avLst/>
          </a:prstGeom>
          <a:gradFill>
            <a:gsLst>
              <a:gs pos="100000">
                <a:srgbClr val="FF0000"/>
              </a:gs>
              <a:gs pos="100000">
                <a:schemeClr val="accent1">
                  <a:tint val="50000"/>
                  <a:shade val="100000"/>
                  <a:satMod val="350000"/>
                </a:schemeClr>
              </a:gs>
            </a:gsLst>
          </a:grad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Multiply 10"/>
          <p:cNvSpPr/>
          <p:nvPr/>
        </p:nvSpPr>
        <p:spPr>
          <a:xfrm>
            <a:off x="7811179" y="2578719"/>
            <a:ext cx="1383956" cy="1760379"/>
          </a:xfrm>
          <a:prstGeom prst="mathMultiply">
            <a:avLst/>
          </a:prstGeom>
          <a:gradFill>
            <a:gsLst>
              <a:gs pos="100000">
                <a:srgbClr val="FF0000"/>
              </a:gs>
              <a:gs pos="100000">
                <a:schemeClr val="accent1">
                  <a:tint val="50000"/>
                  <a:shade val="100000"/>
                  <a:satMod val="350000"/>
                </a:schemeClr>
              </a:gs>
            </a:gsLst>
          </a:grad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p:cNvSpPr txBox="1"/>
          <p:nvPr/>
        </p:nvSpPr>
        <p:spPr>
          <a:xfrm>
            <a:off x="3375614" y="2507915"/>
            <a:ext cx="1266733" cy="246221"/>
          </a:xfrm>
          <a:prstGeom prst="rect">
            <a:avLst/>
          </a:prstGeom>
          <a:noFill/>
        </p:spPr>
        <p:txBody>
          <a:bodyPr wrap="square" lIns="0" tIns="0" rIns="0" bIns="0" rtlCol="0">
            <a:spAutoFit/>
          </a:bodyPr>
          <a:lstStyle/>
          <a:p>
            <a:pPr algn="ctr" rtl="0"/>
            <a:r>
              <a:rPr lang="ko-kr" sz="1600" b="1">
                <a:latin typeface="Amazon Ember" panose="020B0603020204020204" pitchFamily="34" charset="0"/>
                <a:ea typeface="Malgun Gothic" panose="020B0503020000020004" pitchFamily="34" charset="-127"/>
                <a:cs typeface="Amazon Ember" panose="020B0603020204020204" pitchFamily="34" charset="0"/>
              </a:rPr>
              <a:t>지원</a:t>
            </a:r>
            <a:r>
              <a:rPr lang="ko-kr" sz="1600"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 안 됨</a:t>
            </a:r>
            <a:endParaRPr lang="en-US" sz="16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5" name="TextBox 14"/>
          <p:cNvSpPr txBox="1"/>
          <p:nvPr/>
        </p:nvSpPr>
        <p:spPr>
          <a:xfrm>
            <a:off x="7929307" y="2507915"/>
            <a:ext cx="1265828" cy="246221"/>
          </a:xfrm>
          <a:prstGeom prst="rect">
            <a:avLst/>
          </a:prstGeom>
          <a:noFill/>
        </p:spPr>
        <p:txBody>
          <a:bodyPr wrap="square" lIns="0" tIns="0" rIns="0" bIns="0" rtlCol="0">
            <a:spAutoFit/>
          </a:bodyPr>
          <a:lstStyle/>
          <a:p>
            <a:pPr algn="ctr" rtl="0"/>
            <a:r>
              <a:rPr lang="ko-kr" sz="1600" b="1">
                <a:latin typeface="Amazon Ember" panose="020B0603020204020204" pitchFamily="34" charset="0"/>
                <a:ea typeface="Malgun Gothic" panose="020B0503020000020004" pitchFamily="34" charset="-127"/>
                <a:cs typeface="Amazon Ember" panose="020B0603020204020204" pitchFamily="34" charset="0"/>
              </a:rPr>
              <a:t>지원</a:t>
            </a:r>
            <a:r>
              <a:rPr lang="ko-kr" sz="1600"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 안 됨</a:t>
            </a:r>
            <a:endParaRPr lang="en-US" sz="1600"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7" name="TextBox 16"/>
          <p:cNvSpPr txBox="1"/>
          <p:nvPr/>
        </p:nvSpPr>
        <p:spPr>
          <a:xfrm>
            <a:off x="537480" y="4068547"/>
            <a:ext cx="2027749" cy="246221"/>
          </a:xfrm>
          <a:prstGeom prst="rect">
            <a:avLst/>
          </a:prstGeom>
          <a:noFill/>
        </p:spPr>
        <p:txBody>
          <a:bodyPr wrap="square" lIns="0" tIns="0" rIns="0" bIns="0" rtlCol="0">
            <a:spAutoFit/>
          </a:bodyPr>
          <a:lstStyle/>
          <a:p>
            <a:pPr algn="ctr" rtl="0"/>
            <a:r>
              <a:rPr lang="ko-KR" altLang="en-US" sz="1600" b="1" dirty="0">
                <a:latin typeface="Amazon Ember" panose="020B0603020204020204" pitchFamily="34" charset="0"/>
                <a:ea typeface="Malgun Gothic" panose="020B0503020000020004" pitchFamily="34" charset="-127"/>
                <a:cs typeface="Amazon Ember" panose="020B0603020204020204" pitchFamily="34" charset="0"/>
              </a:rPr>
              <a:t>운영 체제</a:t>
            </a:r>
            <a:endParaRPr lang="ko-kr" sz="1600" b="1" dirty="0">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18" name="Picture 17">
            <a:extLst>
              <a:ext uri="{FF2B5EF4-FFF2-40B4-BE49-F238E27FC236}">
                <a16:creationId xmlns:a16="http://schemas.microsoft.com/office/drawing/2014/main" id="{5BD48771-765F-AE45-AA5B-5D1747E8ED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3000" y="2835929"/>
            <a:ext cx="546291" cy="1035079"/>
          </a:xfrm>
          <a:prstGeom prst="rect">
            <a:avLst/>
          </a:prstGeom>
        </p:spPr>
      </p:pic>
    </p:spTree>
    <p:custDataLst>
      <p:tags r:id="rId1"/>
    </p:custDataLst>
    <p:extLst>
      <p:ext uri="{BB962C8B-B14F-4D97-AF65-F5344CB8AC3E}">
        <p14:creationId xmlns:p14="http://schemas.microsoft.com/office/powerpoint/2010/main" val="8429696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rtl="0"/>
            <a:r>
              <a:rPr lang="en-US" altLang="ko-KR" dirty="0">
                <a:latin typeface="Amazon Ember Light" panose="020B0403020204020204" pitchFamily="34" charset="0"/>
                <a:ea typeface="Malgun Gothic" panose="020B0503020000020004" pitchFamily="34" charset="-127"/>
              </a:rPr>
              <a:t>AWS IAM </a:t>
            </a:r>
            <a:r>
              <a:rPr lang="ko-KR" altLang="en-US" dirty="0">
                <a:latin typeface="Amazon Ember Light" panose="020B0403020204020204" pitchFamily="34" charset="0"/>
                <a:ea typeface="Malgun Gothic" panose="020B0503020000020004" pitchFamily="34" charset="-127"/>
              </a:rPr>
              <a:t>인증 및</a:t>
            </a:r>
            <a:r>
              <a:rPr lang="ko-kr" dirty="0">
                <a:latin typeface="Amazon Ember Light" panose="020B0403020204020204" pitchFamily="34" charset="0"/>
                <a:ea typeface="Malgun Gothic" panose="020B0503020000020004" pitchFamily="34" charset="-127"/>
              </a:rPr>
              <a:t> </a:t>
            </a:r>
            <a:br>
              <a:rPr lang="en-US" dirty="0">
                <a:latin typeface="Amazon Ember Light" panose="020B0403020204020204" pitchFamily="34" charset="0"/>
                <a:ea typeface="Malgun Gothic" panose="020B0503020000020004" pitchFamily="34" charset="-127"/>
              </a:rPr>
            </a:br>
            <a:r>
              <a:rPr lang="ko-kr" dirty="0">
                <a:latin typeface="Amazon Ember Light" panose="020B0403020204020204" pitchFamily="34" charset="0"/>
                <a:ea typeface="Malgun Gothic" panose="020B0503020000020004" pitchFamily="34" charset="-127"/>
              </a:rPr>
              <a:t>권한 부여</a:t>
            </a:r>
            <a:endParaRPr lang="en-US" dirty="0">
              <a:latin typeface="Amazon Ember Light" panose="020B0403020204020204" pitchFamily="34" charset="0"/>
              <a:ea typeface="Malgun Gothic" panose="020B0503020000020004" pitchFamily="34" charset="-127"/>
            </a:endParaRPr>
          </a:p>
        </p:txBody>
      </p:sp>
      <p:sp>
        <p:nvSpPr>
          <p:cNvPr id="12" name="Content Placeholder 2"/>
          <p:cNvSpPr>
            <a:spLocks noGrp="1"/>
          </p:cNvSpPr>
          <p:nvPr>
            <p:ph idx="1"/>
          </p:nvPr>
        </p:nvSpPr>
        <p:spPr/>
        <p:txBody>
          <a:bodyPr rtlCol="0"/>
          <a:lstStyle/>
          <a:p>
            <a:pPr rtl="0"/>
            <a:r>
              <a:rPr lang="ko-kr" dirty="0">
                <a:latin typeface="Amazon Ember Light" panose="020B0403020204020204" pitchFamily="34" charset="0"/>
                <a:ea typeface="Malgun Gothic" panose="020B0503020000020004" pitchFamily="34" charset="-127"/>
              </a:rPr>
              <a:t>인증</a:t>
            </a:r>
          </a:p>
          <a:p>
            <a:pPr lvl="1" rtl="0"/>
            <a:r>
              <a:rPr lang="ko-kr" dirty="0">
                <a:latin typeface="Amazon Ember Light" panose="020B0403020204020204" pitchFamily="34" charset="0"/>
                <a:ea typeface="Malgun Gothic" panose="020B0503020000020004" pitchFamily="34" charset="-127"/>
              </a:rPr>
              <a:t>AWS Management Console </a:t>
            </a:r>
          </a:p>
          <a:p>
            <a:pPr lvl="2" rtl="0"/>
            <a:r>
              <a:rPr lang="ko-kr" dirty="0">
                <a:latin typeface="Amazon Ember Light" panose="020B0403020204020204" pitchFamily="34" charset="0"/>
                <a:ea typeface="Malgun Gothic" panose="020B0503020000020004" pitchFamily="34" charset="-127"/>
              </a:rPr>
              <a:t>사용자 이름 및 비밀번호</a:t>
            </a:r>
          </a:p>
          <a:p>
            <a:pPr lvl="1" rtl="0"/>
            <a:r>
              <a:rPr lang="ko-kr" dirty="0">
                <a:latin typeface="Amazon Ember Light" panose="020B0403020204020204" pitchFamily="34" charset="0"/>
                <a:ea typeface="Malgun Gothic" panose="020B0503020000020004" pitchFamily="34" charset="-127"/>
              </a:rPr>
              <a:t>AWS CLI 또는 SDK API</a:t>
            </a:r>
          </a:p>
          <a:p>
            <a:pPr lvl="2" rtl="0"/>
            <a:r>
              <a:rPr lang="ko-KR" altLang="en-US" dirty="0">
                <a:latin typeface="Amazon Ember Light" panose="020B0403020204020204" pitchFamily="34" charset="0"/>
                <a:ea typeface="Malgun Gothic" panose="020B0503020000020004" pitchFamily="34" charset="-127"/>
              </a:rPr>
              <a:t>액세스 키와 보안 키</a:t>
            </a:r>
            <a:endParaRPr lang="ko-kr" dirty="0">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권한 부여</a:t>
            </a:r>
          </a:p>
          <a:p>
            <a:pPr lvl="1" rtl="0"/>
            <a:r>
              <a:rPr lang="ko-kr" dirty="0">
                <a:latin typeface="Amazon Ember Light" panose="020B0403020204020204" pitchFamily="34" charset="0"/>
                <a:ea typeface="Malgun Gothic" panose="020B0503020000020004" pitchFamily="34" charset="-127"/>
              </a:rPr>
              <a:t>정책</a:t>
            </a:r>
          </a:p>
        </p:txBody>
      </p:sp>
      <p:pic>
        <p:nvPicPr>
          <p:cNvPr id="13" name="Picture 12" descr="U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1284" y="3076503"/>
            <a:ext cx="975360" cy="975360"/>
          </a:xfrm>
          <a:prstGeom prst="rect">
            <a:avLst/>
          </a:prstGeom>
        </p:spPr>
      </p:pic>
      <p:pic>
        <p:nvPicPr>
          <p:cNvPr id="14" name="Picture 13" descr="Us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9715" y="3065967"/>
            <a:ext cx="975360" cy="975360"/>
          </a:xfrm>
          <a:prstGeom prst="rect">
            <a:avLst/>
          </a:prstGeom>
        </p:spPr>
      </p:pic>
      <p:sp>
        <p:nvSpPr>
          <p:cNvPr id="15" name="TextBox 14"/>
          <p:cNvSpPr txBox="1"/>
          <p:nvPr/>
        </p:nvSpPr>
        <p:spPr>
          <a:xfrm>
            <a:off x="7785916" y="4087156"/>
            <a:ext cx="947895" cy="205121"/>
          </a:xfrm>
          <a:prstGeom prst="rect">
            <a:avLst/>
          </a:prstGeom>
          <a:noFill/>
        </p:spPr>
        <p:txBody>
          <a:bodyPr wrap="square" lIns="0" tIns="0" rIns="0" bIns="0" rtlCol="0">
            <a:spAutoFit/>
          </a:bodyPr>
          <a:lstStyle/>
          <a:p>
            <a:pPr algn="ctr" rtl="0"/>
            <a:r>
              <a:rPr lang="ko-kr"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IAM 사용자</a:t>
            </a:r>
            <a:endParaRPr lang="en-US"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6" name="TextBox 15"/>
          <p:cNvSpPr txBox="1"/>
          <p:nvPr/>
        </p:nvSpPr>
        <p:spPr>
          <a:xfrm>
            <a:off x="9967535" y="4087156"/>
            <a:ext cx="1064819" cy="205121"/>
          </a:xfrm>
          <a:prstGeom prst="rect">
            <a:avLst/>
          </a:prstGeom>
          <a:noFill/>
        </p:spPr>
        <p:txBody>
          <a:bodyPr wrap="square" lIns="0" tIns="0" rIns="0" bIns="0" rtlCol="0">
            <a:spAutoFit/>
          </a:bodyPr>
          <a:lstStyle/>
          <a:p>
            <a:pPr algn="ctr" rtl="0"/>
            <a:r>
              <a:rPr lang="ko-kr" sz="1333"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IAM 그룹</a:t>
            </a:r>
            <a:endParaRPr lang="en-US"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sp>
        <p:nvSpPr>
          <p:cNvPr id="10" name="TextBox 9"/>
          <p:cNvSpPr txBox="1"/>
          <p:nvPr/>
        </p:nvSpPr>
        <p:spPr>
          <a:xfrm>
            <a:off x="8736645" y="5220178"/>
            <a:ext cx="1147697" cy="205121"/>
          </a:xfrm>
          <a:prstGeom prst="rect">
            <a:avLst/>
          </a:prstGeom>
          <a:noFill/>
        </p:spPr>
        <p:txBody>
          <a:bodyPr wrap="square" lIns="0" tIns="0" rIns="0" bIns="0" rtlCol="0">
            <a:spAutoFit/>
          </a:bodyPr>
          <a:lstStyle/>
          <a:p>
            <a:pPr algn="ctr" rtl="0"/>
            <a:r>
              <a:rPr lang="ko-kr" sz="1333" b="1">
                <a:solidFill>
                  <a:srgbClr val="000000"/>
                </a:solidFill>
                <a:latin typeface="Amazon Ember" panose="020B0603020204020204" pitchFamily="34" charset="0"/>
                <a:ea typeface="Malgun Gothic" panose="020B0503020000020004" pitchFamily="34" charset="-127"/>
                <a:cs typeface="Amazon Ember" panose="020B0603020204020204" pitchFamily="34" charset="0"/>
              </a:rPr>
              <a:t>IAM 역할</a:t>
            </a:r>
            <a:endParaRPr lang="en-US" sz="1333" b="1" dirty="0">
              <a:solidFill>
                <a:srgbClr val="000000"/>
              </a:solidFill>
              <a:latin typeface="Amazon Ember" panose="020B0603020204020204" pitchFamily="34" charset="0"/>
              <a:ea typeface="Malgun Gothic" panose="020B0503020000020004" pitchFamily="34" charset="-127"/>
              <a:cs typeface="Amazon Ember" panose="020B0603020204020204" pitchFamily="34" charset="0"/>
            </a:endParaRPr>
          </a:p>
        </p:txBody>
      </p:sp>
      <p:pic>
        <p:nvPicPr>
          <p:cNvPr id="17" name="Picture 16">
            <a:extLst>
              <a:ext uri="{FF2B5EF4-FFF2-40B4-BE49-F238E27FC236}">
                <a16:creationId xmlns:a16="http://schemas.microsoft.com/office/drawing/2014/main" id="{C48CCE8E-608F-F740-82FC-8649D86196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4269" y="4408036"/>
            <a:ext cx="812447" cy="696383"/>
          </a:xfrm>
          <a:prstGeom prst="rect">
            <a:avLst/>
          </a:prstGeom>
        </p:spPr>
      </p:pic>
    </p:spTree>
    <p:custDataLst>
      <p:tags r:id="rId1"/>
    </p:custDataLst>
    <p:extLst>
      <p:ext uri="{BB962C8B-B14F-4D97-AF65-F5344CB8AC3E}">
        <p14:creationId xmlns:p14="http://schemas.microsoft.com/office/powerpoint/2010/main" val="1853578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AWS IAM 모범 사례</a:t>
            </a:r>
            <a:endParaRPr lang="en-US" dirty="0">
              <a:latin typeface="Amazon Ember Light" panose="020B0403020204020204" pitchFamily="34" charset="0"/>
              <a:ea typeface="Malgun Gothic" panose="020B0503020000020004" pitchFamily="34" charset="-127"/>
            </a:endParaRPr>
          </a:p>
        </p:txBody>
      </p:sp>
      <p:sp>
        <p:nvSpPr>
          <p:cNvPr id="3" name="Content Placeholder 2"/>
          <p:cNvSpPr>
            <a:spLocks noGrp="1"/>
          </p:cNvSpPr>
          <p:nvPr>
            <p:ph idx="1"/>
          </p:nvPr>
        </p:nvSpPr>
        <p:spPr/>
        <p:txBody>
          <a:bodyPr rtlCol="0"/>
          <a:lstStyle/>
          <a:p>
            <a:r>
              <a:rPr lang="ko-kr" dirty="0">
                <a:latin typeface="Amazon Ember Light" panose="020B0403020204020204" pitchFamily="34" charset="0"/>
                <a:ea typeface="Malgun Gothic" panose="020B0503020000020004" pitchFamily="34" charset="-127"/>
              </a:rPr>
              <a:t>AWS 계정(루트) 액세스 키를 </a:t>
            </a:r>
            <a:r>
              <a:rPr lang="ko-kr" altLang="en-US" dirty="0">
                <a:latin typeface="Amazon Ember Light" panose="020B0403020204020204" pitchFamily="34" charset="0"/>
                <a:ea typeface="Malgun Gothic" panose="020B0503020000020004" pitchFamily="34" charset="-127"/>
              </a:rPr>
              <a:t>삭제</a:t>
            </a:r>
            <a:r>
              <a:rPr lang="en-US" altLang="ko-KR" dirty="0">
                <a:latin typeface="Amazon Ember Light" panose="020B0403020204020204" pitchFamily="34" charset="0"/>
                <a:ea typeface="Malgun Gothic" panose="020B0503020000020004" pitchFamily="34" charset="-127"/>
              </a:rPr>
              <a:t>.</a:t>
            </a:r>
            <a:endParaRPr lang="ko-kr" dirty="0">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개별 IAM 사용자를 생성합니다.</a:t>
            </a:r>
          </a:p>
          <a:p>
            <a:r>
              <a:rPr lang="ko-kr" dirty="0">
                <a:latin typeface="Amazon Ember Light" panose="020B0403020204020204" pitchFamily="34" charset="0"/>
                <a:ea typeface="Malgun Gothic" panose="020B0503020000020004" pitchFamily="34" charset="-127"/>
              </a:rPr>
              <a:t>그룹을 사용하여 IAM 사용자에게 권한을 </a:t>
            </a:r>
            <a:r>
              <a:rPr lang="ko-kr" altLang="en-US" dirty="0">
                <a:latin typeface="Amazon Ember Light" panose="020B0403020204020204" pitchFamily="34" charset="0"/>
                <a:ea typeface="Malgun Gothic" panose="020B0503020000020004" pitchFamily="34" charset="-127"/>
              </a:rPr>
              <a:t>지정</a:t>
            </a:r>
            <a:r>
              <a:rPr lang="en-US" altLang="ko-KR" dirty="0">
                <a:latin typeface="Amazon Ember Light" panose="020B0403020204020204" pitchFamily="34" charset="0"/>
                <a:ea typeface="Malgun Gothic" panose="020B0503020000020004" pitchFamily="34" charset="-127"/>
              </a:rPr>
              <a:t>.</a:t>
            </a:r>
            <a:endParaRPr lang="ko-kr" dirty="0">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최소한의 권한 부여.</a:t>
            </a:r>
          </a:p>
          <a:p>
            <a:r>
              <a:rPr lang="ko-kr" dirty="0">
                <a:latin typeface="Amazon Ember Light" panose="020B0403020204020204" pitchFamily="34" charset="0"/>
                <a:ea typeface="Malgun Gothic" panose="020B0503020000020004" pitchFamily="34" charset="-127"/>
              </a:rPr>
              <a:t>강력한 암호 정책 </a:t>
            </a:r>
            <a:r>
              <a:rPr lang="ko-kr" altLang="en-US" dirty="0">
                <a:latin typeface="Amazon Ember Light" panose="020B0403020204020204" pitchFamily="34" charset="0"/>
                <a:ea typeface="Malgun Gothic" panose="020B0503020000020004" pitchFamily="34" charset="-127"/>
              </a:rPr>
              <a:t>구성</a:t>
            </a:r>
            <a:r>
              <a:rPr lang="en-US" altLang="ko-KR" dirty="0">
                <a:latin typeface="Amazon Ember Light" panose="020B0403020204020204" pitchFamily="34" charset="0"/>
                <a:ea typeface="Malgun Gothic" panose="020B0503020000020004" pitchFamily="34" charset="-127"/>
              </a:rPr>
              <a:t>.</a:t>
            </a:r>
            <a:endParaRPr lang="ko-kr" dirty="0">
              <a:latin typeface="Amazon Ember Light" panose="020B0403020204020204" pitchFamily="34" charset="0"/>
              <a:ea typeface="Malgun Gothic" panose="020B0503020000020004" pitchFamily="34" charset="-127"/>
            </a:endParaRPr>
          </a:p>
          <a:p>
            <a:pPr rtl="0"/>
            <a:r>
              <a:rPr lang="ko-KR" altLang="en-US" dirty="0">
                <a:latin typeface="Amazon Ember Light" panose="020B0403020204020204" pitchFamily="34" charset="0"/>
                <a:ea typeface="Malgun Gothic" panose="020B0503020000020004" pitchFamily="34" charset="-127"/>
              </a:rPr>
              <a:t>권한 있는 사용자에 대해 멀티 팩터 인증</a:t>
            </a:r>
            <a:r>
              <a:rPr lang="en-US" altLang="ko-KR" dirty="0">
                <a:latin typeface="Amazon Ember Light" panose="020B0403020204020204" pitchFamily="34" charset="0"/>
                <a:ea typeface="Malgun Gothic" panose="020B0503020000020004" pitchFamily="34" charset="-127"/>
              </a:rPr>
              <a:t>(MFA)</a:t>
            </a:r>
            <a:r>
              <a:rPr lang="ko-KR" altLang="en-US" dirty="0">
                <a:latin typeface="Amazon Ember Light" panose="020B0403020204020204" pitchFamily="34" charset="0"/>
                <a:ea typeface="Malgun Gothic" panose="020B0503020000020004" pitchFamily="34" charset="-127"/>
              </a:rPr>
              <a:t>을 활성화합니다</a:t>
            </a:r>
            <a:r>
              <a:rPr lang="en-US" altLang="ko-KR" dirty="0">
                <a:latin typeface="Amazon Ember Light" panose="020B0403020204020204" pitchFamily="34" charset="0"/>
                <a:ea typeface="Malgun Gothic" panose="020B0503020000020004" pitchFamily="34" charset="-127"/>
              </a:rPr>
              <a:t>.</a:t>
            </a:r>
            <a:endParaRPr lang="en-US" dirty="0">
              <a:latin typeface="Amazon Ember Light" panose="020B0403020204020204" pitchFamily="34" charset="0"/>
              <a:ea typeface="Malgun Gothic" panose="020B0503020000020004" pitchFamily="34" charset="-127"/>
            </a:endParaRPr>
          </a:p>
          <a:p>
            <a:pPr rtl="0"/>
            <a:endParaRPr lang="en-US" dirty="0">
              <a:latin typeface="Amazon Ember Light" panose="020B0403020204020204" pitchFamily="34" charset="0"/>
              <a:ea typeface="Malgun Gothic" panose="020B0503020000020004" pitchFamily="34" charset="-127"/>
            </a:endParaRPr>
          </a:p>
        </p:txBody>
      </p:sp>
      <p:pic>
        <p:nvPicPr>
          <p:cNvPr id="6" name="Picture 5">
            <a:extLst>
              <a:ext uri="{FF2B5EF4-FFF2-40B4-BE49-F238E27FC236}">
                <a16:creationId xmlns:a16="http://schemas.microsoft.com/office/drawing/2014/main" id="{9A455823-8A4C-3144-90BF-AD7088F46C9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8000" b="76857" l="10000" r="95200">
                        <a14:foregroundMark x1="26000" y1="36857" x2="26000" y2="36857"/>
                        <a14:foregroundMark x1="28200" y1="37429" x2="28200" y2="37429"/>
                        <a14:foregroundMark x1="22600" y1="34286" x2="36400" y2="44000"/>
                        <a14:foregroundMark x1="32200" y1="37429" x2="32200" y2="37429"/>
                        <a14:foregroundMark x1="16400" y1="47429" x2="16400" y2="47429"/>
                      </a14:backgroundRemoval>
                    </a14:imgEffect>
                  </a14:imgLayer>
                </a14:imgProps>
              </a:ext>
            </a:extLst>
          </a:blip>
          <a:stretch>
            <a:fillRect/>
          </a:stretch>
        </p:blipFill>
        <p:spPr>
          <a:xfrm>
            <a:off x="8039615" y="4273171"/>
            <a:ext cx="3106180" cy="2170184"/>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5252432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dirty="0">
                <a:latin typeface="Amazon Ember Light" panose="020B0403020204020204" pitchFamily="34" charset="0"/>
                <a:ea typeface="Malgun Gothic" panose="020B0503020000020004" pitchFamily="34" charset="-127"/>
              </a:rPr>
              <a:t>AWS IAM 모범 사례(계속)</a:t>
            </a:r>
          </a:p>
        </p:txBody>
      </p:sp>
      <p:sp>
        <p:nvSpPr>
          <p:cNvPr id="3" name="Content Placeholder 2"/>
          <p:cNvSpPr>
            <a:spLocks noGrp="1"/>
          </p:cNvSpPr>
          <p:nvPr>
            <p:ph idx="1"/>
          </p:nvPr>
        </p:nvSpPr>
        <p:spPr/>
        <p:txBody>
          <a:bodyPr rtlCol="0"/>
          <a:lstStyle/>
          <a:p>
            <a:pPr rtl="0"/>
            <a:r>
              <a:rPr lang="ko-kr" dirty="0" err="1">
                <a:latin typeface="Amazon Ember Light" panose="020B0403020204020204" pitchFamily="34" charset="0"/>
                <a:ea typeface="Malgun Gothic" panose="020B0503020000020004" pitchFamily="34" charset="-127"/>
              </a:rPr>
              <a:t>Amazon</a:t>
            </a:r>
            <a:r>
              <a:rPr lang="ko-kr" dirty="0">
                <a:latin typeface="Amazon Ember Light" panose="020B0403020204020204" pitchFamily="34" charset="0"/>
                <a:ea typeface="Malgun Gothic" panose="020B0503020000020004" pitchFamily="34" charset="-127"/>
              </a:rPr>
              <a:t> EC2 인스턴스에서 실행되는 애플리케이션에 역할 사용.</a:t>
            </a:r>
          </a:p>
          <a:p>
            <a:r>
              <a:rPr lang="ko-kr" dirty="0">
                <a:latin typeface="Amazon Ember Light" panose="020B0403020204020204" pitchFamily="34" charset="0"/>
                <a:ea typeface="Malgun Gothic" panose="020B0503020000020004" pitchFamily="34" charset="-127"/>
              </a:rPr>
              <a:t>자격 증명을 공유하기보다는 역할을 </a:t>
            </a:r>
            <a:r>
              <a:rPr lang="ko-kr">
                <a:latin typeface="Amazon Ember Light" panose="020B0403020204020204" pitchFamily="34" charset="0"/>
                <a:ea typeface="Malgun Gothic" panose="020B0503020000020004" pitchFamily="34" charset="-127"/>
              </a:rPr>
              <a:t>사용하여 </a:t>
            </a:r>
            <a:r>
              <a:rPr lang="ko-kr" altLang="en-US">
                <a:latin typeface="Amazon Ember Light" panose="020B0403020204020204" pitchFamily="34" charset="0"/>
                <a:ea typeface="Malgun Gothic" panose="020B0503020000020004" pitchFamily="34" charset="-127"/>
              </a:rPr>
              <a:t>위임</a:t>
            </a:r>
            <a:r>
              <a:rPr lang="en-US" altLang="ko-KR">
                <a:latin typeface="Amazon Ember Light" panose="020B0403020204020204" pitchFamily="34" charset="0"/>
                <a:ea typeface="Malgun Gothic" panose="020B0503020000020004" pitchFamily="34" charset="-127"/>
              </a:rPr>
              <a:t>.</a:t>
            </a:r>
            <a:endParaRPr lang="ko-kr" dirty="0">
              <a:latin typeface="Amazon Ember Light" panose="020B0403020204020204" pitchFamily="34" charset="0"/>
              <a:ea typeface="Malgun Gothic" panose="020B0503020000020004" pitchFamily="34" charset="-127"/>
            </a:endParaRPr>
          </a:p>
          <a:p>
            <a:r>
              <a:rPr lang="ko-kr" dirty="0">
                <a:latin typeface="Amazon Ember Light" panose="020B0403020204020204" pitchFamily="34" charset="0"/>
                <a:ea typeface="Malgun Gothic" panose="020B0503020000020004" pitchFamily="34" charset="-127"/>
              </a:rPr>
              <a:t>자격 증명을 주기적으로 </a:t>
            </a:r>
            <a:r>
              <a:rPr lang="ko-kr" altLang="en-US" dirty="0">
                <a:latin typeface="Amazon Ember Light" panose="020B0403020204020204" pitchFamily="34" charset="0"/>
                <a:ea typeface="Malgun Gothic" panose="020B0503020000020004" pitchFamily="34" charset="-127"/>
              </a:rPr>
              <a:t>교체</a:t>
            </a:r>
            <a:r>
              <a:rPr lang="en-US" altLang="ko-KR" dirty="0">
                <a:latin typeface="Amazon Ember Light" panose="020B0403020204020204" pitchFamily="34" charset="0"/>
                <a:ea typeface="Malgun Gothic" panose="020B0503020000020004" pitchFamily="34" charset="-127"/>
              </a:rPr>
              <a:t>.</a:t>
            </a:r>
            <a:endParaRPr lang="ko-kr" dirty="0">
              <a:latin typeface="Amazon Ember Light" panose="020B0403020204020204" pitchFamily="34" charset="0"/>
              <a:ea typeface="Malgun Gothic" panose="020B0503020000020004" pitchFamily="34" charset="-127"/>
            </a:endParaRPr>
          </a:p>
          <a:p>
            <a:pPr rtl="0"/>
            <a:r>
              <a:rPr lang="ko-kr" dirty="0">
                <a:latin typeface="Amazon Ember Light" panose="020B0403020204020204" pitchFamily="34" charset="0"/>
                <a:ea typeface="Malgun Gothic" panose="020B0503020000020004" pitchFamily="34" charset="-127"/>
              </a:rPr>
              <a:t>불필요한 사용자와 자격 증명을 제거합니다.</a:t>
            </a:r>
          </a:p>
          <a:p>
            <a:pPr rtl="0"/>
            <a:r>
              <a:rPr lang="ko-kr" dirty="0">
                <a:latin typeface="Amazon Ember Light" panose="020B0403020204020204" pitchFamily="34" charset="0"/>
                <a:ea typeface="Malgun Gothic" panose="020B0503020000020004" pitchFamily="34" charset="-127"/>
              </a:rPr>
              <a:t>보안 강화를 위해 정책 조건을 사용합니다.</a:t>
            </a:r>
            <a:endParaRPr lang="en-US" dirty="0">
              <a:latin typeface="Amazon Ember Light" panose="020B0403020204020204" pitchFamily="34" charset="0"/>
              <a:ea typeface="Malgun Gothic" panose="020B0503020000020004" pitchFamily="34" charset="-127"/>
            </a:endParaRPr>
          </a:p>
          <a:p>
            <a:r>
              <a:rPr lang="ko-kr" dirty="0">
                <a:latin typeface="Amazon Ember Light" panose="020B0403020204020204" pitchFamily="34" charset="0"/>
                <a:ea typeface="Malgun Gothic" panose="020B0503020000020004" pitchFamily="34" charset="-127"/>
              </a:rPr>
              <a:t>AWS 계정 내 활동을 </a:t>
            </a:r>
            <a:r>
              <a:rPr lang="ko-kr" altLang="en-US" dirty="0">
                <a:latin typeface="Amazon Ember Light" panose="020B0403020204020204" pitchFamily="34" charset="0"/>
                <a:ea typeface="Malgun Gothic" panose="020B0503020000020004" pitchFamily="34" charset="-127"/>
              </a:rPr>
              <a:t>모니터링</a:t>
            </a:r>
            <a:r>
              <a:rPr lang="en-US" altLang="ko-KR" dirty="0">
                <a:latin typeface="Amazon Ember Light" panose="020B0403020204020204" pitchFamily="34" charset="0"/>
                <a:ea typeface="Malgun Gothic" panose="020B0503020000020004" pitchFamily="34" charset="-127"/>
              </a:rPr>
              <a:t>.</a:t>
            </a:r>
            <a:endParaRPr lang="ko-kr" dirty="0">
              <a:latin typeface="Amazon Ember Light" panose="020B0403020204020204" pitchFamily="34" charset="0"/>
              <a:ea typeface="Malgun Gothic" panose="020B0503020000020004" pitchFamily="34" charset="-127"/>
            </a:endParaRPr>
          </a:p>
          <a:p>
            <a:pPr rtl="0"/>
            <a:endParaRPr lang="en-US" dirty="0">
              <a:latin typeface="Amazon Ember Light" panose="020B04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11864620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AWS CloudTrail</a:t>
            </a:r>
          </a:p>
        </p:txBody>
      </p:sp>
      <p:sp>
        <p:nvSpPr>
          <p:cNvPr id="3" name="Content Placeholder 2"/>
          <p:cNvSpPr>
            <a:spLocks noGrp="1"/>
          </p:cNvSpPr>
          <p:nvPr>
            <p:ph idx="1"/>
          </p:nvPr>
        </p:nvSpPr>
        <p:spPr/>
        <p:txBody>
          <a:bodyPr rtlCol="0"/>
          <a:lstStyle/>
          <a:p>
            <a:pPr rtl="0"/>
            <a:r>
              <a:rPr lang="ko-kr">
                <a:latin typeface="Amazon Ember Light" panose="020B0403020204020204" pitchFamily="34" charset="0"/>
                <a:ea typeface="Malgun Gothic" panose="020B0503020000020004" pitchFamily="34" charset="-127"/>
              </a:rPr>
              <a:t>계정에 대한 AWS API 호출을 기록합니다.</a:t>
            </a:r>
          </a:p>
          <a:p>
            <a:pPr rtl="0"/>
            <a:r>
              <a:rPr lang="ko-kr">
                <a:latin typeface="Amazon Ember Light" panose="020B0403020204020204" pitchFamily="34" charset="0"/>
                <a:ea typeface="Malgun Gothic" panose="020B0503020000020004" pitchFamily="34" charset="-127"/>
              </a:rPr>
              <a:t>정보와 함께 로그 파일을 Amazon S3 버킷에 전송합니다.</a:t>
            </a:r>
          </a:p>
          <a:p>
            <a:pPr rtl="0"/>
            <a:r>
              <a:rPr lang="ko-kr">
                <a:latin typeface="Amazon Ember Light" panose="020B0403020204020204" pitchFamily="34" charset="0"/>
                <a:ea typeface="Malgun Gothic" panose="020B0503020000020004" pitchFamily="34" charset="-127"/>
              </a:rPr>
              <a:t>AWS Management Console, AWS SDK, AWS CLI 및 상위 수준의 AWS 서비스를 사용하여 호출을 수행합니다.</a:t>
            </a:r>
          </a:p>
        </p:txBody>
      </p:sp>
      <p:cxnSp>
        <p:nvCxnSpPr>
          <p:cNvPr id="8" name="Straight Arrow Connector 7"/>
          <p:cNvCxnSpPr/>
          <p:nvPr/>
        </p:nvCxnSpPr>
        <p:spPr>
          <a:xfrm>
            <a:off x="3907795" y="5105459"/>
            <a:ext cx="3326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79648" y="5686639"/>
            <a:ext cx="2240785" cy="246221"/>
          </a:xfrm>
          <a:prstGeom prst="rect">
            <a:avLst/>
          </a:prstGeom>
          <a:noFill/>
        </p:spPr>
        <p:txBody>
          <a:bodyPr wrap="square" lIns="0" tIns="0" rIns="0" bIns="0" rtlCol="0">
            <a:spAutoFit/>
          </a:bodyPr>
          <a:lstStyle/>
          <a:p>
            <a:pPr algn="ctr" rtl="0"/>
            <a:r>
              <a:rPr lang="ko-kr" sz="1600" b="1">
                <a:latin typeface="Amazon Ember "/>
                <a:ea typeface="Malgun Gothic" panose="020B0503020000020004" pitchFamily="34" charset="-127"/>
                <a:cs typeface="Amazon Ember" panose="020B0603020204020204" pitchFamily="34" charset="0"/>
              </a:rPr>
              <a:t>AWS CloudTrail</a:t>
            </a:r>
          </a:p>
        </p:txBody>
      </p:sp>
      <p:sp>
        <p:nvSpPr>
          <p:cNvPr id="10" name="TextBox 9"/>
          <p:cNvSpPr txBox="1"/>
          <p:nvPr/>
        </p:nvSpPr>
        <p:spPr>
          <a:xfrm>
            <a:off x="6662848" y="5683494"/>
            <a:ext cx="2240785" cy="246221"/>
          </a:xfrm>
          <a:prstGeom prst="rect">
            <a:avLst/>
          </a:prstGeom>
          <a:noFill/>
        </p:spPr>
        <p:txBody>
          <a:bodyPr wrap="square" lIns="0" tIns="0" rIns="0" bIns="0" rtlCol="0">
            <a:spAutoFit/>
          </a:bodyPr>
          <a:lstStyle/>
          <a:p>
            <a:pPr algn="ctr" rtl="0"/>
            <a:r>
              <a:rPr lang="ko-kr" sz="1600" b="1" dirty="0">
                <a:latin typeface="Amazon Ember "/>
                <a:ea typeface="Malgun Gothic" panose="020B0503020000020004" pitchFamily="34" charset="-127"/>
                <a:cs typeface="Amazon Ember" panose="020B0603020204020204" pitchFamily="34" charset="0"/>
              </a:rPr>
              <a:t>Amazon </a:t>
            </a:r>
            <a:r>
              <a:rPr lang="ko-kr" sz="1600" b="1" dirty="0">
                <a:solidFill>
                  <a:srgbClr val="000000"/>
                </a:solidFill>
                <a:latin typeface="Amazon Ember "/>
                <a:ea typeface="Malgun Gothic" panose="020B0503020000020004" pitchFamily="34" charset="-127"/>
                <a:cs typeface="Amazon Ember" panose="020B0603020204020204" pitchFamily="34" charset="0"/>
              </a:rPr>
              <a:t>S3 버킷</a:t>
            </a:r>
            <a:endParaRPr lang="en-US" sz="1600" b="1" dirty="0">
              <a:solidFill>
                <a:srgbClr val="000000"/>
              </a:solidFill>
              <a:latin typeface="Amazon Ember "/>
              <a:ea typeface="Malgun Gothic" panose="020B0503020000020004" pitchFamily="34" charset="-127"/>
              <a:cs typeface="Amazon Ember" panose="020B0603020204020204" pitchFamily="34" charset="0"/>
            </a:endParaRPr>
          </a:p>
        </p:txBody>
      </p:sp>
      <p:sp>
        <p:nvSpPr>
          <p:cNvPr id="11" name="TextBox 10"/>
          <p:cNvSpPr txBox="1"/>
          <p:nvPr/>
        </p:nvSpPr>
        <p:spPr>
          <a:xfrm>
            <a:off x="4422062" y="4755445"/>
            <a:ext cx="2240785" cy="246221"/>
          </a:xfrm>
          <a:prstGeom prst="rect">
            <a:avLst/>
          </a:prstGeom>
          <a:noFill/>
        </p:spPr>
        <p:txBody>
          <a:bodyPr wrap="square" lIns="0" tIns="0" rIns="0" bIns="0" rtlCol="0">
            <a:spAutoFit/>
          </a:bodyPr>
          <a:lstStyle/>
          <a:p>
            <a:pPr algn="ctr" rtl="0"/>
            <a:r>
              <a:rPr lang="ko-kr" sz="1600" b="1" dirty="0">
                <a:latin typeface="Amazon Ember "/>
                <a:ea typeface="Malgun Gothic" panose="020B0503020000020004" pitchFamily="34" charset="-127"/>
                <a:cs typeface="Amazon Ember" panose="020B0603020204020204" pitchFamily="34" charset="0"/>
              </a:rPr>
              <a:t>로그</a:t>
            </a:r>
          </a:p>
        </p:txBody>
      </p:sp>
      <p:pic>
        <p:nvPicPr>
          <p:cNvPr id="12" name="Picture 11">
            <a:extLst>
              <a:ext uri="{FF2B5EF4-FFF2-40B4-BE49-F238E27FC236}">
                <a16:creationId xmlns:a16="http://schemas.microsoft.com/office/drawing/2014/main" id="{EC7E4DBA-B8B3-2245-97F8-B16715C46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8589" y="4563200"/>
            <a:ext cx="877799" cy="1053358"/>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3FCD56BF-C10E-B74B-9812-BBAD80AFAE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3485" y="4653199"/>
            <a:ext cx="872218" cy="904520"/>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9823474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ko-kr">
                <a:latin typeface="Amazon Ember Light" panose="020B0403020204020204" pitchFamily="34" charset="0"/>
                <a:ea typeface="Malgun Gothic" panose="020B0503020000020004" pitchFamily="34" charset="-127"/>
              </a:rPr>
              <a:t>지식 확인</a:t>
            </a:r>
          </a:p>
        </p:txBody>
      </p:sp>
      <p:sp>
        <p:nvSpPr>
          <p:cNvPr id="53" name="Content Placeholder 2"/>
          <p:cNvSpPr>
            <a:spLocks noGrp="1"/>
          </p:cNvSpPr>
          <p:nvPr>
            <p:ph idx="1"/>
          </p:nvPr>
        </p:nvSpPr>
        <p:spPr/>
        <p:txBody>
          <a:bodyPr rtlCol="0">
            <a:normAutofit/>
          </a:bodyPr>
          <a:lstStyle/>
          <a:p>
            <a:pPr rtl="0"/>
            <a:r>
              <a:rPr lang="ko-kr">
                <a:latin typeface="Amazon Ember Light" panose="020B0403020204020204" pitchFamily="34" charset="0"/>
                <a:ea typeface="Malgun Gothic" panose="020B0503020000020004" pitchFamily="34" charset="-127"/>
              </a:rPr>
              <a:t>Q: 보유한 웹 애플리케이션에서는 Amazon DynamoDB 테이블 및 Amazon S3 버킷을 읽고 써야 합니다. 이 작업에는 AWS 자격 증명과 AWS 서비스 사용에 대한 권한 부여가 필요합니다. 어떤 IAM 엔터티를 사용해야 합니까? </a:t>
            </a:r>
          </a:p>
          <a:p>
            <a:pPr lvl="1" rtl="0"/>
            <a:r>
              <a:rPr lang="ko-kr">
                <a:solidFill>
                  <a:srgbClr val="000000"/>
                </a:solidFill>
                <a:latin typeface="Amazon Ember Light" panose="020B0403020204020204" pitchFamily="34" charset="0"/>
                <a:ea typeface="Malgun Gothic" panose="020B0503020000020004" pitchFamily="34" charset="-127"/>
              </a:rPr>
              <a:t>사용자</a:t>
            </a:r>
            <a:endParaRPr lang="en-US" dirty="0">
              <a:solidFill>
                <a:srgbClr val="000000"/>
              </a:solidFill>
              <a:latin typeface="Amazon Ember Light" panose="020B0403020204020204" pitchFamily="34" charset="0"/>
              <a:ea typeface="Malgun Gothic" panose="020B0503020000020004" pitchFamily="34" charset="-127"/>
            </a:endParaRPr>
          </a:p>
          <a:p>
            <a:pPr lvl="1" rtl="0"/>
            <a:r>
              <a:rPr lang="ko-kr">
                <a:latin typeface="Amazon Ember Light" panose="020B0403020204020204" pitchFamily="34" charset="0"/>
                <a:ea typeface="Malgun Gothic" panose="020B0503020000020004" pitchFamily="34" charset="-127"/>
              </a:rPr>
              <a:t>그룹</a:t>
            </a:r>
          </a:p>
          <a:p>
            <a:pPr lvl="1" rtl="0"/>
            <a:r>
              <a:rPr lang="ko-kr">
                <a:latin typeface="Amazon Ember Light" panose="020B0403020204020204" pitchFamily="34" charset="0"/>
                <a:ea typeface="Malgun Gothic" panose="020B0503020000020004" pitchFamily="34" charset="-127"/>
              </a:rPr>
              <a:t>역할</a:t>
            </a:r>
          </a:p>
          <a:p>
            <a:pPr lvl="1" rtl="0"/>
            <a:r>
              <a:rPr lang="ko-kr">
                <a:latin typeface="Amazon Ember Light" panose="020B0403020204020204" pitchFamily="34" charset="0"/>
                <a:ea typeface="Malgun Gothic" panose="020B0503020000020004" pitchFamily="34" charset="-127"/>
              </a:rPr>
              <a:t>정책</a:t>
            </a:r>
          </a:p>
          <a:p>
            <a:pPr lvl="1" rtl="0"/>
            <a:endParaRPr lang="en-US" dirty="0">
              <a:latin typeface="Amazon Ember Light" panose="020B0403020204020204" pitchFamily="34" charset="0"/>
              <a:ea typeface="Malgun Gothic" panose="020B0503020000020004" pitchFamily="34" charset="-127"/>
            </a:endParaRPr>
          </a:p>
          <a:p>
            <a:pPr rtl="0"/>
            <a:r>
              <a:rPr lang="ko-kr">
                <a:latin typeface="Amazon Ember Light" panose="020B0403020204020204" pitchFamily="34" charset="0"/>
                <a:ea typeface="Malgun Gothic" panose="020B0503020000020004" pitchFamily="34" charset="-127"/>
              </a:rPr>
              <a:t>A: </a:t>
            </a:r>
            <a:r>
              <a:rPr lang="ko-kr" b="1">
                <a:solidFill>
                  <a:srgbClr val="0070C0"/>
                </a:solidFill>
                <a:latin typeface="Amazon Ember Light" panose="020B0403020204020204" pitchFamily="34" charset="0"/>
                <a:ea typeface="Malgun Gothic" panose="020B0503020000020004" pitchFamily="34" charset="-127"/>
              </a:rPr>
              <a:t>역할</a:t>
            </a:r>
          </a:p>
          <a:p>
            <a:pPr lvl="1" rtl="0"/>
            <a:endParaRPr lang="en-US" dirty="0">
              <a:latin typeface="Amazon Ember Light" panose="020B0403020204020204" pitchFamily="34" charset="0"/>
              <a:ea typeface="Malgun Gothic" panose="020B0503020000020004" pitchFamily="34" charset="-127"/>
            </a:endParaRPr>
          </a:p>
        </p:txBody>
      </p:sp>
    </p:spTree>
    <p:custDataLst>
      <p:tags r:id="rId1"/>
    </p:custDataLst>
    <p:extLst>
      <p:ext uri="{BB962C8B-B14F-4D97-AF65-F5344CB8AC3E}">
        <p14:creationId xmlns:p14="http://schemas.microsoft.com/office/powerpoint/2010/main" val="240600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6478" y="3039268"/>
            <a:ext cx="5599044" cy="779463"/>
          </a:xfrm>
        </p:spPr>
        <p:txBody>
          <a:bodyPr rtlCol="0"/>
          <a:lstStyle/>
          <a:p>
            <a:pPr rtl="0"/>
            <a:r>
              <a:rPr lang="ko-kr">
                <a:latin typeface="Amazon Ember Light" panose="020B0403020204020204" pitchFamily="34" charset="0"/>
                <a:ea typeface="Malgun Gothic" panose="020B0503020000020004" pitchFamily="34" charset="-127"/>
              </a:rPr>
              <a:t>데모: AWS IAM</a:t>
            </a:r>
          </a:p>
        </p:txBody>
      </p:sp>
    </p:spTree>
    <p:extLst>
      <p:ext uri="{BB962C8B-B14F-4D97-AF65-F5344CB8AC3E}">
        <p14:creationId xmlns:p14="http://schemas.microsoft.com/office/powerpoint/2010/main" val="33567181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OFFICE THEME" val="KznMTiNf"/>
  <p:tag name="ARTICULATE_SLIDE_COUNT" val="20"/>
  <p:tag name="MMPROD_NEXTUNIQUEID" val="10009"/>
  <p:tag name="MMPROD_UIDATA" val="&lt;database version=&quot;11.0&quot;&gt;&lt;object type=&quot;1&quot; unique_id=&quot;10001&quot;&gt;&lt;object type=&quot;2&quot; unique_id=&quot;10002&quot;&gt;&lt;object type=&quot;3&quot; unique_id=&quot;10013&quot;&gt;&lt;property id=&quot;20148&quot; value=&quot;5&quot;/&gt;&lt;property id=&quot;20300&quot; value=&quot;Slide 11 - &amp;quot;AWS 기초 서비스&amp;quot;&quot;/&gt;&lt;property id=&quot;20307&quot; value=&quot;1085&quot;/&gt;&lt;/object&gt;&lt;object type=&quot;3&quot; unique_id=&quot;10064&quot;&gt;&lt;property id=&quot;20148&quot; value=&quot;5&quot;/&gt;&lt;property id=&quot;20300&quot; value=&quot;Slide 9 - &amp;quot;AWS 핵심 인프라 및 서비스&amp;quot;&quot;/&gt;&lt;property id=&quot;20307&quot; value=&quot;1083&quot;/&gt;&lt;/object&gt;&lt;object type=&quot;3&quot; unique_id=&quot;10129&quot;&gt;&lt;property id=&quot;20148&quot; value=&quot;5&quot;/&gt;&lt;property id=&quot;20300&quot; value=&quot;Slide 1 - &amp;quot;모듈 1: 소개 및 AWS의 역사&amp;quot;&quot;/&gt;&lt;property id=&quot;20307&quot; value=&quot;537&quot;/&gt;&lt;/object&gt;&lt;object type=&quot;3&quot; unique_id=&quot;10130&quot;&gt;&lt;property id=&quot;20148&quot; value=&quot;5&quot;/&gt;&lt;property id=&quot;20300&quot; value=&quot;Slide 2 - &amp;quot;Amazon의 역사&amp;quot;&quot;/&gt;&lt;property id=&quot;20307&quot; value=&quot;261&quot;/&gt;&lt;/object&gt;&lt;object type=&quot;3&quot; unique_id=&quot;10131&quot;&gt;&lt;property id=&quot;20148&quot; value=&quot;5&quot;/&gt;&lt;property id=&quot;20300&quot; value=&quot;Slide 3 - &amp;quot;Amazon Web Services &amp;quot;&quot;/&gt;&lt;property id=&quot;20307&quot; value=&quot;293&quot;/&gt;&lt;/object&gt;&lt;object type=&quot;3&quot; unique_id=&quot;10132&quot;&gt;&lt;property id=&quot;20148&quot; value=&quot;5&quot;/&gt;&lt;property id=&quot;20300&quot; value=&quot;Slide 4 - &amp;quot;AWS의 혁신 속도&amp;quot;&quot;/&gt;&lt;property id=&quot;20307&quot; value=&quot;1087&quot;/&gt;&lt;/object&gt;&lt;object type=&quot;3&quot; unique_id=&quot;10133&quot;&gt;&lt;property id=&quot;20148&quot; value=&quot;5&quot;/&gt;&lt;property id=&quot;20300&quot; value=&quot;Slide 5 - &amp;quot;완전히 새로운 서비스 및 기능&amp;quot;&quot;/&gt;&lt;property id=&quot;20307&quot; value=&quot;1088&quot;/&gt;&lt;/object&gt;&lt;object type=&quot;3&quot; unique_id=&quot;10134&quot;&gt;&lt;property id=&quot;20148&quot; value=&quot;5&quot;/&gt;&lt;property id=&quot;20300&quot; value=&quot;Slide 6 - &amp;quot;AWS 고객&amp;quot;&quot;/&gt;&lt;property id=&quot;20307&quot; value=&quot;295&quot;/&gt;&lt;/object&gt;&lt;object type=&quot;3&quot; unique_id=&quot;10135&quot;&gt;&lt;property id=&quot;20148&quot; value=&quot;5&quot;/&gt;&lt;property id=&quot;20300&quot; value=&quot;Slide 7 - &amp;quot;AWS 클라우드의 장점 및 혜택 컴퓨팅&amp;quot;&quot;/&gt;&lt;property id=&quot;20307&quot; value=&quot;266&quot;/&gt;&lt;/object&gt;&lt;object type=&quot;3&quot; unique_id=&quot;10136&quot;&gt;&lt;property id=&quot;20148&quot; value=&quot;5&quot;/&gt;&lt;property id=&quot;20300&quot; value=&quot;Slide 8 - &amp;quot;서비스로서의 클라우드  인프라의 선두 주자인 AWS&amp;quot;&quot;/&gt;&lt;property id=&quot;20307&quot; value=&quot;267&quot;/&gt;&lt;/object&gt;&lt;object type=&quot;3&quot; unique_id=&quot;10137&quot;&gt;&lt;property id=&quot;20148&quot; value=&quot;5&quot;/&gt;&lt;property id=&quot;20300&quot; value=&quot;Slide 10 - &amp;quot;AWS 클라우드 컴퓨팅&amp;quot;&quot;/&gt;&lt;property id=&quot;20307&quot; value=&quot;1084&quot;/&gt;&lt;/object&gt;&lt;object type=&quot;3&quot; unique_id=&quot;10138&quot;&gt;&lt;property id=&quot;20148&quot; value=&quot;5&quot;/&gt;&lt;property id=&quot;20300&quot; value=&quot;Slide 12 - &amp;quot;AWS 플랫폼 서비스&amp;quot;&quot;/&gt;&lt;property id=&quot;20307&quot; value=&quot;1086&quot;/&gt;&lt;/object&gt;&lt;object type=&quot;3&quot; unique_id=&quot;10139&quot;&gt;&lt;property id=&quot;20148&quot; value=&quot;5&quot;/&gt;&lt;property id=&quot;20300&quot; value=&quot;Slide 13 - &amp;quot;AWS 글로벌 인프라&amp;quot;&quot;/&gt;&lt;property id=&quot;20307&quot; value=&quot;272&quot;/&gt;&lt;/object&gt;&lt;object type=&quot;3&quot; unique_id=&quot;10140&quot;&gt;&lt;property id=&quot;20148&quot; value=&quot;5&quot;/&gt;&lt;property id=&quot;20300&quot; value=&quot;Slide 14 - &amp;quot;AWS 글로벌 인프라 맵&amp;quot;&quot;/&gt;&lt;property id=&quot;20307&quot; value=&quot;273&quot;/&gt;&lt;/object&gt;&lt;object type=&quot;3&quot; unique_id=&quot;10141&quot;&gt;&lt;property id=&quot;20148&quot; value=&quot;5&quot;/&gt;&lt;property id=&quot;20300&quot; value=&quot;Slide 15 - &amp;quot;AWS 글로벌 인프라 리전&amp;quot;&quot;/&gt;&lt;property id=&quot;20307&quot; value=&quot;274&quot;/&gt;&lt;/object&gt;&lt;object type=&quot;3&quot; unique_id=&quot;10142&quot;&gt;&lt;property id=&quot;20148&quot; value=&quot;5&quot;/&gt;&lt;property id=&quot;20300&quot; value=&quot;Slide 16 - &amp;quot;다중 AZ를 사용한 고가용성 실현 배포&amp;quot;&quot;/&gt;&lt;property id=&quot;20307&quot; value=&quot;275&quot;/&gt;&lt;/object&gt;&lt;object type=&quot;3&quot; unique_id=&quot;10143&quot;&gt;&lt;property id=&quot;20148&quot; value=&quot;5&quot;/&gt;&lt;property id=&quot;20300&quot; value=&quot;Slide 17 - &amp;quot;AWS 글로벌 인프라 –  엣지 로케이션&amp;quot;&quot;/&gt;&lt;property id=&quot;20307&quot; value=&quot;276&quot;/&gt;&lt;/object&gt;&lt;object type=&quot;3&quot; unique_id=&quot;10144&quot;&gt;&lt;property id=&quot;20148&quot; value=&quot;5&quot;/&gt;&lt;property id=&quot;20300&quot; value=&quot;Slide 18 - &amp;quot;데모:  AWS Management Console&amp;quot;&quot;/&gt;&lt;property id=&quot;20307&quot; value=&quot;539&quot;/&gt;&lt;/object&gt;&lt;object type=&quot;3&quot; unique_id=&quot;10145&quot;&gt;&lt;property id=&quot;20148&quot; value=&quot;5&quot;/&gt;&lt;property id=&quot;20300&quot; value=&quot;Slide 19 - &amp;quot;지식 확인&amp;quot;&quot;/&gt;&lt;property id=&quot;20307&quot; value=&quot;278&quot;/&gt;&lt;/object&gt;&lt;object type=&quot;3&quot; unique_id=&quot;10146&quot;&gt;&lt;property id=&quot;20148&quot; value=&quot;5&quot;/&gt;&lt;property id=&quot;20300&quot; value=&quot;Slide 20 - &amp;quot;참여해 주셔서 감사합니다!&amp;quot;&quot;/&gt;&lt;property id=&quot;20307&quot; value=&quot;1082&quot;/&gt;&lt;/object&gt;&lt;/object&gt;&lt;object type=&quot;8&quot; unique_id=&quot;10128&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51&quot;/&gt;&lt;/TableIndex&gt;&lt;/ShapeTextInfo&gt;"/>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7&quot;/&gt;&lt;/TableIndex&gt;&lt;/ShapeTextInfo&gt;"/>
</p:tagLst>
</file>

<file path=ppt/tags/tag1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7&quot;/&gt;&lt;/TableIndex&gt;&lt;/ShapeTextInfo&gt;"/>
</p:tagLst>
</file>

<file path=ppt/tags/tag1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Lst>
</file>

<file path=ppt/tags/tag1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7&quot;/&gt;&lt;/TableIndex&gt;&lt;/ShapeTextInfo&gt;"/>
</p:tagLst>
</file>

<file path=ppt/tags/tag1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3&quot;/&gt;&lt;/TableIndex&gt;&lt;/ShapeTextInfo&gt;"/>
</p:tagLst>
</file>

<file path=ppt/tags/tag1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1&quot;/&gt;&lt;/TableIndex&gt;&lt;/ShapeTextInfo&gt;"/>
</p:tagLst>
</file>

<file path=ppt/tags/tag1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10&quot;/&gt;&lt;lineCharCount val=&quot;3&quot;/&gt;&lt;lineCharCount val=&quot;6&quot;/&gt;&lt;/TableIndex&gt;&lt;/ShapeTextInfo&gt;"/>
</p:tagLst>
</file>

<file path=ppt/tags/tag1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8&quot;/&gt;&lt;lineCharCount val=&quot;21&quot;/&gt;&lt;/TableIndex&gt;&lt;/ShapeTextInfo&gt;"/>
</p:tagLst>
</file>

<file path=ppt/tags/tag1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13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31&quot;/&gt;&lt;lineCharCount val=&quot;21&quot;/&gt;&lt;/TableIndex&gt;&lt;/ShapeTextInfo&gt;"/>
</p:tagLst>
</file>

<file path=ppt/tags/tag13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Lst>
</file>

<file path=ppt/tags/tag13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8&quot;/&gt;&lt;lineCharCount val=&quot;12&quot;/&gt;&lt;/TableIndex&gt;&lt;/ShapeTextInfo&gt;"/>
</p:tagLst>
</file>

<file path=ppt/tags/tag133.xml><?xml version="1.0" encoding="utf-8"?>
<p:tagLst xmlns:a="http://schemas.openxmlformats.org/drawingml/2006/main" xmlns:r="http://schemas.openxmlformats.org/officeDocument/2006/relationships" xmlns:p="http://schemas.openxmlformats.org/presentationml/2006/main">
  <p:tag name="PRESENTER_SHAPEINFO" val="&lt;ThreeDShapeInfo&gt;&lt;uuid val=&quot;{F7B33D7A-8B93-4527-9F7C-81D467454BA5}&quot;/&gt;&lt;isInvalidForFieldText val=&quot;0&quot;/&gt;&lt;Image&gt;&lt;filename val=&quot;C:\Users\oliverr\AppData\Local\Temp\CP6788114267159Session\CPTrustFolder6788114267159\PPTImport6788116857712\data\asimages\{F7B33D7A-8B93-4527-9F7C-81D467454BA5}_34.png&quot;/&gt;&lt;left val=&quot;191&quot;/&gt;&lt;top val=&quot;225&quot;/&gt;&lt;width val=&quot;301&quot;/&gt;&lt;height val=&quot;314&quot;/&gt;&lt;hasText val=&quot;1&quot;/&gt;&lt;/Image&gt;&lt;/ThreeDShapeInfo&gt;"/>
  <p:tag name="PRESENTER_SHAPETEXTINFO" val="&lt;ShapeTextInfo&gt;&lt;TableIndex row=&quot;-1&quot; col=&quot;-1&quot;&gt;&lt;linesCount val=&quot;0&quot;/&gt;&lt;/TableIndex&gt;&lt;/ShapeTextInfo&gt;"/>
</p:tagLst>
</file>

<file path=ppt/tags/tag134.xml><?xml version="1.0" encoding="utf-8"?>
<p:tagLst xmlns:a="http://schemas.openxmlformats.org/drawingml/2006/main" xmlns:r="http://schemas.openxmlformats.org/officeDocument/2006/relationships" xmlns:p="http://schemas.openxmlformats.org/presentationml/2006/main">
  <p:tag name="PRESENTER_SHAPEINFO" val="&lt;ThreeDShapeInfo&gt;&lt;uuid val=&quot;{3FC25D6E-0E66-41EC-88AD-A7B024506396}&quot;/&gt;&lt;isInvalidForFieldText val=&quot;0&quot;/&gt;&lt;Image&gt;&lt;filename val=&quot;C:\Users\oliverr\AppData\Local\Temp\CP6788114267159Session\CPTrustFolder6788114267159\PPTImport6788116857712\data\asimages\{3FC25D6E-0E66-41EC-88AD-A7B024506396}_34.png&quot;/&gt;&lt;left val=&quot;168&quot;/&gt;&lt;top val=&quot;326&quot;/&gt;&lt;width val=&quot;82&quot;/&gt;&lt;height val=&quot;43&quot;/&gt;&lt;hasText val=&quot;1&quot;/&gt;&lt;/Image&gt;&lt;/ThreeDShapeInfo&gt;"/>
  <p:tag name="PRESENTER_SHAPETEXTINFO" val="&lt;ShapeTextInfo&gt;&lt;TableIndex row=&quot;-1&quot; col=&quot;-1&quot;&gt;&lt;linesCount val=&quot;0&quot;/&gt;&lt;/TableIndex&gt;&lt;/ShapeTextInfo&gt;"/>
</p:tagLst>
</file>

<file path=ppt/tags/tag13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6&quot;/&gt;&lt;lineCharCount val=&quot;12&quot;/&gt;&lt;/TableIndex&gt;&lt;/ShapeTextInfo&gt;"/>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DVSHAPEID" val="MJS7qYcXXYM9S26a3Wueod"/>
</p:tagLst>
</file>

<file path=ppt/tags/tag145.xml><?xml version="1.0" encoding="utf-8"?>
<p:tagLst xmlns:a="http://schemas.openxmlformats.org/drawingml/2006/main" xmlns:r="http://schemas.openxmlformats.org/officeDocument/2006/relationships" xmlns:p="http://schemas.openxmlformats.org/presentationml/2006/main">
  <p:tag name="DVSHAPEID" val="VoRkUM1n5myNqZVATtOmci"/>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ags/tag15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34&quot;/&gt;&lt;lineCharCount val=&quot;11&quot;/&gt;&lt;/TableIndex&gt;&lt;/ShapeTextInfo&gt;"/>
</p:tagLst>
</file>

<file path=ppt/tags/tag15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32&quot;/&gt;&lt;lineCharCount val=&quot;6&quot;/&gt;&lt;/TableIndex&gt;&lt;/ShapeTextInfo&gt;"/>
</p:tagLst>
</file>

<file path=ppt/tags/tag1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32&quot;/&gt;&lt;lineCharCount val=&quot;12&quot;/&gt;&lt;/TableIndex&gt;&lt;/ShapeTextInfo&gt;"/>
</p:tagLst>
</file>

<file path=ppt/tags/tag16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Lst>
</file>

<file path=ppt/tags/tag16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Lst>
</file>

<file path=ppt/tags/tag16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7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Lst>
</file>

<file path=ppt/tags/tag17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ags/tag1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ags/tag2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4.xml><?xml version="1.0" encoding="utf-8"?>
<p:tagLst xmlns:a="http://schemas.openxmlformats.org/drawingml/2006/main" xmlns:r="http://schemas.openxmlformats.org/officeDocument/2006/relationships" xmlns:p="http://schemas.openxmlformats.org/presentationml/2006/main">
  <p:tag name="PRESENTER_SHAPEINFO" val="&lt;ThreeDShapeInfo&gt;&lt;uuid val=&quot;{E86B8719-8655-47A9-B8AC-F73C68C5BB50}&quot;/&gt;&lt;isInvalidForFieldText val=&quot;0&quot;/&gt;&lt;Image&gt;&lt;filename val=&quot;C:\Users\oliverr\AppData\Local\Temp\CP6788114267159Session\CPTrustFolder6788114267159\PPTImport6788116857712\data\asimages\{E86B8719-8655-47A9-B8AC-F73C68C5BB50}_39.png&quot;/&gt;&lt;left val=&quot;54&quot;/&gt;&lt;top val=&quot;180&quot;/&gt;&lt;width val=&quot;589&quot;/&gt;&lt;height val=&quot;328&quot;/&gt;&lt;hasText val=&quot;1&quot;/&gt;&lt;/Image&gt;&lt;/ThreeDShapeInfo&gt;"/>
  <p:tag name="PRESENTER_SHAPETEXTINFO" val="&lt;ShapeTextInfo&gt;&lt;TableIndex row=&quot;1&quot; col=&quot;1&quot;&gt;&lt;linesCount val=&quot;1&quot;/&gt;&lt;lineCharCount val=&quot;7&quot;/&gt;&lt;/TableIndex&gt;&lt;TableIndex row=&quot;1&quot; col=&quot;2&quot;&gt;&lt;linesCount val=&quot;1&quot;/&gt;&lt;lineCharCount val=&quot;16&quot;/&gt;&lt;/TableIndex&gt;&lt;TableIndex row=&quot;1&quot; col=&quot;3&quot;&gt;&lt;linesCount val=&quot;1&quot;/&gt;&lt;lineCharCount val=&quot;16&quot;/&gt;&lt;/TableIndex&gt;&lt;TableIndex row=&quot;2&quot; col=&quot;1&quot;&gt;&lt;linesCount val=&quot;1&quot;/&gt;&lt;lineCharCount val=&quot;16&quot;/&gt;&lt;/TableIndex&gt;&lt;TableIndex row=&quot;2&quot; col=&quot;2&quot;&gt;&lt;linesCount val=&quot;5&quot;/&gt;&lt;lineCharCount val=&quot;23&quot;/&gt;&lt;lineCharCount val=&quot;30&quot;/&gt;&lt;lineCharCount val=&quot;1&quot;/&gt;&lt;lineCharCount val=&quot;37&quot;/&gt;&lt;lineCharCount val=&quot;32&quot;/&gt;&lt;/TableIndex&gt;&lt;TableIndex row=&quot;2&quot; col=&quot;3&quot;&gt;&lt;linesCount val=&quot;5&quot;/&gt;&lt;lineCharCount val=&quot;27&quot;/&gt;&lt;lineCharCount val=&quot;34&quot;/&gt;&lt;lineCharCount val=&quot;1&quot;/&gt;&lt;lineCharCount val=&quot;44&quot;/&gt;&lt;lineCharCount val=&quot;33&quot;/&gt;&lt;/TableIndex&gt;&lt;TableIndex row=&quot;3&quot; col=&quot;1&quot;&gt;&lt;linesCount val=&quot;2&quot;/&gt;&lt;lineCharCount val=&quot;12&quot;/&gt;&lt;lineCharCount val=&quot;15&quot;/&gt;&lt;/TableIndex&gt;&lt;TableIndex row=&quot;3&quot; col=&quot;2&quot;&gt;&lt;linesCount val=&quot;2&quot;/&gt;&lt;lineCharCount val=&quot;37&quot;/&gt;&lt;lineCharCount val=&quot;34&quot;/&gt;&lt;/TableIndex&gt;&lt;TableIndex row=&quot;3&quot; col=&quot;3&quot;&gt;&lt;linesCount val=&quot;2&quot;/&gt;&lt;lineCharCount val=&quot;33&quot;/&gt;&lt;lineCharCount val=&quot;29&quot;/&gt;&lt;/TableIndex&gt;&lt;TableIndex row=&quot;4&quot; col=&quot;1&quot;&gt;&lt;linesCount val=&quot;1&quot;/&gt;&lt;lineCharCount val=&quot;7&quot;/&gt;&lt;/TableIndex&gt;&lt;TableIndex row=&quot;4&quot; col=&quot;2&quot;&gt;&lt;linesCount val=&quot;2&quot;/&gt;&lt;lineCharCount val=&quot;31&quot;/&gt;&lt;lineCharCount val=&quot;34&quot;/&gt;&lt;/TableIndex&gt;&lt;TableIndex row=&quot;4&quot; col=&quot;3&quot;&gt;&lt;linesCount val=&quot;2&quot;/&gt;&lt;lineCharCount val=&quot;44&quot;/&gt;&lt;lineCharCount val=&quot;5&quot;/&gt;&lt;/TableIndex&gt;&lt;TableIndex row=&quot;5&quot; col=&quot;1&quot;&gt;&lt;linesCount val=&quot;1&quot;/&gt;&lt;lineCharCount val=&quot;3&quot;/&gt;&lt;/TableIndex&gt;&lt;TableIndex row=&quot;5&quot; col=&quot;2&quot;&gt;&lt;linesCount val=&quot;5&quot;/&gt;&lt;lineCharCount val=&quot;30&quot;/&gt;&lt;lineCharCount val=&quot;36&quot;/&gt;&lt;lineCharCount val=&quot;13&quot;/&gt;&lt;lineCharCount val=&quot;31&quot;/&gt;&lt;lineCharCount val=&quot;28&quot;/&gt;&lt;/TableIndex&gt;&lt;TableIndex row=&quot;5&quot; col=&quot;3&quot;&gt;&lt;linesCount val=&quot;4&quot;/&gt;&lt;lineCharCount val=&quot;41&quot;/&gt;&lt;lineCharCount val=&quot;11&quot;/&gt;&lt;lineCharCount val=&quot;39&quot;/&gt;&lt;lineCharCount val=&quot;20&quot;/&gt;&lt;/TableIndex&gt;&lt;TableIndex row=&quot;6&quot; col=&quot;1&quot;&gt;&lt;linesCount val=&quot;1&quot;/&gt;&lt;lineCharCount val=&quot;9&quot;/&gt;&lt;/TableIndex&gt;&lt;TableIndex row=&quot;6&quot; col=&quot;2&quot;&gt;&lt;linesCount val=&quot;2&quot;/&gt;&lt;lineCharCount val=&quot;36&quot;/&gt;&lt;lineCharCount val=&quot;21&quot;/&gt;&lt;/TableIndex&gt;&lt;TableIndex row=&quot;6&quot; col=&quot;3&quot;&gt;&lt;linesCount val=&quot;2&quot;/&gt;&lt;lineCharCount val=&quot;40&quot;/&gt;&lt;lineCharCount val=&quot;34&quot;/&gt;&lt;/TableIndex&gt;&lt;/ShapeTextInfo&gt;"/>
</p:tagLst>
</file>

<file path=ppt/tags/tag2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6.xml><?xml version="1.0" encoding="utf-8"?>
<p:tagLst xmlns:a="http://schemas.openxmlformats.org/drawingml/2006/main" xmlns:r="http://schemas.openxmlformats.org/officeDocument/2006/relationships" xmlns:p="http://schemas.openxmlformats.org/presentationml/2006/main">
  <p:tag name="PRESENTER_SHAPEINFO" val="&lt;ThreeDShapeInfo&gt;&lt;uuid val=&quot;{4E596B9A-37A5-4590-8881-846FC67A8E23}&quot;/&gt;&lt;isInvalidForFieldText val=&quot;0&quot;/&gt;&lt;Image&gt;&lt;filename val=&quot;C:\Users\oliverr\AppData\Local\Temp\CP6788114267159Session\CPTrustFolder6788114267159\PPTImport6788116857712\data\asimages\{4E596B9A-37A5-4590-8881-846FC67A8E23}_38.png&quot;/&gt;&lt;left val=&quot;90&quot;/&gt;&lt;top val=&quot;195&quot;/&gt;&lt;width val=&quot;517&quot;/&gt;&lt;height val=&quot;284&quot;/&gt;&lt;hasText val=&quot;1&quot;/&gt;&lt;/Image&gt;&lt;/ThreeDShapeInfo&gt;"/>
  <p:tag name="PRESENTER_SHAPETEXTINFO" val="&lt;ShapeTextInfo&gt;&lt;TableIndex row=&quot;1&quot; col=&quot;1&quot;&gt;&lt;linesCount val=&quot;1&quot;/&gt;&lt;lineCharCount val=&quot;11&quot;/&gt;&lt;/TableIndex&gt;&lt;TableIndex row=&quot;1&quot; col=&quot;2&quot;&gt;&lt;linesCount val=&quot;1&quot;/&gt;&lt;lineCharCount val=&quot;14&quot;/&gt;&lt;/TableIndex&gt;&lt;TableIndex row=&quot;2&quot; col=&quot;1&quot;&gt;&lt;linesCount val=&quot;3&quot;/&gt;&lt;lineCharCount val=&quot;1&quot;/&gt;&lt;lineCharCount val=&quot;43&quot;/&gt;&lt;lineCharCount val=&quot;14&quot;/&gt;&lt;/TableIndex&gt;&lt;TableIndex row=&quot;2&quot; col=&quot;2&quot;&gt;&lt;linesCount val=&quot;5&quot;/&gt;&lt;lineCharCount val=&quot;1&quot;/&gt;&lt;lineCharCount val=&quot;42&quot;/&gt;&lt;lineCharCount val=&quot;47&quot;/&gt;&lt;lineCharCount val=&quot;43&quot;/&gt;&lt;lineCharCount val=&quot;31&quot;/&gt;&lt;/TableIndex&gt;&lt;TableIndex row=&quot;3&quot; col=&quot;1&quot;&gt;&lt;linesCount val=&quot;3&quot;/&gt;&lt;lineCharCount val=&quot;1&quot;/&gt;&lt;lineCharCount val=&quot;39&quot;/&gt;&lt;lineCharCount val=&quot;7&quot;/&gt;&lt;/TableIndex&gt;&lt;TableIndex row=&quot;3&quot; col=&quot;2&quot;&gt;&lt;linesCount val=&quot;5&quot;/&gt;&lt;lineCharCount val=&quot;1&quot;/&gt;&lt;lineCharCount val=&quot;41&quot;/&gt;&lt;lineCharCount val=&quot;40&quot;/&gt;&lt;lineCharCount val=&quot;51&quot;/&gt;&lt;lineCharCount val=&quot;5&quot;/&gt;&lt;/TableIndex&gt;&lt;TableIndex row=&quot;4&quot; col=&quot;1&quot;&gt;&lt;linesCount val=&quot;3&quot;/&gt;&lt;lineCharCount val=&quot;1&quot;/&gt;&lt;lineCharCount val=&quot;40&quot;/&gt;&lt;lineCharCount val=&quot;8&quot;/&gt;&lt;/TableIndex&gt;&lt;TableIndex row=&quot;4&quot; col=&quot;2&quot;&gt;&lt;linesCount val=&quot;5&quot;/&gt;&lt;lineCharCount val=&quot;1&quot;/&gt;&lt;lineCharCount val=&quot;45&quot;/&gt;&lt;lineCharCount val=&quot;44&quot;/&gt;&lt;lineCharCount val=&quot;46&quot;/&gt;&lt;lineCharCount val=&quot;5&quot;/&gt;&lt;/TableIndex&gt;&lt;/ShapeTextInfo&gt;"/>
</p:tagLst>
</file>

<file path=ppt/tags/tag2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ags/tag2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6.xml><?xml version="1.0" encoding="utf-8"?>
<p:tagLst xmlns:a="http://schemas.openxmlformats.org/drawingml/2006/main" xmlns:r="http://schemas.openxmlformats.org/officeDocument/2006/relationships" xmlns:p="http://schemas.openxmlformats.org/presentationml/2006/main">
  <p:tag name="PRESENTER_SHAPEINFO" val="&lt;ThreeDShapeInfo&gt;&lt;uuid val=&quot;{E86B8719-8655-47A9-B8AC-F73C68C5BB50}&quot;/&gt;&lt;isInvalidForFieldText val=&quot;0&quot;/&gt;&lt;Image&gt;&lt;filename val=&quot;C:\Users\oliverr\AppData\Local\Temp\CP6788114267159Session\CPTrustFolder6788114267159\PPTImport6788116857712\data\asimages\{E86B8719-8655-47A9-B8AC-F73C68C5BB50}_39.png&quot;/&gt;&lt;left val=&quot;54&quot;/&gt;&lt;top val=&quot;180&quot;/&gt;&lt;width val=&quot;589&quot;/&gt;&lt;height val=&quot;328&quot;/&gt;&lt;hasText val=&quot;1&quot;/&gt;&lt;/Image&gt;&lt;/ThreeDShapeInfo&gt;"/>
  <p:tag name="PRESENTER_SHAPETEXTINFO" val="&lt;ShapeTextInfo&gt;&lt;TableIndex row=&quot;1&quot; col=&quot;1&quot;&gt;&lt;linesCount val=&quot;1&quot;/&gt;&lt;lineCharCount val=&quot;7&quot;/&gt;&lt;/TableIndex&gt;&lt;TableIndex row=&quot;1&quot; col=&quot;2&quot;&gt;&lt;linesCount val=&quot;1&quot;/&gt;&lt;lineCharCount val=&quot;16&quot;/&gt;&lt;/TableIndex&gt;&lt;TableIndex row=&quot;1&quot; col=&quot;3&quot;&gt;&lt;linesCount val=&quot;1&quot;/&gt;&lt;lineCharCount val=&quot;16&quot;/&gt;&lt;/TableIndex&gt;&lt;TableIndex row=&quot;2&quot; col=&quot;1&quot;&gt;&lt;linesCount val=&quot;1&quot;/&gt;&lt;lineCharCount val=&quot;16&quot;/&gt;&lt;/TableIndex&gt;&lt;TableIndex row=&quot;2&quot; col=&quot;2&quot;&gt;&lt;linesCount val=&quot;5&quot;/&gt;&lt;lineCharCount val=&quot;23&quot;/&gt;&lt;lineCharCount val=&quot;30&quot;/&gt;&lt;lineCharCount val=&quot;1&quot;/&gt;&lt;lineCharCount val=&quot;37&quot;/&gt;&lt;lineCharCount val=&quot;32&quot;/&gt;&lt;/TableIndex&gt;&lt;TableIndex row=&quot;2&quot; col=&quot;3&quot;&gt;&lt;linesCount val=&quot;5&quot;/&gt;&lt;lineCharCount val=&quot;27&quot;/&gt;&lt;lineCharCount val=&quot;34&quot;/&gt;&lt;lineCharCount val=&quot;1&quot;/&gt;&lt;lineCharCount val=&quot;44&quot;/&gt;&lt;lineCharCount val=&quot;33&quot;/&gt;&lt;/TableIndex&gt;&lt;TableIndex row=&quot;3&quot; col=&quot;1&quot;&gt;&lt;linesCount val=&quot;2&quot;/&gt;&lt;lineCharCount val=&quot;12&quot;/&gt;&lt;lineCharCount val=&quot;15&quot;/&gt;&lt;/TableIndex&gt;&lt;TableIndex row=&quot;3&quot; col=&quot;2&quot;&gt;&lt;linesCount val=&quot;2&quot;/&gt;&lt;lineCharCount val=&quot;37&quot;/&gt;&lt;lineCharCount val=&quot;34&quot;/&gt;&lt;/TableIndex&gt;&lt;TableIndex row=&quot;3&quot; col=&quot;3&quot;&gt;&lt;linesCount val=&quot;2&quot;/&gt;&lt;lineCharCount val=&quot;33&quot;/&gt;&lt;lineCharCount val=&quot;29&quot;/&gt;&lt;/TableIndex&gt;&lt;TableIndex row=&quot;4&quot; col=&quot;1&quot;&gt;&lt;linesCount val=&quot;1&quot;/&gt;&lt;lineCharCount val=&quot;7&quot;/&gt;&lt;/TableIndex&gt;&lt;TableIndex row=&quot;4&quot; col=&quot;2&quot;&gt;&lt;linesCount val=&quot;2&quot;/&gt;&lt;lineCharCount val=&quot;31&quot;/&gt;&lt;lineCharCount val=&quot;34&quot;/&gt;&lt;/TableIndex&gt;&lt;TableIndex row=&quot;4&quot; col=&quot;3&quot;&gt;&lt;linesCount val=&quot;2&quot;/&gt;&lt;lineCharCount val=&quot;44&quot;/&gt;&lt;lineCharCount val=&quot;5&quot;/&gt;&lt;/TableIndex&gt;&lt;TableIndex row=&quot;5&quot; col=&quot;1&quot;&gt;&lt;linesCount val=&quot;1&quot;/&gt;&lt;lineCharCount val=&quot;3&quot;/&gt;&lt;/TableIndex&gt;&lt;TableIndex row=&quot;5&quot; col=&quot;2&quot;&gt;&lt;linesCount val=&quot;5&quot;/&gt;&lt;lineCharCount val=&quot;30&quot;/&gt;&lt;lineCharCount val=&quot;36&quot;/&gt;&lt;lineCharCount val=&quot;13&quot;/&gt;&lt;lineCharCount val=&quot;31&quot;/&gt;&lt;lineCharCount val=&quot;28&quot;/&gt;&lt;/TableIndex&gt;&lt;TableIndex row=&quot;5&quot; col=&quot;3&quot;&gt;&lt;linesCount val=&quot;4&quot;/&gt;&lt;lineCharCount val=&quot;41&quot;/&gt;&lt;lineCharCount val=&quot;11&quot;/&gt;&lt;lineCharCount val=&quot;39&quot;/&gt;&lt;lineCharCount val=&quot;20&quot;/&gt;&lt;/TableIndex&gt;&lt;TableIndex row=&quot;6&quot; col=&quot;1&quot;&gt;&lt;linesCount val=&quot;1&quot;/&gt;&lt;lineCharCount val=&quot;9&quot;/&gt;&lt;/TableIndex&gt;&lt;TableIndex row=&quot;6&quot; col=&quot;2&quot;&gt;&lt;linesCount val=&quot;2&quot;/&gt;&lt;lineCharCount val=&quot;36&quot;/&gt;&lt;lineCharCount val=&quot;21&quot;/&gt;&lt;/TableIndex&gt;&lt;TableIndex row=&quot;6&quot; col=&quot;3&quot;&gt;&lt;linesCount val=&quot;2&quot;/&gt;&lt;lineCharCount val=&quot;40&quot;/&gt;&lt;lineCharCount val=&quot;34&quot;/&gt;&lt;/TableIndex&gt;&lt;/ShapeTextInfo&gt;"/>
</p:tagLst>
</file>

<file path=ppt/tags/tag2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ags/tag2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ags/tag2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6&quot;/&gt;&lt;lineCharCount val=&quot;13&quot;/&gt;&lt;/TableIndex&gt;&lt;/ShapeTextInfo&gt;"/>
</p:tagLst>
</file>

<file path=ppt/tags/tag4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Lst>
</file>

<file path=ppt/tags/tag5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5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Lst>
</file>

<file path=ppt/tags/tag5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5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5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5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5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5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Lst>
</file>

<file path=ppt/tags/tag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quot;/&gt;&lt;lineCharCount val=&quot;9&quot;/&gt;&lt;/TableIndex&gt;&lt;/ShapeTextInfo&gt;"/>
</p:tagLst>
</file>

<file path=ppt/tags/tag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0&quot;/&gt;&lt;/TableIndex&gt;&lt;/ShapeTextInfo&gt;"/>
</p:tagLst>
</file>

<file path=ppt/tags/tag6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7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10&quot;/&gt;&lt;/TableIndex&gt;&lt;/ShapeTextInfo&gt;"/>
</p:tagLst>
</file>

<file path=ppt/tags/tag8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563</TotalTime>
  <Words>21389</Words>
  <Application>Microsoft Macintosh PowerPoint</Application>
  <PresentationFormat>와이드스크린</PresentationFormat>
  <Paragraphs>2317</Paragraphs>
  <Slides>143</Slides>
  <Notes>143</Notes>
  <HiddenSlides>0</HiddenSlides>
  <MMClips>0</MMClips>
  <ScaleCrop>false</ScaleCrop>
  <HeadingPairs>
    <vt:vector size="8" baseType="variant">
      <vt:variant>
        <vt:lpstr>사용한 글꼴</vt:lpstr>
      </vt:variant>
      <vt:variant>
        <vt:i4>14</vt:i4>
      </vt:variant>
      <vt:variant>
        <vt:lpstr>테마</vt:lpstr>
      </vt:variant>
      <vt:variant>
        <vt:i4>1</vt:i4>
      </vt:variant>
      <vt:variant>
        <vt:lpstr>포함된 OLE 서버</vt:lpstr>
      </vt:variant>
      <vt:variant>
        <vt:i4>1</vt:i4>
      </vt:variant>
      <vt:variant>
        <vt:lpstr>슬라이드 제목</vt:lpstr>
      </vt:variant>
      <vt:variant>
        <vt:i4>143</vt:i4>
      </vt:variant>
    </vt:vector>
  </HeadingPairs>
  <TitlesOfParts>
    <vt:vector size="159" baseType="lpstr">
      <vt:lpstr>Amazon Ember</vt:lpstr>
      <vt:lpstr>Amazon Ember </vt:lpstr>
      <vt:lpstr>Amazon Ember Display Light</vt:lpstr>
      <vt:lpstr>Amazon Ember Light</vt:lpstr>
      <vt:lpstr>Malgun Gothic</vt:lpstr>
      <vt:lpstr>Malgun Gothic Semilight</vt:lpstr>
      <vt:lpstr>Arial</vt:lpstr>
      <vt:lpstr>Calibri</vt:lpstr>
      <vt:lpstr>Calibri Light</vt:lpstr>
      <vt:lpstr>Courier</vt:lpstr>
      <vt:lpstr>Courier New</vt:lpstr>
      <vt:lpstr>Helvetica Neue LT Std 65 Medium</vt:lpstr>
      <vt:lpstr>Menlo</vt:lpstr>
      <vt:lpstr>Wingdings</vt:lpstr>
      <vt:lpstr>Office 테마</vt:lpstr>
      <vt:lpstr>Image</vt:lpstr>
      <vt:lpstr>모듈 1: 소개 및 AWS의 역사</vt:lpstr>
      <vt:lpstr>Amazon의 역사</vt:lpstr>
      <vt:lpstr>Amazon Web Services </vt:lpstr>
      <vt:lpstr>PowerPoint 프레젠테이션</vt:lpstr>
      <vt:lpstr>완전히 새로운 서비스 및 기능</vt:lpstr>
      <vt:lpstr>AWS 클라우드 컴퓨팅의 장점 및 혜택</vt:lpstr>
      <vt:lpstr>AWS 핵심 인프라 및 서비스</vt:lpstr>
      <vt:lpstr>AWS 클라우드 컴퓨팅</vt:lpstr>
      <vt:lpstr>AWS 기초 서비스</vt:lpstr>
      <vt:lpstr>AWS 플랫폼 서비스</vt:lpstr>
      <vt:lpstr>AWS 글로벌 인프라</vt:lpstr>
      <vt:lpstr>AWS 글로벌 인프라 맵</vt:lpstr>
      <vt:lpstr>AWS 글로벌 인프라 리전</vt:lpstr>
      <vt:lpstr>다중 AZ를 사용한 고가용성 실현 배포</vt:lpstr>
      <vt:lpstr>AWS 글로벌 인프라 –  엣지 로케이션</vt:lpstr>
      <vt:lpstr>지식 확인</vt:lpstr>
      <vt:lpstr>모듈 2: AWS 기초 서비스</vt:lpstr>
      <vt:lpstr>모듈 2 주제</vt:lpstr>
      <vt:lpstr>Amazon Elastic Compute Cloud (Amazon EC2)</vt:lpstr>
      <vt:lpstr>Amazon EC2</vt:lpstr>
      <vt:lpstr>Amazon EC2에 대한 정보</vt:lpstr>
      <vt:lpstr>적합한 Amazon EC2인스턴스  유형 선택</vt:lpstr>
      <vt:lpstr>적합한 Amazon EC2인스턴스  유형 선택</vt:lpstr>
      <vt:lpstr>Intel® Xeon 패밀리 및 EC2 인스턴스</vt:lpstr>
      <vt:lpstr>C5n 인스턴스 크기 조정 선택 예</vt:lpstr>
      <vt:lpstr>적합한 인스턴스 선택</vt:lpstr>
      <vt:lpstr>매니지먼트 콘솔을 열어 Amazon EC2 인스턴스 시작</vt:lpstr>
      <vt:lpstr>Amazon 머신 이미지(AMI) 세부 정보</vt:lpstr>
      <vt:lpstr>인스턴스 및 AMI</vt:lpstr>
      <vt:lpstr>Amazon EC2 인스턴스 </vt:lpstr>
      <vt:lpstr>인스턴스 수명 주기</vt:lpstr>
      <vt:lpstr>인스턴스 유형</vt:lpstr>
      <vt:lpstr>인스턴스 메타데이터 가져오기</vt:lpstr>
      <vt:lpstr>인스턴스 사용자 데이터</vt:lpstr>
      <vt:lpstr>사용자 데이터 추가</vt:lpstr>
      <vt:lpstr>Linux 예: 사용자 데이터</vt:lpstr>
      <vt:lpstr>Windows 예: 사용자 데이터</vt:lpstr>
      <vt:lpstr>사용자 데이터 가져오기</vt:lpstr>
      <vt:lpstr>Amazon EC2 구입 옵션</vt:lpstr>
      <vt:lpstr>AWS Marketplace: IT 소프트웨어  클라우드용으로 최적화</vt:lpstr>
      <vt:lpstr>네트워킹: Amazon VPC</vt:lpstr>
      <vt:lpstr>Amazon Virtual Private Cloud (VPC)</vt:lpstr>
      <vt:lpstr>VPC 및 서브넷</vt:lpstr>
      <vt:lpstr>Amazon VPC 예</vt:lpstr>
      <vt:lpstr>VPC의 보안</vt:lpstr>
      <vt:lpstr>VPN 연결</vt:lpstr>
      <vt:lpstr>스토리지 서비스:  Amazon S3 및 Amazon EBS</vt:lpstr>
      <vt:lpstr>Amazon Simple Storage Service (S3)</vt:lpstr>
      <vt:lpstr>Amazon S3에 대한 정보</vt:lpstr>
      <vt:lpstr>일반 사용 시나리오</vt:lpstr>
      <vt:lpstr>Amazon S3 개념 </vt:lpstr>
      <vt:lpstr>객체 키</vt:lpstr>
      <vt:lpstr>Amazon S3 보안</vt:lpstr>
      <vt:lpstr>Amazon S3 버전 관리</vt:lpstr>
      <vt:lpstr>Amazon S3 객체 수명 주기</vt:lpstr>
      <vt:lpstr>Amazon S3 요금</vt:lpstr>
      <vt:lpstr>Amazon S3 Glacier</vt:lpstr>
      <vt:lpstr>Amazon S3 스토리지 클래스</vt:lpstr>
      <vt:lpstr>데모: Amazon S3</vt:lpstr>
      <vt:lpstr>Amazon Elastic Block Store </vt:lpstr>
      <vt:lpstr>Amazon EBS 수명 주기</vt:lpstr>
      <vt:lpstr>Amazon EBS 볼륨 유형</vt:lpstr>
      <vt:lpstr>Amazon EBS 볼륨 유형</vt:lpstr>
      <vt:lpstr>Amazon EBS에 대한 정보</vt:lpstr>
      <vt:lpstr>Amazon EBS 사용 사례</vt:lpstr>
      <vt:lpstr>Amazon EBS 요금</vt:lpstr>
      <vt:lpstr>Amazon EBS 범위</vt:lpstr>
      <vt:lpstr>Amazon EBS 및 Amazon S3</vt:lpstr>
      <vt:lpstr>Amazon EC2 인스턴스 스토리지</vt:lpstr>
      <vt:lpstr>Amazon EBS와 Amazon EC2 인스턴스 스토어 비교 </vt:lpstr>
      <vt:lpstr>재부팅, 중단 및 종료 비교</vt:lpstr>
      <vt:lpstr>지식 확인</vt:lpstr>
      <vt:lpstr>모듈 3: AWS 보안, 자격 증명 및 액세스 관리: </vt:lpstr>
      <vt:lpstr>AWS 책임 공유 모델</vt:lpstr>
      <vt:lpstr>SSL 엔드포인트</vt:lpstr>
      <vt:lpstr>보안 그룹</vt:lpstr>
      <vt:lpstr>AWS 멀티 티어 보안 그룹</vt:lpstr>
      <vt:lpstr>Amazon Virtual Private Cloud</vt:lpstr>
      <vt:lpstr>AWS Identity and Access Management (IAM)</vt:lpstr>
      <vt:lpstr>AWS IAM 인증</vt:lpstr>
      <vt:lpstr>AWS IAM 인증</vt:lpstr>
      <vt:lpstr>AWS IAM 사용자 관리 – 그룹</vt:lpstr>
      <vt:lpstr>AWS IAM 권한 부여</vt:lpstr>
      <vt:lpstr>AWS IAM 정책 요소</vt:lpstr>
      <vt:lpstr>AWS IAM 정책 지정</vt:lpstr>
      <vt:lpstr>AWS IAM 정책 지정</vt:lpstr>
      <vt:lpstr>AWS IAM 역할</vt:lpstr>
      <vt:lpstr>AWS IAM 정책 지정</vt:lpstr>
      <vt:lpstr>예: AWS 리소스에 대한  애플리케이션 액세스</vt:lpstr>
      <vt:lpstr>AWS IAM 역할 – 인스턴스 프로필</vt:lpstr>
      <vt:lpstr>AWS IAM 역할 – 역할 맡기</vt:lpstr>
      <vt:lpstr>임시 보안 자격 증명  (AWS STS)</vt:lpstr>
      <vt:lpstr>애플리케이션 인증</vt:lpstr>
      <vt:lpstr>AWS IAM 인증 및  권한 부여</vt:lpstr>
      <vt:lpstr>AWS IAM 모범 사례</vt:lpstr>
      <vt:lpstr>AWS IAM 모범 사례(계속)</vt:lpstr>
      <vt:lpstr>AWS CloudTrail</vt:lpstr>
      <vt:lpstr>지식 확인</vt:lpstr>
      <vt:lpstr>데모: AWS IAM</vt:lpstr>
      <vt:lpstr>모듈 4: AWS 데이터베이스</vt:lpstr>
      <vt:lpstr>SQL 및 NoSQL 데이터베이스</vt:lpstr>
      <vt:lpstr>데이터 스토리지 고려사항</vt:lpstr>
      <vt:lpstr>AWS 관리형 데이터베이스 서비스</vt:lpstr>
      <vt:lpstr>Amazon Relational Database Service </vt:lpstr>
      <vt:lpstr>Amazon RDS</vt:lpstr>
      <vt:lpstr>DB 인스턴스</vt:lpstr>
      <vt:lpstr>Amazon RDS 백업 작동 방식</vt:lpstr>
      <vt:lpstr>교차 리전 스냅샷</vt:lpstr>
      <vt:lpstr>Amazon RDS 보안</vt:lpstr>
      <vt:lpstr>간단한 애플리케이션 아키텍처</vt:lpstr>
      <vt:lpstr>다중 AZ RDS 배포</vt:lpstr>
      <vt:lpstr>복원력과 내구성이 있는  애플리케이션 아키텍처</vt:lpstr>
      <vt:lpstr>Amazon RDS 모범 사례</vt:lpstr>
      <vt:lpstr>Amazon DynamoDB</vt:lpstr>
      <vt:lpstr>DynamoDB 데이터 모델</vt:lpstr>
      <vt:lpstr>기본 키</vt:lpstr>
      <vt:lpstr>프로비저닝된 처리량</vt:lpstr>
      <vt:lpstr>지원되는 작업</vt:lpstr>
      <vt:lpstr>간단한 애플리케이션 아키텍처</vt:lpstr>
      <vt:lpstr>Amazon RDS 및 Amazon DynamoDB</vt:lpstr>
      <vt:lpstr>데이터베이스 고려사항</vt:lpstr>
      <vt:lpstr>지식 확인</vt:lpstr>
      <vt:lpstr>모듈 5:  AWS 탄력성 및 관리 도구</vt:lpstr>
      <vt:lpstr>세 가지 서비스</vt:lpstr>
      <vt:lpstr>Elastic Load Balancing</vt:lpstr>
      <vt:lpstr>Classic Load Balancer: 작동 방식</vt:lpstr>
      <vt:lpstr>Application Load Balancer: 작동 방식</vt:lpstr>
      <vt:lpstr>Network Load Balancer: 작동 방식</vt:lpstr>
      <vt:lpstr>로드 밸런서 비교</vt:lpstr>
      <vt:lpstr>Amazon CloudWatch</vt:lpstr>
      <vt:lpstr>Amazon CloudWatch에 대한 정보</vt:lpstr>
      <vt:lpstr>Amazon CloudWatch 아키텍처</vt:lpstr>
      <vt:lpstr>CloudWatch 지표 예 </vt:lpstr>
      <vt:lpstr>Auto Scaling</vt:lpstr>
      <vt:lpstr>Auto Scaling의 이점</vt:lpstr>
      <vt:lpstr>시작 구성</vt:lpstr>
      <vt:lpstr>Auto Scaling 그룹</vt:lpstr>
      <vt:lpstr>동적 확장</vt:lpstr>
      <vt:lpstr>Auto Scaling 기본 수명 주기</vt:lpstr>
      <vt:lpstr>AWS Trusted Advisor란?</vt:lpstr>
      <vt:lpstr>Trusted Advisor: 핵심 점검 항목과 전체 점검 항목 </vt:lpstr>
      <vt:lpstr>지식 확인</vt:lpstr>
      <vt:lpstr>온보딩 실습 과제 –  기본 AWS 인프라(EC2, VPC) 구축 및 접속 확인</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subject/>
  <dc:creator>Alain</dc:creator>
  <cp:keywords/>
  <dc:description/>
  <cp:lastModifiedBy>홍 성민</cp:lastModifiedBy>
  <cp:revision>125</cp:revision>
  <cp:lastPrinted>2018-05-11T02:52:34Z</cp:lastPrinted>
  <dcterms:created xsi:type="dcterms:W3CDTF">2018-05-09T20:26:35Z</dcterms:created>
  <dcterms:modified xsi:type="dcterms:W3CDTF">2023-03-23T04:46:28Z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D28427F4-D7BF-463D-B8D7-E6409BF8C270</vt:lpwstr>
  </property>
  <property fmtid="{D5CDD505-2E9C-101B-9397-08002B2CF9AE}" pid="3" name="ArticulatePath">
    <vt:lpwstr>1_AWS_Introduction_and_History</vt:lpwstr>
  </property>
</Properties>
</file>